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9"/>
  </p:notesMasterIdLst>
  <p:handoutMasterIdLst>
    <p:handoutMasterId r:id="rId40"/>
  </p:handoutMasterIdLst>
  <p:sldIdLst>
    <p:sldId id="256" r:id="rId2"/>
    <p:sldId id="291" r:id="rId3"/>
    <p:sldId id="360" r:id="rId4"/>
    <p:sldId id="391" r:id="rId5"/>
    <p:sldId id="433" r:id="rId6"/>
    <p:sldId id="396" r:id="rId7"/>
    <p:sldId id="395" r:id="rId8"/>
    <p:sldId id="394" r:id="rId9"/>
    <p:sldId id="393" r:id="rId10"/>
    <p:sldId id="392" r:id="rId11"/>
    <p:sldId id="397" r:id="rId12"/>
    <p:sldId id="378" r:id="rId13"/>
    <p:sldId id="377" r:id="rId14"/>
    <p:sldId id="376" r:id="rId15"/>
    <p:sldId id="434" r:id="rId16"/>
    <p:sldId id="371" r:id="rId17"/>
    <p:sldId id="370" r:id="rId18"/>
    <p:sldId id="431" r:id="rId19"/>
    <p:sldId id="432" r:id="rId20"/>
    <p:sldId id="366" r:id="rId21"/>
    <p:sldId id="390" r:id="rId22"/>
    <p:sldId id="365" r:id="rId23"/>
    <p:sldId id="398" r:id="rId24"/>
    <p:sldId id="402" r:id="rId25"/>
    <p:sldId id="386" r:id="rId26"/>
    <p:sldId id="361" r:id="rId27"/>
    <p:sldId id="404" r:id="rId28"/>
    <p:sldId id="405" r:id="rId29"/>
    <p:sldId id="406" r:id="rId30"/>
    <p:sldId id="407" r:id="rId31"/>
    <p:sldId id="385" r:id="rId32"/>
    <p:sldId id="384" r:id="rId33"/>
    <p:sldId id="383" r:id="rId34"/>
    <p:sldId id="382" r:id="rId35"/>
    <p:sldId id="388" r:id="rId36"/>
    <p:sldId id="269" r:id="rId37"/>
    <p:sldId id="321"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77467" autoAdjust="0"/>
  </p:normalViewPr>
  <p:slideViewPr>
    <p:cSldViewPr>
      <p:cViewPr varScale="1">
        <p:scale>
          <a:sx n="67" d="100"/>
          <a:sy n="67" d="100"/>
        </p:scale>
        <p:origin x="126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35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5939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dirty="0">
                <a:latin typeface="Arial" charset="0"/>
                <a:cs typeface="+mn-cs"/>
              </a:defRPr>
            </a:lvl1pPr>
          </a:lstStyle>
          <a:p>
            <a:pPr>
              <a:defRPr/>
            </a:pPr>
            <a:endParaRPr lang="en-US" dirty="0"/>
          </a:p>
        </p:txBody>
      </p:sp>
      <p:sp>
        <p:nvSpPr>
          <p:cNvPr id="5939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5939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cs typeface="+mn-cs"/>
              </a:defRPr>
            </a:lvl1pPr>
          </a:lstStyle>
          <a:p>
            <a:pPr>
              <a:defRPr/>
            </a:pPr>
            <a:fld id="{EEBAA65F-4AE3-4619-9011-C07A0C6F2096}" type="slidenum">
              <a:rPr lang="en-US"/>
              <a:pPr>
                <a:defRPr/>
              </a:pPr>
              <a:t>‹#›</a:t>
            </a:fld>
            <a:endParaRPr lang="en-US" dirty="0"/>
          </a:p>
        </p:txBody>
      </p:sp>
    </p:spTree>
    <p:extLst>
      <p:ext uri="{BB962C8B-B14F-4D97-AF65-F5344CB8AC3E}">
        <p14:creationId xmlns:p14="http://schemas.microsoft.com/office/powerpoint/2010/main" val="504584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337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dirty="0">
                <a:latin typeface="Arial" charset="0"/>
                <a:cs typeface="+mn-cs"/>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7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337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cs typeface="+mn-cs"/>
              </a:defRPr>
            </a:lvl1pPr>
          </a:lstStyle>
          <a:p>
            <a:pPr>
              <a:defRPr/>
            </a:pPr>
            <a:fld id="{6743C230-6220-4E68-B4B2-7FB5EB4D6CF9}" type="slidenum">
              <a:rPr lang="en-US"/>
              <a:pPr>
                <a:defRPr/>
              </a:pPr>
              <a:t>‹#›</a:t>
            </a:fld>
            <a:endParaRPr lang="en-US" dirty="0"/>
          </a:p>
        </p:txBody>
      </p:sp>
    </p:spTree>
    <p:extLst>
      <p:ext uri="{BB962C8B-B14F-4D97-AF65-F5344CB8AC3E}">
        <p14:creationId xmlns:p14="http://schemas.microsoft.com/office/powerpoint/2010/main" val="36099845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endParaRPr lang="en-US" dirty="0"/>
          </a:p>
        </p:txBody>
      </p:sp>
      <p:sp>
        <p:nvSpPr>
          <p:cNvPr id="40964" name="Slide Number Placeholder 3"/>
          <p:cNvSpPr>
            <a:spLocks noGrp="1"/>
          </p:cNvSpPr>
          <p:nvPr>
            <p:ph type="sldNum" sz="quarter" idx="5"/>
          </p:nvPr>
        </p:nvSpPr>
        <p:spPr/>
        <p:txBody>
          <a:bodyPr/>
          <a:lstStyle/>
          <a:p>
            <a:pPr>
              <a:defRPr/>
            </a:pPr>
            <a:fld id="{C17BB0F6-13DE-4CA3-A4F5-B1052B5FB02F}"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F5139029-4016-4E10-813B-5DFD0A67D6FB}" type="slidenum">
              <a:rPr lang="en-US" smtClean="0"/>
              <a:pPr>
                <a:defRPr/>
              </a:pPr>
              <a:t>2</a:t>
            </a:fld>
            <a:endParaRPr 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a:p>
        </p:txBody>
      </p:sp>
      <p:sp>
        <p:nvSpPr>
          <p:cNvPr id="44036" name="Slide Number Placeholder 3"/>
          <p:cNvSpPr>
            <a:spLocks noGrp="1"/>
          </p:cNvSpPr>
          <p:nvPr>
            <p:ph type="sldNum" sz="quarter" idx="5"/>
          </p:nvPr>
        </p:nvSpPr>
        <p:spPr/>
        <p:txBody>
          <a:bodyPr/>
          <a:lstStyle/>
          <a:p>
            <a:pPr>
              <a:defRPr/>
            </a:pPr>
            <a:fld id="{B2FAD9F4-AADE-4A56-A7E0-A9C3660E6E9C}" type="slidenum">
              <a:rPr lang="en-US" smtClean="0"/>
              <a:pPr>
                <a:defRPr/>
              </a:pPr>
              <a:t>36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eaLnBrk="0" hangingPunct="0">
                <a:defRPr/>
              </a:pPr>
              <a:endParaRPr lang="en-US" dirty="0">
                <a:cs typeface="+mn-cs"/>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lang="en-US" sz="2400" dirty="0">
                <a:latin typeface="Times New Roman" pitchFamily="18" charset="0"/>
                <a:cs typeface="+mn-cs"/>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lang="en-US" dirty="0">
                <a:latin typeface="Arial" charset="0"/>
                <a:cs typeface="+mn-cs"/>
              </a:endParaRPr>
            </a:p>
          </p:txBody>
        </p:sp>
      </p:grpSp>
      <p:pic>
        <p:nvPicPr>
          <p:cNvPr id="8" name="Picture 14" descr="Legally Nanny r logo from AI - color.jpg"/>
          <p:cNvPicPr>
            <a:picLocks noChangeAspect="1"/>
          </p:cNvPicPr>
          <p:nvPr userDrawn="1"/>
        </p:nvPicPr>
        <p:blipFill>
          <a:blip r:embed="rId2" cstate="print"/>
          <a:srcRect/>
          <a:stretch>
            <a:fillRect/>
          </a:stretch>
        </p:blipFill>
        <p:spPr bwMode="auto">
          <a:xfrm>
            <a:off x="6477000" y="5486400"/>
            <a:ext cx="2419350" cy="1219200"/>
          </a:xfrm>
          <a:prstGeom prst="rect">
            <a:avLst/>
          </a:prstGeom>
          <a:noFill/>
          <a:ln w="9525">
            <a:noFill/>
            <a:miter lim="800000"/>
            <a:headEnd/>
            <a:tailEnd/>
          </a:ln>
        </p:spPr>
      </p:pic>
      <p:sp>
        <p:nvSpPr>
          <p:cNvPr id="25606"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2560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9" name="Rectangle 9"/>
          <p:cNvSpPr>
            <a:spLocks noGrp="1" noChangeArrowheads="1"/>
          </p:cNvSpPr>
          <p:nvPr>
            <p:ph type="ftr" sz="quarter" idx="10"/>
          </p:nvPr>
        </p:nvSpPr>
        <p:spPr bwMode="auto">
          <a:xfrm>
            <a:off x="228600" y="6248400"/>
            <a:ext cx="62484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000" dirty="0" smtClean="0">
                <a:cs typeface="+mn-cs"/>
              </a:defRPr>
            </a:lvl1pPr>
          </a:lstStyle>
          <a:p>
            <a:pPr>
              <a:defRPr/>
            </a:pPr>
            <a:r>
              <a:rPr lang="en-US" dirty="0"/>
              <a:t>©2018 Legally Nanny® · www.legallynanny.com · info@legallynanny.com · 714.336.8864  </a:t>
            </a:r>
          </a:p>
        </p:txBody>
      </p:sp>
      <p:sp>
        <p:nvSpPr>
          <p:cNvPr id="10" name="Rectangle 10"/>
          <p:cNvSpPr>
            <a:spLocks noGrp="1" noChangeArrowheads="1"/>
          </p:cNvSpPr>
          <p:nvPr>
            <p:ph type="sldNum" sz="quarter" idx="11"/>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558AA9BC-DDBE-4133-A99F-39C50BD0EC8F}" type="slidenum">
              <a:rPr lang="en-US"/>
              <a:pPr>
                <a:defRPr/>
              </a:pPr>
              <a:t>‹#›</a:t>
            </a:fld>
            <a:endParaRPr lang="en-US" dirty="0"/>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wipe dir="d"/>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7" name="Group 2"/>
          <p:cNvGrpSpPr>
            <a:grpSpLocks/>
          </p:cNvGrpSpPr>
          <p:nvPr/>
        </p:nvGrpSpPr>
        <p:grpSpPr bwMode="auto">
          <a:xfrm>
            <a:off x="-3238500" y="0"/>
            <a:ext cx="11925300" cy="3810000"/>
            <a:chOff x="-2040" y="0"/>
            <a:chExt cx="7512" cy="2400"/>
          </a:xfrm>
        </p:grpSpPr>
        <p:sp>
          <p:nvSpPr>
            <p:cNvPr id="2457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lang="en-US" sz="2400" dirty="0">
                <a:latin typeface="Times New Roman" pitchFamily="18" charset="0"/>
                <a:cs typeface="+mn-cs"/>
              </a:endParaRPr>
            </a:p>
          </p:txBody>
        </p:sp>
        <p:sp>
          <p:nvSpPr>
            <p:cNvPr id="2458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lang="en-US" dirty="0">
                <a:latin typeface="Arial" charset="0"/>
                <a:cs typeface="+mn-cs"/>
              </a:endParaRPr>
            </a:p>
          </p:txBody>
        </p:sp>
        <p:sp>
          <p:nvSpPr>
            <p:cNvPr id="2458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eaLnBrk="0" hangingPunct="0">
                <a:defRPr/>
              </a:pPr>
              <a:endParaRPr lang="en-US" dirty="0">
                <a:cs typeface="+mn-cs"/>
              </a:endParaRPr>
            </a:p>
          </p:txBody>
        </p:sp>
      </p:grpSp>
      <p:sp>
        <p:nvSpPr>
          <p:cNvPr id="1028"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9"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9" name="Rectangle 13"/>
          <p:cNvSpPr>
            <a:spLocks noChangeArrowheads="1"/>
          </p:cNvSpPr>
          <p:nvPr/>
        </p:nvSpPr>
        <p:spPr bwMode="auto">
          <a:xfrm>
            <a:off x="228600" y="6248400"/>
            <a:ext cx="6934200" cy="457200"/>
          </a:xfrm>
          <a:prstGeom prst="rect">
            <a:avLst/>
          </a:prstGeom>
          <a:noFill/>
          <a:ln w="9525">
            <a:noFill/>
            <a:miter lim="800000"/>
            <a:headEnd/>
            <a:tailEnd/>
          </a:ln>
          <a:effectLst/>
        </p:spPr>
        <p:txBody>
          <a:bodyPr anchor="b"/>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dirty="0">
                <a:cs typeface="+mn-cs"/>
              </a:rPr>
              <a:t>Page </a:t>
            </a:r>
            <a:fld id="{D7D1B82A-02B2-469B-B493-B70B077976BA}" type="slidenum">
              <a:rPr lang="en-US" sz="1000" smtClean="0">
                <a:cs typeface="+mn-cs"/>
              </a:rPr>
              <a:pPr marL="0" marR="0" indent="0" algn="l" defTabSz="914400" rtl="0" eaLnBrk="1" fontAlgn="base" latinLnBrk="0" hangingPunct="1">
                <a:lnSpc>
                  <a:spcPct val="100000"/>
                </a:lnSpc>
                <a:spcBef>
                  <a:spcPct val="0"/>
                </a:spcBef>
                <a:spcAft>
                  <a:spcPct val="0"/>
                </a:spcAft>
                <a:buClrTx/>
                <a:buSzTx/>
                <a:buFontTx/>
                <a:buNone/>
                <a:tabLst/>
                <a:defRPr/>
              </a:pPr>
              <a:t>‹#›</a:t>
            </a:fld>
            <a:r>
              <a:rPr lang="en-US" sz="1000" dirty="0">
                <a:cs typeface="+mn-cs"/>
              </a:rPr>
              <a:t>  </a:t>
            </a:r>
            <a:r>
              <a:rPr lang="en-US" sz="1000" dirty="0"/>
              <a:t>©2021 Legally Nanny</a:t>
            </a:r>
            <a:r>
              <a:rPr lang="en-US" sz="1000" baseline="30000" dirty="0"/>
              <a:t>®</a:t>
            </a:r>
            <a:r>
              <a:rPr lang="en-US" sz="1000" dirty="0"/>
              <a:t> · www.legallynanny.com · info@legallynanny.com · 714.336.8864 </a:t>
            </a:r>
          </a:p>
          <a:p>
            <a:pPr>
              <a:defRPr/>
            </a:pPr>
            <a:r>
              <a:rPr lang="en-US" sz="1000" dirty="0">
                <a:cs typeface="+mn-cs"/>
              </a:rPr>
              <a:t> </a:t>
            </a:r>
          </a:p>
        </p:txBody>
      </p:sp>
      <p:pic>
        <p:nvPicPr>
          <p:cNvPr id="3" name="Picture 2" descr="Legally Nanny r logo - color - vectorized.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717018" y="5778298"/>
            <a:ext cx="2058682" cy="940002"/>
          </a:xfrm>
          <a:prstGeom prst="rect">
            <a:avLst/>
          </a:prstGeom>
        </p:spPr>
      </p:pic>
    </p:spTree>
  </p:cSld>
  <p:clrMap bg1="lt1" tx1="dk1" bg2="lt2" tx2="dk2" accent1="accent1" accent2="accent2" accent3="accent3" accent4="accent4" accent5="accent5" accent6="accent6" hlink="hlink" folHlink="folHlink"/>
  <p:sldLayoutIdLst>
    <p:sldLayoutId id="2147483831"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Lst>
  <p:transition spd="med">
    <p:wipe dir="d"/>
  </p:transition>
  <p:hf sldNum="0"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info@legallynann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legallynanny.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twitter.com/legallynanny" TargetMode="External"/><Relationship Id="rId7" Type="http://schemas.openxmlformats.org/officeDocument/2006/relationships/image" Target="../media/image5.png"/><Relationship Id="rId2" Type="http://schemas.openxmlformats.org/officeDocument/2006/relationships/hyperlink" Target="http://www.facebook.com/legallynanny"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linkedin.com/in/bobkinglegallynann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ftr" sz="quarter" idx="10"/>
          </p:nvPr>
        </p:nvSpPr>
        <p:spPr/>
        <p:txBody>
          <a:bodyPr/>
          <a:lstStyle/>
          <a:p>
            <a:pPr>
              <a:defRPr/>
            </a:pPr>
            <a:r>
              <a:rPr lang="en-US" dirty="0"/>
              <a:t>©2021 Legally Nanny</a:t>
            </a:r>
            <a:r>
              <a:rPr lang="en-US" baseline="30000" dirty="0"/>
              <a:t>®</a:t>
            </a:r>
            <a:r>
              <a:rPr lang="en-US" dirty="0"/>
              <a:t> · www.legallynanny.com · info@legallynanny.com · 714.336.8864  </a:t>
            </a:r>
          </a:p>
        </p:txBody>
      </p:sp>
      <p:sp>
        <p:nvSpPr>
          <p:cNvPr id="3075" name="Rectangle 2"/>
          <p:cNvSpPr>
            <a:spLocks noGrp="1" noChangeArrowheads="1"/>
          </p:cNvSpPr>
          <p:nvPr>
            <p:ph type="ctrTitle"/>
          </p:nvPr>
        </p:nvSpPr>
        <p:spPr>
          <a:xfrm>
            <a:off x="1443038" y="985838"/>
            <a:ext cx="7472362" cy="1444625"/>
          </a:xfrm>
        </p:spPr>
        <p:txBody>
          <a:bodyPr/>
          <a:lstStyle/>
          <a:p>
            <a:pPr eaLnBrk="1" hangingPunct="1"/>
            <a:r>
              <a:rPr lang="en-US" sz="3600" dirty="0"/>
              <a:t>In-Home Caregivers: The Advantages of Hiring Legally and the Consequences of Hiring Under The Table</a:t>
            </a:r>
            <a:endParaRPr lang="en-US" sz="2800" dirty="0"/>
          </a:p>
        </p:txBody>
      </p:sp>
      <p:sp>
        <p:nvSpPr>
          <p:cNvPr id="3076" name="Rectangle 3"/>
          <p:cNvSpPr>
            <a:spLocks noGrp="1" noChangeArrowheads="1"/>
          </p:cNvSpPr>
          <p:nvPr>
            <p:ph type="subTitle" idx="1"/>
          </p:nvPr>
        </p:nvSpPr>
        <p:spPr>
          <a:xfrm>
            <a:off x="1443038" y="3886200"/>
            <a:ext cx="7239000" cy="1752600"/>
          </a:xfrm>
        </p:spPr>
        <p:txBody>
          <a:bodyPr/>
          <a:lstStyle/>
          <a:p>
            <a:pPr eaLnBrk="1" hangingPunct="1"/>
            <a:r>
              <a:rPr lang="en-US" sz="2500" dirty="0"/>
              <a:t>Presented by:</a:t>
            </a:r>
          </a:p>
          <a:p>
            <a:pPr eaLnBrk="1" hangingPunct="1"/>
            <a:r>
              <a:rPr lang="en-US" sz="2500" dirty="0"/>
              <a:t>Robert E. King, Esq.</a:t>
            </a:r>
          </a:p>
          <a:p>
            <a:pPr eaLnBrk="1" hangingPunct="1"/>
            <a:r>
              <a:rPr lang="en-US" sz="2500" dirty="0"/>
              <a:t>Legally Nanny</a:t>
            </a:r>
            <a:r>
              <a:rPr lang="en-US" sz="2500" baseline="30000" dirty="0"/>
              <a:t>®</a:t>
            </a:r>
          </a:p>
        </p:txBody>
      </p:sp>
    </p:spTree>
  </p:cSld>
  <p:clrMapOvr>
    <a:masterClrMapping/>
  </p:clrMapOvr>
  <p:transition spd="med">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to Hiring Legally</a:t>
            </a:r>
          </a:p>
        </p:txBody>
      </p:sp>
      <p:sp>
        <p:nvSpPr>
          <p:cNvPr id="3" name="Content Placeholder 2"/>
          <p:cNvSpPr>
            <a:spLocks noGrp="1"/>
          </p:cNvSpPr>
          <p:nvPr>
            <p:ph idx="1"/>
          </p:nvPr>
        </p:nvSpPr>
        <p:spPr/>
        <p:txBody>
          <a:bodyPr/>
          <a:lstStyle/>
          <a:p>
            <a:r>
              <a:rPr lang="en-US" dirty="0"/>
              <a:t>For the caregiver</a:t>
            </a:r>
          </a:p>
          <a:p>
            <a:pPr lvl="1"/>
            <a:r>
              <a:rPr lang="en-US" dirty="0"/>
              <a:t>Access to government benefits</a:t>
            </a:r>
          </a:p>
          <a:p>
            <a:pPr lvl="1"/>
            <a:r>
              <a:rPr lang="en-US" dirty="0"/>
              <a:t>Building an employment history and establishing credit</a:t>
            </a:r>
          </a:p>
          <a:p>
            <a:pPr lvl="1"/>
            <a:r>
              <a:rPr lang="en-US" dirty="0"/>
              <a:t>Federal Earned Income Tax Credit</a:t>
            </a:r>
          </a:p>
        </p:txBody>
      </p:sp>
    </p:spTree>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Bottom Line</a:t>
            </a:r>
          </a:p>
        </p:txBody>
      </p:sp>
      <p:sp>
        <p:nvSpPr>
          <p:cNvPr id="3" name="Content Placeholder 2"/>
          <p:cNvSpPr>
            <a:spLocks noGrp="1"/>
          </p:cNvSpPr>
          <p:nvPr>
            <p:ph idx="1"/>
          </p:nvPr>
        </p:nvSpPr>
        <p:spPr/>
        <p:txBody>
          <a:bodyPr/>
          <a:lstStyle/>
          <a:p>
            <a:r>
              <a:rPr lang="en-US" dirty="0"/>
              <a:t>Extra cost of hiring legally is roughly 9% more</a:t>
            </a:r>
          </a:p>
          <a:p>
            <a:r>
              <a:rPr lang="en-US" dirty="0"/>
              <a:t>If qualify for dependent tax treatment, extra cost can be as little as only 4% more</a:t>
            </a:r>
          </a:p>
          <a:p>
            <a:r>
              <a:rPr lang="en-US" dirty="0"/>
              <a:t>Either is a small price to pay for peace of mind</a:t>
            </a:r>
          </a:p>
        </p:txBody>
      </p:sp>
    </p:spTree>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Governing Laws</a:t>
            </a:r>
          </a:p>
        </p:txBody>
      </p:sp>
      <p:sp>
        <p:nvSpPr>
          <p:cNvPr id="3" name="Content Placeholder 2"/>
          <p:cNvSpPr>
            <a:spLocks noGrp="1"/>
          </p:cNvSpPr>
          <p:nvPr>
            <p:ph idx="1"/>
          </p:nvPr>
        </p:nvSpPr>
        <p:spPr/>
        <p:txBody>
          <a:bodyPr/>
          <a:lstStyle/>
          <a:p>
            <a:r>
              <a:rPr lang="en-US" dirty="0"/>
              <a:t>Caregivers working in a private home are governed by</a:t>
            </a:r>
          </a:p>
          <a:p>
            <a:pPr lvl="1"/>
            <a:r>
              <a:rPr lang="en-US" dirty="0"/>
              <a:t>CA Wage Order 15</a:t>
            </a:r>
          </a:p>
          <a:p>
            <a:pPr lvl="1"/>
            <a:r>
              <a:rPr lang="en-US" dirty="0"/>
              <a:t>Federal Fair Labor Standards Act (FLSA)</a:t>
            </a:r>
          </a:p>
        </p:txBody>
      </p:sp>
    </p:spTree>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 Law – Personal Attendants</a:t>
            </a:r>
          </a:p>
        </p:txBody>
      </p:sp>
      <p:sp>
        <p:nvSpPr>
          <p:cNvPr id="3" name="Content Placeholder 2"/>
          <p:cNvSpPr>
            <a:spLocks noGrp="1"/>
          </p:cNvSpPr>
          <p:nvPr>
            <p:ph idx="1"/>
          </p:nvPr>
        </p:nvSpPr>
        <p:spPr/>
        <p:txBody>
          <a:bodyPr/>
          <a:lstStyle/>
          <a:p>
            <a:r>
              <a:rPr lang="en-US" dirty="0"/>
              <a:t>Under Wage Order 15, caregivers are “personal attendants” if</a:t>
            </a:r>
          </a:p>
          <a:p>
            <a:pPr lvl="1"/>
            <a:r>
              <a:rPr lang="en-US" dirty="0"/>
              <a:t>They spend at least 80% of their time supervising, feeding and dressing an elderly or disabled client</a:t>
            </a:r>
          </a:p>
          <a:p>
            <a:pPr lvl="1"/>
            <a:r>
              <a:rPr lang="en-US" dirty="0"/>
              <a:t>They work in a private home</a:t>
            </a:r>
          </a:p>
          <a:p>
            <a:pPr lvl="1"/>
            <a:r>
              <a:rPr lang="en-US" dirty="0"/>
              <a:t>They aren’t performing medical tasks</a:t>
            </a:r>
          </a:p>
        </p:txBody>
      </p:sp>
    </p:spTree>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 Law – Personal Attendants</a:t>
            </a:r>
          </a:p>
        </p:txBody>
      </p:sp>
      <p:sp>
        <p:nvSpPr>
          <p:cNvPr id="3" name="Content Placeholder 2"/>
          <p:cNvSpPr>
            <a:spLocks noGrp="1"/>
          </p:cNvSpPr>
          <p:nvPr>
            <p:ph idx="1"/>
          </p:nvPr>
        </p:nvSpPr>
        <p:spPr/>
        <p:txBody>
          <a:bodyPr/>
          <a:lstStyle/>
          <a:p>
            <a:r>
              <a:rPr lang="en-US" dirty="0"/>
              <a:t>Be careful about</a:t>
            </a:r>
          </a:p>
          <a:p>
            <a:pPr lvl="1"/>
            <a:r>
              <a:rPr lang="en-US" dirty="0"/>
              <a:t>Housekeeping: Could undermine exemption</a:t>
            </a:r>
          </a:p>
          <a:p>
            <a:pPr lvl="1"/>
            <a:r>
              <a:rPr lang="en-US" dirty="0"/>
              <a:t>Facilities: May not be considered private homes</a:t>
            </a:r>
          </a:p>
          <a:p>
            <a:pPr lvl="1"/>
            <a:r>
              <a:rPr lang="en-US" dirty="0"/>
              <a:t>Medically-related activities</a:t>
            </a:r>
          </a:p>
        </p:txBody>
      </p:sp>
    </p:spTree>
  </p:cSld>
  <p:clrMapOvr>
    <a:masterClrMapping/>
  </p:clrMapOvr>
  <p:transition spd="med">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B772D-8457-4E88-BFD4-A346D80385B0}"/>
              </a:ext>
            </a:extLst>
          </p:cNvPr>
          <p:cNvSpPr>
            <a:spLocks noGrp="1"/>
          </p:cNvSpPr>
          <p:nvPr>
            <p:ph type="title"/>
          </p:nvPr>
        </p:nvSpPr>
        <p:spPr/>
        <p:txBody>
          <a:bodyPr/>
          <a:lstStyle/>
          <a:p>
            <a:r>
              <a:rPr lang="en-US" dirty="0"/>
              <a:t>Compensation</a:t>
            </a:r>
          </a:p>
        </p:txBody>
      </p:sp>
      <p:sp>
        <p:nvSpPr>
          <p:cNvPr id="3" name="Content Placeholder 2">
            <a:extLst>
              <a:ext uri="{FF2B5EF4-FFF2-40B4-BE49-F238E27FC236}">
                <a16:creationId xmlns:a16="http://schemas.microsoft.com/office/drawing/2014/main" id="{70550929-6433-4B49-B655-11762C340041}"/>
              </a:ext>
            </a:extLst>
          </p:cNvPr>
          <p:cNvSpPr>
            <a:spLocks noGrp="1"/>
          </p:cNvSpPr>
          <p:nvPr>
            <p:ph idx="1"/>
          </p:nvPr>
        </p:nvSpPr>
        <p:spPr/>
        <p:txBody>
          <a:bodyPr/>
          <a:lstStyle/>
          <a:p>
            <a:r>
              <a:rPr lang="en-US" dirty="0"/>
              <a:t>Caregivers are non-exempt employees and must be paid hourly</a:t>
            </a:r>
          </a:p>
          <a:p>
            <a:r>
              <a:rPr lang="en-US" dirty="0"/>
              <a:t>Cannot pay shift, day, overnight, weekly or monthly rates</a:t>
            </a:r>
          </a:p>
          <a:p>
            <a:pPr lvl="1"/>
            <a:r>
              <a:rPr lang="en-US" dirty="0"/>
              <a:t>If you do, this will be the most expensive mistake you’ll ever make – no credit for overtime</a:t>
            </a:r>
          </a:p>
        </p:txBody>
      </p:sp>
    </p:spTree>
    <p:extLst>
      <p:ext uri="{BB962C8B-B14F-4D97-AF65-F5344CB8AC3E}">
        <p14:creationId xmlns:p14="http://schemas.microsoft.com/office/powerpoint/2010/main" val="2016157396"/>
      </p:ext>
    </p:extLst>
  </p:cSld>
  <p:clrMapOvr>
    <a:masterClrMapping/>
  </p:clrMapOvr>
  <p:transition spd="med">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Overtime</a:t>
            </a:r>
          </a:p>
        </p:txBody>
      </p:sp>
      <p:sp>
        <p:nvSpPr>
          <p:cNvPr id="3" name="Content Placeholder 2"/>
          <p:cNvSpPr>
            <a:spLocks noGrp="1"/>
          </p:cNvSpPr>
          <p:nvPr>
            <p:ph idx="1"/>
          </p:nvPr>
        </p:nvSpPr>
        <p:spPr/>
        <p:txBody>
          <a:bodyPr/>
          <a:lstStyle/>
          <a:p>
            <a:r>
              <a:rPr lang="en-US" dirty="0"/>
              <a:t>CA law: All hours worked above 9 in a day</a:t>
            </a:r>
          </a:p>
          <a:p>
            <a:r>
              <a:rPr lang="en-US" dirty="0"/>
              <a:t>Federal law: All straight time hours worked above 40 in a week</a:t>
            </a:r>
          </a:p>
          <a:p>
            <a:pPr lvl="1"/>
            <a:r>
              <a:rPr lang="en-US" dirty="0"/>
              <a:t>Unless the caregiver lives with the client and the client directly employs the caregiver, then it’s 45 in a week</a:t>
            </a:r>
          </a:p>
          <a:p>
            <a:endParaRPr lang="en-US" dirty="0"/>
          </a:p>
        </p:txBody>
      </p:sp>
    </p:spTree>
  </p:cSld>
  <p:clrMapOvr>
    <a:masterClrMapping/>
  </p:clrMapOvr>
  <p:transition spd="med">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Live-In Caregivers</a:t>
            </a:r>
          </a:p>
        </p:txBody>
      </p:sp>
      <p:sp>
        <p:nvSpPr>
          <p:cNvPr id="3" name="Content Placeholder 2"/>
          <p:cNvSpPr>
            <a:spLocks noGrp="1"/>
          </p:cNvSpPr>
          <p:nvPr>
            <p:ph idx="1"/>
          </p:nvPr>
        </p:nvSpPr>
        <p:spPr/>
        <p:txBody>
          <a:bodyPr/>
          <a:lstStyle/>
          <a:p>
            <a:r>
              <a:rPr lang="en-US" dirty="0"/>
              <a:t>Calculating pay for live-in caregivers</a:t>
            </a:r>
          </a:p>
          <a:p>
            <a:r>
              <a:rPr lang="en-US" dirty="0"/>
              <a:t>Must pay for all hours that you require the caregiver to be in the home, </a:t>
            </a:r>
            <a:r>
              <a:rPr lang="en-US" b="1" dirty="0"/>
              <a:t>including sleep time</a:t>
            </a:r>
          </a:p>
          <a:p>
            <a:r>
              <a:rPr lang="en-US" dirty="0"/>
              <a:t>At $13.00 per hour, must pay employee $409.50 per day (before weekly overtime applies)</a:t>
            </a:r>
          </a:p>
          <a:p>
            <a:endParaRPr lang="en-US" dirty="0"/>
          </a:p>
        </p:txBody>
      </p:sp>
    </p:spTree>
  </p:cSld>
  <p:clrMapOvr>
    <a:masterClrMapping/>
  </p:clrMapOvr>
  <p:transition spd="med">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Sleep Time - California</a:t>
            </a:r>
          </a:p>
        </p:txBody>
      </p:sp>
      <p:sp>
        <p:nvSpPr>
          <p:cNvPr id="3" name="Content Placeholder 2"/>
          <p:cNvSpPr>
            <a:spLocks noGrp="1"/>
          </p:cNvSpPr>
          <p:nvPr>
            <p:ph idx="1"/>
          </p:nvPr>
        </p:nvSpPr>
        <p:spPr/>
        <p:txBody>
          <a:bodyPr/>
          <a:lstStyle/>
          <a:p>
            <a:r>
              <a:rPr lang="en-US" dirty="0"/>
              <a:t>Live-in staffing alternatives</a:t>
            </a:r>
          </a:p>
          <a:p>
            <a:pPr lvl="1"/>
            <a:r>
              <a:rPr lang="en-US" dirty="0"/>
              <a:t>Three 8 hour shifts</a:t>
            </a:r>
          </a:p>
          <a:p>
            <a:pPr lvl="1"/>
            <a:r>
              <a:rPr lang="en-US" dirty="0"/>
              <a:t>Two 12 hour shifts</a:t>
            </a:r>
          </a:p>
          <a:p>
            <a:pPr lvl="1"/>
            <a:r>
              <a:rPr lang="en-US" dirty="0"/>
              <a:t>One 16 hour shift with overnight relief</a:t>
            </a:r>
          </a:p>
          <a:p>
            <a:pPr lvl="1"/>
            <a:r>
              <a:rPr lang="en-US" dirty="0"/>
              <a:t>One 16 hour shift with technology</a:t>
            </a:r>
          </a:p>
          <a:p>
            <a:pPr lvl="1"/>
            <a:r>
              <a:rPr lang="en-US" dirty="0"/>
              <a:t>One 24 hour shift</a:t>
            </a:r>
          </a:p>
        </p:txBody>
      </p:sp>
    </p:spTree>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Sleep Time - California</a:t>
            </a:r>
          </a:p>
        </p:txBody>
      </p:sp>
      <p:sp>
        <p:nvSpPr>
          <p:cNvPr id="3" name="Content Placeholder 2"/>
          <p:cNvSpPr>
            <a:spLocks noGrp="1"/>
          </p:cNvSpPr>
          <p:nvPr>
            <p:ph idx="1"/>
          </p:nvPr>
        </p:nvSpPr>
        <p:spPr/>
        <p:txBody>
          <a:bodyPr/>
          <a:lstStyle/>
          <a:p>
            <a:r>
              <a:rPr lang="en-US" dirty="0"/>
              <a:t>Legally safest course is to prohibit caregiver from remaining in the home during non-working hours</a:t>
            </a:r>
          </a:p>
          <a:p>
            <a:r>
              <a:rPr lang="en-US" dirty="0"/>
              <a:t>Practical difficulties</a:t>
            </a:r>
          </a:p>
          <a:p>
            <a:r>
              <a:rPr lang="en-US" dirty="0"/>
              <a:t>Language to protect if caregiver remains</a:t>
            </a:r>
          </a:p>
        </p:txBody>
      </p:sp>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Ground Rules</a:t>
            </a:r>
          </a:p>
        </p:txBody>
      </p:sp>
      <p:sp>
        <p:nvSpPr>
          <p:cNvPr id="4099" name="Rectangle 3"/>
          <p:cNvSpPr>
            <a:spLocks noGrp="1" noChangeArrowheads="1"/>
          </p:cNvSpPr>
          <p:nvPr>
            <p:ph type="body" idx="1"/>
          </p:nvPr>
        </p:nvSpPr>
        <p:spPr/>
        <p:txBody>
          <a:bodyPr/>
          <a:lstStyle/>
          <a:p>
            <a:r>
              <a:rPr lang="en-US" dirty="0"/>
              <a:t>Let me sound like a lawyer . . .</a:t>
            </a:r>
          </a:p>
          <a:p>
            <a:r>
              <a:rPr lang="en-US" dirty="0"/>
              <a:t>Disclaimer – Information not legal advice</a:t>
            </a:r>
            <a:endParaRPr lang="en-US" sz="800" dirty="0"/>
          </a:p>
        </p:txBody>
      </p:sp>
    </p:spTree>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Weighted Overtime</a:t>
            </a:r>
          </a:p>
        </p:txBody>
      </p:sp>
      <p:sp>
        <p:nvSpPr>
          <p:cNvPr id="3" name="Content Placeholder 2"/>
          <p:cNvSpPr>
            <a:spLocks noGrp="1"/>
          </p:cNvSpPr>
          <p:nvPr>
            <p:ph idx="1"/>
          </p:nvPr>
        </p:nvSpPr>
        <p:spPr/>
        <p:txBody>
          <a:bodyPr/>
          <a:lstStyle/>
          <a:p>
            <a:r>
              <a:rPr lang="en-US" dirty="0"/>
              <a:t>Be careful of “weighted” overtime</a:t>
            </a:r>
          </a:p>
          <a:p>
            <a:r>
              <a:rPr lang="en-US" dirty="0"/>
              <a:t>If you pay multiple rates to the same caregiver in the same week, then you must calculate blended straight time rates to determine appropriate weekly overtime rates</a:t>
            </a:r>
          </a:p>
          <a:p>
            <a:r>
              <a:rPr lang="en-US" dirty="0"/>
              <a:t>Very complicated</a:t>
            </a:r>
          </a:p>
        </p:txBody>
      </p:sp>
    </p:spTree>
  </p:cSld>
  <p:clrMapOvr>
    <a:masterClrMapping/>
  </p:clrMapOvr>
  <p:transition spd="med">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Not Required</a:t>
            </a:r>
          </a:p>
        </p:txBody>
      </p:sp>
      <p:sp>
        <p:nvSpPr>
          <p:cNvPr id="3" name="Content Placeholder 2"/>
          <p:cNvSpPr>
            <a:spLocks noGrp="1"/>
          </p:cNvSpPr>
          <p:nvPr>
            <p:ph idx="1"/>
          </p:nvPr>
        </p:nvSpPr>
        <p:spPr/>
        <p:txBody>
          <a:bodyPr/>
          <a:lstStyle/>
          <a:p>
            <a:r>
              <a:rPr lang="en-US" dirty="0"/>
              <a:t>CA law does NOT require for personal attendants</a:t>
            </a:r>
          </a:p>
          <a:p>
            <a:pPr lvl="1"/>
            <a:r>
              <a:rPr lang="en-US" dirty="0"/>
              <a:t>Double time</a:t>
            </a:r>
          </a:p>
          <a:p>
            <a:pPr lvl="1"/>
            <a:r>
              <a:rPr lang="en-US" dirty="0"/>
              <a:t>Meal periods</a:t>
            </a:r>
          </a:p>
          <a:p>
            <a:pPr lvl="1"/>
            <a:r>
              <a:rPr lang="en-US" dirty="0"/>
              <a:t>Rest periods</a:t>
            </a:r>
          </a:p>
          <a:p>
            <a:r>
              <a:rPr lang="en-US" dirty="0"/>
              <a:t>But these are required if caregivers aren’t personal attendants or don’t work in private homes</a:t>
            </a:r>
          </a:p>
          <a:p>
            <a:pPr lvl="1"/>
            <a:endParaRPr lang="en-US" dirty="0"/>
          </a:p>
        </p:txBody>
      </p:sp>
    </p:spTree>
  </p:cSld>
  <p:clrMapOvr>
    <a:masterClrMapping/>
  </p:clrMapOvr>
  <p:transition spd="med">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Wage</a:t>
            </a:r>
          </a:p>
        </p:txBody>
      </p:sp>
      <p:sp>
        <p:nvSpPr>
          <p:cNvPr id="3" name="Content Placeholder 2"/>
          <p:cNvSpPr>
            <a:spLocks noGrp="1"/>
          </p:cNvSpPr>
          <p:nvPr>
            <p:ph idx="1"/>
          </p:nvPr>
        </p:nvSpPr>
        <p:spPr/>
        <p:txBody>
          <a:bodyPr/>
          <a:lstStyle/>
          <a:p>
            <a:r>
              <a:rPr lang="en-US" dirty="0"/>
              <a:t>Current CA minimum wage is $14.00 per hour, and $13.00 per hour for employers with 25 or fewer employees</a:t>
            </a:r>
          </a:p>
          <a:p>
            <a:r>
              <a:rPr lang="en-US" dirty="0"/>
              <a:t>Also impacts minimum salaries for exempt employees</a:t>
            </a:r>
          </a:p>
        </p:txBody>
      </p:sp>
    </p:spTree>
  </p:cSld>
  <p:clrMapOvr>
    <a:masterClrMapping/>
  </p:clrMapOvr>
  <p:transition spd="med">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Wage</a:t>
            </a:r>
          </a:p>
        </p:txBody>
      </p:sp>
      <p:sp>
        <p:nvSpPr>
          <p:cNvPr id="3" name="Content Placeholder 2"/>
          <p:cNvSpPr>
            <a:spLocks noGrp="1"/>
          </p:cNvSpPr>
          <p:nvPr>
            <p:ph idx="1"/>
          </p:nvPr>
        </p:nvSpPr>
        <p:spPr/>
        <p:txBody>
          <a:bodyPr/>
          <a:lstStyle/>
          <a:p>
            <a:r>
              <a:rPr lang="en-US" dirty="0"/>
              <a:t>Local minimum wage ordinances</a:t>
            </a:r>
          </a:p>
          <a:p>
            <a:pPr lvl="1"/>
            <a:r>
              <a:rPr lang="en-US" sz="2100" dirty="0">
                <a:effectLst/>
                <a:latin typeface="Verdana" panose="020B0604030504040204" pitchFamily="34" charset="0"/>
                <a:ea typeface="Verdana" panose="020B0604030504040204" pitchFamily="34" charset="0"/>
              </a:rPr>
              <a:t>Alameda, Belmont, Berkeley, Burlingame, Cupertino, Daly City, El Cerrito, Emeryville, Fremont, Hayward, Half Moon Bay, Los Altos, Los Angeles (city and county), Malibu, Menlo Park, Milpitas, Mountain View, Novato, Oakland, Palo Alto, Pasadena, Petaluma, Redwood City, Richmond, San Carlos, San Diego, San Francisco, San Jose, San Leandro, San Mateo, Santa Clara, Santa Cruz, Santa Monica, Santa Rosa, Sonoma, South San Francisco, and Sunnyvale</a:t>
            </a:r>
            <a:endParaRPr lang="en-US" sz="2100" dirty="0">
              <a:latin typeface="Verdana" panose="020B0604030504040204" pitchFamily="34" charset="0"/>
              <a:ea typeface="Verdana" panose="020B0604030504040204" pitchFamily="34" charset="0"/>
            </a:endParaRPr>
          </a:p>
        </p:txBody>
      </p:sp>
    </p:spTree>
  </p:cSld>
  <p:clrMapOvr>
    <a:masterClrMapping/>
  </p:clrMapOvr>
  <p:transition spd="med">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 &amp; Minimum Wage Apply To All</a:t>
            </a:r>
          </a:p>
        </p:txBody>
      </p:sp>
      <p:sp>
        <p:nvSpPr>
          <p:cNvPr id="3" name="Content Placeholder 2"/>
          <p:cNvSpPr>
            <a:spLocks noGrp="1"/>
          </p:cNvSpPr>
          <p:nvPr>
            <p:ph idx="1"/>
          </p:nvPr>
        </p:nvSpPr>
        <p:spPr/>
        <p:txBody>
          <a:bodyPr/>
          <a:lstStyle/>
          <a:p>
            <a:r>
              <a:rPr lang="en-US" dirty="0"/>
              <a:t>CA overtime and minimum wage requirements apply to ALL employers, agencies as well as families</a:t>
            </a:r>
          </a:p>
        </p:txBody>
      </p:sp>
    </p:spTree>
  </p:cSld>
  <p:clrMapOvr>
    <a:masterClrMapping/>
  </p:clrMapOvr>
  <p:transition spd="med">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 &amp; Minimum Wage Apply To All</a:t>
            </a:r>
          </a:p>
        </p:txBody>
      </p:sp>
      <p:sp>
        <p:nvSpPr>
          <p:cNvPr id="3" name="Content Placeholder 2"/>
          <p:cNvSpPr>
            <a:spLocks noGrp="1"/>
          </p:cNvSpPr>
          <p:nvPr>
            <p:ph idx="1"/>
          </p:nvPr>
        </p:nvSpPr>
        <p:spPr/>
        <p:txBody>
          <a:bodyPr/>
          <a:lstStyle/>
          <a:p>
            <a:r>
              <a:rPr lang="en-US" dirty="0"/>
              <a:t>Thus, there is very little savings on the </a:t>
            </a:r>
            <a:r>
              <a:rPr lang="en-US" i="1" dirty="0"/>
              <a:t>hourly wages </a:t>
            </a:r>
            <a:r>
              <a:rPr lang="en-US" dirty="0"/>
              <a:t>paid for a family to hire directly</a:t>
            </a:r>
          </a:p>
          <a:p>
            <a:r>
              <a:rPr lang="en-US" dirty="0"/>
              <a:t>However there is a savings on the homecare agency’s overhead, provided that the family is willing to accept the employer responsibilities</a:t>
            </a:r>
          </a:p>
        </p:txBody>
      </p:sp>
    </p:spTree>
  </p:cSld>
  <p:clrMapOvr>
    <a:masterClrMapping/>
  </p:clrMapOvr>
  <p:transition spd="med">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 &amp; Minimum Wage Apply To All</a:t>
            </a:r>
          </a:p>
        </p:txBody>
      </p:sp>
      <p:sp>
        <p:nvSpPr>
          <p:cNvPr id="3" name="Content Placeholder 2"/>
          <p:cNvSpPr>
            <a:spLocks noGrp="1"/>
          </p:cNvSpPr>
          <p:nvPr>
            <p:ph idx="1"/>
          </p:nvPr>
        </p:nvSpPr>
        <p:spPr/>
        <p:txBody>
          <a:bodyPr/>
          <a:lstStyle/>
          <a:p>
            <a:r>
              <a:rPr lang="en-US" dirty="0"/>
              <a:t>There is also no way to get around these rules</a:t>
            </a:r>
          </a:p>
          <a:p>
            <a:pPr lvl="1"/>
            <a:r>
              <a:rPr lang="en-US" dirty="0"/>
              <a:t>Can’t salary caregivers</a:t>
            </a:r>
          </a:p>
          <a:p>
            <a:pPr lvl="1"/>
            <a:r>
              <a:rPr lang="en-US" dirty="0"/>
              <a:t>Caregivers aren’t independent contractors</a:t>
            </a:r>
          </a:p>
          <a:p>
            <a:pPr lvl="1"/>
            <a:r>
              <a:rPr lang="en-US" dirty="0"/>
              <a:t>Can’t volunteer time</a:t>
            </a:r>
          </a:p>
          <a:p>
            <a:pPr lvl="1"/>
            <a:r>
              <a:rPr lang="en-US" dirty="0"/>
              <a:t>Can’t mutually agree to waive overtime</a:t>
            </a:r>
          </a:p>
        </p:txBody>
      </p:sp>
    </p:spTree>
  </p:cSld>
  <p:clrMapOvr>
    <a:masterClrMapping/>
  </p:clrMapOvr>
  <p:transition spd="med">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Sick Days</a:t>
            </a:r>
          </a:p>
        </p:txBody>
      </p:sp>
      <p:sp>
        <p:nvSpPr>
          <p:cNvPr id="3" name="Content Placeholder 2"/>
          <p:cNvSpPr>
            <a:spLocks noGrp="1"/>
          </p:cNvSpPr>
          <p:nvPr>
            <p:ph idx="1"/>
          </p:nvPr>
        </p:nvSpPr>
        <p:spPr/>
        <p:txBody>
          <a:bodyPr/>
          <a:lstStyle/>
          <a:p>
            <a:r>
              <a:rPr lang="en-US" dirty="0"/>
              <a:t>CA employers must provide paid sick leave to employees who work 30 days</a:t>
            </a:r>
          </a:p>
          <a:p>
            <a:r>
              <a:rPr lang="en-US" dirty="0"/>
              <a:t>Employees accrue one hour of sick leave for every 30 hours worked</a:t>
            </a:r>
          </a:p>
          <a:p>
            <a:endParaRPr lang="en-US" dirty="0"/>
          </a:p>
        </p:txBody>
      </p:sp>
    </p:spTree>
  </p:cSld>
  <p:clrMapOvr>
    <a:masterClrMapping/>
  </p:clrMapOvr>
  <p:transition spd="med">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Sick Days</a:t>
            </a:r>
          </a:p>
        </p:txBody>
      </p:sp>
      <p:sp>
        <p:nvSpPr>
          <p:cNvPr id="3" name="Content Placeholder 2"/>
          <p:cNvSpPr>
            <a:spLocks noGrp="1"/>
          </p:cNvSpPr>
          <p:nvPr>
            <p:ph idx="1"/>
          </p:nvPr>
        </p:nvSpPr>
        <p:spPr/>
        <p:txBody>
          <a:bodyPr/>
          <a:lstStyle/>
          <a:p>
            <a:r>
              <a:rPr lang="en-US" dirty="0"/>
              <a:t>Must be employed for 90 days to use paid sick leave</a:t>
            </a:r>
          </a:p>
          <a:p>
            <a:r>
              <a:rPr lang="en-US" dirty="0"/>
              <a:t>Can limit sick leave use to 24 hours per year</a:t>
            </a:r>
          </a:p>
          <a:p>
            <a:endParaRPr lang="en-US" dirty="0"/>
          </a:p>
        </p:txBody>
      </p:sp>
    </p:spTree>
  </p:cSld>
  <p:clrMapOvr>
    <a:masterClrMapping/>
  </p:clrMapOvr>
  <p:transition spd="med">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Sick Days</a:t>
            </a:r>
          </a:p>
        </p:txBody>
      </p:sp>
      <p:sp>
        <p:nvSpPr>
          <p:cNvPr id="3" name="Content Placeholder 2"/>
          <p:cNvSpPr>
            <a:spLocks noGrp="1"/>
          </p:cNvSpPr>
          <p:nvPr>
            <p:ph idx="1"/>
          </p:nvPr>
        </p:nvSpPr>
        <p:spPr/>
        <p:txBody>
          <a:bodyPr/>
          <a:lstStyle/>
          <a:p>
            <a:r>
              <a:rPr lang="en-US" dirty="0"/>
              <a:t>Can cap sick leave accrual at 48 hours</a:t>
            </a:r>
          </a:p>
          <a:p>
            <a:r>
              <a:rPr lang="en-US" dirty="0"/>
              <a:t>Can require sick leave to be used in increments of no fewer than 2 hours</a:t>
            </a:r>
          </a:p>
          <a:p>
            <a:r>
              <a:rPr lang="en-US" dirty="0"/>
              <a:t>Families as direct employers must provide paid sick leave too</a:t>
            </a:r>
          </a:p>
          <a:p>
            <a:endParaRPr lang="en-US" dirty="0"/>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Homecare</a:t>
            </a:r>
          </a:p>
        </p:txBody>
      </p:sp>
      <p:sp>
        <p:nvSpPr>
          <p:cNvPr id="3" name="Content Placeholder 2"/>
          <p:cNvSpPr>
            <a:spLocks noGrp="1"/>
          </p:cNvSpPr>
          <p:nvPr>
            <p:ph idx="1"/>
          </p:nvPr>
        </p:nvSpPr>
        <p:spPr/>
        <p:txBody>
          <a:bodyPr/>
          <a:lstStyle/>
          <a:p>
            <a:r>
              <a:rPr lang="en-US" dirty="0"/>
              <a:t>Two types of homecare</a:t>
            </a:r>
          </a:p>
          <a:p>
            <a:pPr lvl="1"/>
            <a:r>
              <a:rPr lang="en-US" dirty="0"/>
              <a:t>Hiring through an agency</a:t>
            </a:r>
          </a:p>
          <a:p>
            <a:pPr lvl="1"/>
            <a:r>
              <a:rPr lang="en-US" dirty="0"/>
              <a:t>Direct hire by a family</a:t>
            </a:r>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Sick Days</a:t>
            </a:r>
          </a:p>
        </p:txBody>
      </p:sp>
      <p:sp>
        <p:nvSpPr>
          <p:cNvPr id="3" name="Content Placeholder 2"/>
          <p:cNvSpPr>
            <a:spLocks noGrp="1"/>
          </p:cNvSpPr>
          <p:nvPr>
            <p:ph idx="1"/>
          </p:nvPr>
        </p:nvSpPr>
        <p:spPr/>
        <p:txBody>
          <a:bodyPr/>
          <a:lstStyle/>
          <a:p>
            <a:r>
              <a:rPr lang="en-US" dirty="0"/>
              <a:t>Local sick leave laws</a:t>
            </a:r>
          </a:p>
          <a:p>
            <a:r>
              <a:rPr lang="en-US" dirty="0"/>
              <a:t>Berkeley, Emeryville, Los Angeles, Oakland, San Diego, San Francisco and Santa Monica</a:t>
            </a:r>
          </a:p>
          <a:p>
            <a:r>
              <a:rPr lang="en-US" dirty="0"/>
              <a:t>Must integrate requirements with CA law</a:t>
            </a:r>
          </a:p>
        </p:txBody>
      </p:sp>
    </p:spTree>
  </p:cSld>
  <p:clrMapOvr>
    <a:masterClrMapping/>
  </p:clrMapOvr>
  <p:transition spd="med">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Registries</a:t>
            </a:r>
          </a:p>
        </p:txBody>
      </p:sp>
      <p:sp>
        <p:nvSpPr>
          <p:cNvPr id="3" name="Content Placeholder 2"/>
          <p:cNvSpPr>
            <a:spLocks noGrp="1"/>
          </p:cNvSpPr>
          <p:nvPr>
            <p:ph idx="1"/>
          </p:nvPr>
        </p:nvSpPr>
        <p:spPr/>
        <p:txBody>
          <a:bodyPr/>
          <a:lstStyle/>
          <a:p>
            <a:r>
              <a:rPr lang="en-US" dirty="0"/>
              <a:t>Be careful about registries or DRAs (direct referral agencies)</a:t>
            </a:r>
          </a:p>
          <a:p>
            <a:r>
              <a:rPr lang="en-US" dirty="0"/>
              <a:t>Full-service agencies directly employ the caregiver</a:t>
            </a:r>
          </a:p>
          <a:p>
            <a:r>
              <a:rPr lang="en-US" dirty="0"/>
              <a:t>That means that the agency pays the taxes, supervises the employee and pays worker’s compensation insurance</a:t>
            </a:r>
          </a:p>
        </p:txBody>
      </p:sp>
    </p:spTree>
  </p:cSld>
  <p:clrMapOvr>
    <a:masterClrMapping/>
  </p:clrMapOvr>
  <p:transition spd="med">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Registries</a:t>
            </a:r>
          </a:p>
        </p:txBody>
      </p:sp>
      <p:sp>
        <p:nvSpPr>
          <p:cNvPr id="3" name="Content Placeholder 2"/>
          <p:cNvSpPr>
            <a:spLocks noGrp="1"/>
          </p:cNvSpPr>
          <p:nvPr>
            <p:ph idx="1"/>
          </p:nvPr>
        </p:nvSpPr>
        <p:spPr/>
        <p:txBody>
          <a:bodyPr/>
          <a:lstStyle/>
          <a:p>
            <a:r>
              <a:rPr lang="en-US" dirty="0"/>
              <a:t>In CA, if the agency is a registry or DRA, the family is the employer</a:t>
            </a:r>
          </a:p>
          <a:p>
            <a:r>
              <a:rPr lang="en-US" dirty="0"/>
              <a:t>Thus, it is critical to ask any agency whether it is the caregiver’s employer or whether the family is the caregiver’s employer</a:t>
            </a:r>
          </a:p>
          <a:p>
            <a:r>
              <a:rPr lang="en-US" dirty="0"/>
              <a:t>Registry is required to disclose, but sometimes doesn’t do so</a:t>
            </a:r>
          </a:p>
        </p:txBody>
      </p:sp>
    </p:spTree>
  </p:cSld>
  <p:clrMapOvr>
    <a:masterClrMapping/>
  </p:clrMapOvr>
  <p:transition spd="med">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Registries</a:t>
            </a:r>
          </a:p>
        </p:txBody>
      </p:sp>
      <p:sp>
        <p:nvSpPr>
          <p:cNvPr id="3" name="Content Placeholder 2"/>
          <p:cNvSpPr>
            <a:spLocks noGrp="1"/>
          </p:cNvSpPr>
          <p:nvPr>
            <p:ph idx="1"/>
          </p:nvPr>
        </p:nvSpPr>
        <p:spPr/>
        <p:txBody>
          <a:bodyPr/>
          <a:lstStyle/>
          <a:p>
            <a:r>
              <a:rPr lang="en-US" dirty="0"/>
              <a:t>If a family hires a caregiver through a registry or DRA, then the family is the employer</a:t>
            </a:r>
          </a:p>
          <a:p>
            <a:pPr lvl="1"/>
            <a:r>
              <a:rPr lang="en-US" dirty="0"/>
              <a:t>The family must comply with all labor laws</a:t>
            </a:r>
          </a:p>
          <a:p>
            <a:pPr lvl="1"/>
            <a:r>
              <a:rPr lang="en-US" dirty="0"/>
              <a:t>Must pay taxes</a:t>
            </a:r>
          </a:p>
          <a:p>
            <a:pPr lvl="1"/>
            <a:r>
              <a:rPr lang="en-US" dirty="0"/>
              <a:t>Must provide worker’s compensation insurance</a:t>
            </a:r>
          </a:p>
        </p:txBody>
      </p:sp>
    </p:spTree>
  </p:cSld>
  <p:clrMapOvr>
    <a:masterClrMapping/>
  </p:clrMapOvr>
  <p:transition spd="med">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Registries</a:t>
            </a:r>
          </a:p>
        </p:txBody>
      </p:sp>
      <p:sp>
        <p:nvSpPr>
          <p:cNvPr id="3" name="Content Placeholder 2"/>
          <p:cNvSpPr>
            <a:spLocks noGrp="1"/>
          </p:cNvSpPr>
          <p:nvPr>
            <p:ph idx="1"/>
          </p:nvPr>
        </p:nvSpPr>
        <p:spPr/>
        <p:txBody>
          <a:bodyPr/>
          <a:lstStyle/>
          <a:p>
            <a:r>
              <a:rPr lang="en-US" dirty="0"/>
              <a:t>There can be savings when using a registry . . .</a:t>
            </a:r>
          </a:p>
          <a:p>
            <a:r>
              <a:rPr lang="en-US" dirty="0"/>
              <a:t>As long as the family understands and is prepared for its legal, tax and payroll responsibilities</a:t>
            </a:r>
          </a:p>
          <a:p>
            <a:r>
              <a:rPr lang="en-US" dirty="0"/>
              <a:t>But again, the wages are virtually the same for families and agencies</a:t>
            </a:r>
          </a:p>
        </p:txBody>
      </p:sp>
    </p:spTree>
  </p:cSld>
  <p:clrMapOvr>
    <a:masterClrMapping/>
  </p:clrMapOvr>
  <p:transition spd="med">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Registries</a:t>
            </a:r>
          </a:p>
        </p:txBody>
      </p:sp>
      <p:sp>
        <p:nvSpPr>
          <p:cNvPr id="3" name="Content Placeholder 2"/>
          <p:cNvSpPr>
            <a:spLocks noGrp="1"/>
          </p:cNvSpPr>
          <p:nvPr>
            <p:ph idx="1"/>
          </p:nvPr>
        </p:nvSpPr>
        <p:spPr/>
        <p:txBody>
          <a:bodyPr/>
          <a:lstStyle/>
          <a:p>
            <a:r>
              <a:rPr lang="en-US" dirty="0"/>
              <a:t>Thus, families can pay more and hire a full-service, employer-based agency</a:t>
            </a:r>
          </a:p>
          <a:p>
            <a:r>
              <a:rPr lang="en-US" dirty="0"/>
              <a:t>Or hire directly or through a registry or DRA to potentially save money but also must accept employer responsibilities</a:t>
            </a:r>
          </a:p>
        </p:txBody>
      </p:sp>
    </p:spTree>
  </p:cSld>
  <p:clrMapOvr>
    <a:masterClrMapping/>
  </p:clrMapOvr>
  <p:transition spd="med">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dirty="0"/>
              <a:t>Questions</a:t>
            </a:r>
          </a:p>
        </p:txBody>
      </p:sp>
      <p:sp>
        <p:nvSpPr>
          <p:cNvPr id="46083" name="Rectangle 3"/>
          <p:cNvSpPr>
            <a:spLocks noGrp="1" noChangeArrowheads="1"/>
          </p:cNvSpPr>
          <p:nvPr>
            <p:ph type="body" idx="1"/>
          </p:nvPr>
        </p:nvSpPr>
        <p:spPr/>
        <p:txBody>
          <a:bodyPr/>
          <a:lstStyle/>
          <a:p>
            <a:pPr eaLnBrk="1" hangingPunct="1"/>
            <a:r>
              <a:rPr lang="en-US" dirty="0"/>
              <a:t>Feel free to contact our firm:</a:t>
            </a:r>
          </a:p>
          <a:p>
            <a:pPr lvl="1" eaLnBrk="1" hangingPunct="1"/>
            <a:r>
              <a:rPr lang="en-US" dirty="0">
                <a:hlinkClick r:id="rId3"/>
              </a:rPr>
              <a:t>info@legallynanny.com</a:t>
            </a:r>
            <a:endParaRPr lang="en-US" dirty="0"/>
          </a:p>
          <a:p>
            <a:pPr lvl="1" eaLnBrk="1" hangingPunct="1"/>
            <a:r>
              <a:rPr lang="en-US" dirty="0"/>
              <a:t>714-336-8864</a:t>
            </a:r>
          </a:p>
          <a:p>
            <a:pPr eaLnBrk="1" hangingPunct="1"/>
            <a:r>
              <a:rPr lang="en-US" dirty="0"/>
              <a:t>Or visit our Web site:</a:t>
            </a:r>
          </a:p>
          <a:p>
            <a:pPr lvl="1" eaLnBrk="1" hangingPunct="1">
              <a:buFont typeface="Wingdings" pitchFamily="2" charset="2"/>
              <a:buNone/>
            </a:pPr>
            <a:r>
              <a:rPr lang="en-US" dirty="0">
                <a:hlinkClick r:id="rId4"/>
              </a:rPr>
              <a:t>www.legallynanny.com</a:t>
            </a:r>
            <a:r>
              <a:rPr lang="en-US" dirty="0"/>
              <a:t> </a:t>
            </a:r>
          </a:p>
        </p:txBody>
      </p:sp>
    </p:spTree>
  </p:cSld>
  <p:clrMapOvr>
    <a:masterClrMapping/>
  </p:clrMapOvr>
  <p:transition spd="med">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a:t>Questions</a:t>
            </a:r>
          </a:p>
        </p:txBody>
      </p:sp>
      <p:sp>
        <p:nvSpPr>
          <p:cNvPr id="47107" name="Content Placeholder 2"/>
          <p:cNvSpPr>
            <a:spLocks noGrp="1"/>
          </p:cNvSpPr>
          <p:nvPr>
            <p:ph idx="1"/>
          </p:nvPr>
        </p:nvSpPr>
        <p:spPr/>
        <p:txBody>
          <a:bodyPr/>
          <a:lstStyle/>
          <a:p>
            <a:pPr>
              <a:buFont typeface="Wingdings" pitchFamily="2" charset="2"/>
              <a:buNone/>
            </a:pPr>
            <a:r>
              <a:rPr lang="en-US" sz="3200" baseline="30000" dirty="0"/>
              <a:t>FIND US ON FACEBOOK</a:t>
            </a:r>
          </a:p>
          <a:p>
            <a:pPr>
              <a:buFont typeface="Wingdings" pitchFamily="2" charset="2"/>
              <a:buNone/>
            </a:pPr>
            <a:r>
              <a:rPr lang="en-US" sz="3200" baseline="30000" dirty="0">
                <a:hlinkClick r:id="rId2"/>
              </a:rPr>
              <a:t>www.facebook.com/legallynanny</a:t>
            </a:r>
            <a:endParaRPr lang="en-US" sz="3200" baseline="30000" dirty="0"/>
          </a:p>
          <a:p>
            <a:pPr>
              <a:buFont typeface="Wingdings" pitchFamily="2" charset="2"/>
              <a:buNone/>
            </a:pPr>
            <a:endParaRPr lang="en-US" sz="3200" baseline="30000" dirty="0"/>
          </a:p>
          <a:p>
            <a:pPr>
              <a:buFont typeface="Wingdings" pitchFamily="2" charset="2"/>
              <a:buNone/>
            </a:pPr>
            <a:r>
              <a:rPr lang="en-US" sz="3200" baseline="30000" dirty="0"/>
              <a:t>FOLLOW US ON TWITTER</a:t>
            </a:r>
          </a:p>
          <a:p>
            <a:pPr>
              <a:buFont typeface="Wingdings" pitchFamily="2" charset="2"/>
              <a:buNone/>
            </a:pPr>
            <a:r>
              <a:rPr lang="en-US" sz="3200" baseline="30000" dirty="0">
                <a:hlinkClick r:id="rId3"/>
              </a:rPr>
              <a:t>www.twitter.com/legallynanny</a:t>
            </a:r>
            <a:endParaRPr lang="en-US" sz="3200" baseline="30000" dirty="0"/>
          </a:p>
          <a:p>
            <a:pPr>
              <a:buFont typeface="Wingdings" pitchFamily="2" charset="2"/>
              <a:buNone/>
            </a:pPr>
            <a:endParaRPr lang="en-US" sz="3200" baseline="30000" dirty="0"/>
          </a:p>
          <a:p>
            <a:pPr>
              <a:buFont typeface="Wingdings" pitchFamily="2" charset="2"/>
              <a:buNone/>
            </a:pPr>
            <a:r>
              <a:rPr lang="en-US" sz="3200" baseline="30000" dirty="0"/>
              <a:t>CONNECT WITH US ON LINKEDIN</a:t>
            </a:r>
          </a:p>
          <a:p>
            <a:pPr>
              <a:buFont typeface="Wingdings" pitchFamily="2" charset="2"/>
              <a:buNone/>
            </a:pPr>
            <a:r>
              <a:rPr lang="en-US" sz="3200" baseline="30000" dirty="0">
                <a:hlinkClick r:id="rId4"/>
              </a:rPr>
              <a:t>www.linkedin.com/in/bobkinglegallynanny</a:t>
            </a:r>
            <a:endParaRPr lang="en-US" sz="3200" baseline="30000" dirty="0"/>
          </a:p>
        </p:txBody>
      </p:sp>
      <p:pic>
        <p:nvPicPr>
          <p:cNvPr id="47108" name="Picture 3" descr="facebook.jpg"/>
          <p:cNvPicPr>
            <a:picLocks noChangeAspect="1"/>
          </p:cNvPicPr>
          <p:nvPr/>
        </p:nvPicPr>
        <p:blipFill>
          <a:blip r:embed="rId5" cstate="print"/>
          <a:srcRect/>
          <a:stretch>
            <a:fillRect/>
          </a:stretch>
        </p:blipFill>
        <p:spPr bwMode="auto">
          <a:xfrm>
            <a:off x="6096000" y="1676400"/>
            <a:ext cx="476250" cy="476250"/>
          </a:xfrm>
          <a:prstGeom prst="rect">
            <a:avLst/>
          </a:prstGeom>
          <a:noFill/>
          <a:ln w="9525">
            <a:noFill/>
            <a:miter lim="800000"/>
            <a:headEnd/>
            <a:tailEnd/>
          </a:ln>
        </p:spPr>
      </p:pic>
      <p:pic>
        <p:nvPicPr>
          <p:cNvPr id="47109" name="Picture 4" descr="twitter.png"/>
          <p:cNvPicPr>
            <a:picLocks noChangeAspect="1"/>
          </p:cNvPicPr>
          <p:nvPr/>
        </p:nvPicPr>
        <p:blipFill>
          <a:blip r:embed="rId6" cstate="print"/>
          <a:srcRect/>
          <a:stretch>
            <a:fillRect/>
          </a:stretch>
        </p:blipFill>
        <p:spPr bwMode="auto">
          <a:xfrm>
            <a:off x="6096000" y="2743200"/>
            <a:ext cx="457200" cy="457200"/>
          </a:xfrm>
          <a:prstGeom prst="rect">
            <a:avLst/>
          </a:prstGeom>
          <a:noFill/>
          <a:ln w="9525">
            <a:noFill/>
            <a:miter lim="800000"/>
            <a:headEnd/>
            <a:tailEnd/>
          </a:ln>
        </p:spPr>
      </p:pic>
      <p:pic>
        <p:nvPicPr>
          <p:cNvPr id="47110" name="Picture 5" descr="linkedin.png"/>
          <p:cNvPicPr>
            <a:picLocks noChangeAspect="1"/>
          </p:cNvPicPr>
          <p:nvPr/>
        </p:nvPicPr>
        <p:blipFill>
          <a:blip r:embed="rId7" cstate="print"/>
          <a:srcRect/>
          <a:stretch>
            <a:fillRect/>
          </a:stretch>
        </p:blipFill>
        <p:spPr bwMode="auto">
          <a:xfrm>
            <a:off x="6172200" y="3810000"/>
            <a:ext cx="1133475" cy="304800"/>
          </a:xfrm>
          <a:prstGeom prst="rect">
            <a:avLst/>
          </a:prstGeom>
          <a:noFill/>
          <a:ln w="9525">
            <a:noFill/>
            <a:miter lim="800000"/>
            <a:headEnd/>
            <a:tailEnd/>
          </a:ln>
        </p:spPr>
      </p:pic>
    </p:spTree>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I have an employee?</a:t>
            </a:r>
          </a:p>
        </p:txBody>
      </p:sp>
      <p:sp>
        <p:nvSpPr>
          <p:cNvPr id="3" name="Content Placeholder 2"/>
          <p:cNvSpPr>
            <a:spLocks noGrp="1"/>
          </p:cNvSpPr>
          <p:nvPr>
            <p:ph idx="1"/>
          </p:nvPr>
        </p:nvSpPr>
        <p:spPr/>
        <p:txBody>
          <a:bodyPr/>
          <a:lstStyle/>
          <a:p>
            <a:r>
              <a:rPr lang="en-US" dirty="0"/>
              <a:t>Almost certainly yes</a:t>
            </a:r>
          </a:p>
          <a:p>
            <a:r>
              <a:rPr lang="en-US" dirty="0"/>
              <a:t>If you control what is done and how it’s done, you have an employee</a:t>
            </a:r>
          </a:p>
          <a:p>
            <a:pPr lvl="1"/>
            <a:r>
              <a:rPr lang="en-US" dirty="0"/>
              <a:t>ABC Test: Control, usual course of business and not independent trade</a:t>
            </a:r>
          </a:p>
          <a:p>
            <a:r>
              <a:rPr lang="en-US" dirty="0"/>
              <a:t>DE 8829 and IRS Pub. 926 confirm employee status</a:t>
            </a:r>
          </a:p>
          <a:p>
            <a:pPr lvl="1"/>
            <a:endParaRPr lang="en-US" dirty="0"/>
          </a:p>
        </p:txBody>
      </p:sp>
    </p:spTree>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1EF3F-F41F-423A-A237-9685FBDD3B29}"/>
              </a:ext>
            </a:extLst>
          </p:cNvPr>
          <p:cNvSpPr>
            <a:spLocks noGrp="1"/>
          </p:cNvSpPr>
          <p:nvPr>
            <p:ph type="title"/>
          </p:nvPr>
        </p:nvSpPr>
        <p:spPr/>
        <p:txBody>
          <a:bodyPr/>
          <a:lstStyle/>
          <a:p>
            <a:r>
              <a:rPr lang="en-US" dirty="0"/>
              <a:t>Do I have an employee?</a:t>
            </a:r>
          </a:p>
        </p:txBody>
      </p:sp>
      <p:sp>
        <p:nvSpPr>
          <p:cNvPr id="3" name="Content Placeholder 2">
            <a:extLst>
              <a:ext uri="{FF2B5EF4-FFF2-40B4-BE49-F238E27FC236}">
                <a16:creationId xmlns:a16="http://schemas.microsoft.com/office/drawing/2014/main" id="{FFD2525A-3859-41F6-A3B3-1420FDF9FB8B}"/>
              </a:ext>
            </a:extLst>
          </p:cNvPr>
          <p:cNvSpPr>
            <a:spLocks noGrp="1"/>
          </p:cNvSpPr>
          <p:nvPr>
            <p:ph idx="1"/>
          </p:nvPr>
        </p:nvSpPr>
        <p:spPr/>
        <p:txBody>
          <a:bodyPr/>
          <a:lstStyle/>
          <a:p>
            <a:r>
              <a:rPr lang="en-US" dirty="0"/>
              <a:t>Exceptions</a:t>
            </a:r>
          </a:p>
          <a:p>
            <a:pPr lvl="1"/>
            <a:r>
              <a:rPr lang="en-US" dirty="0"/>
              <a:t>Parent, spouse or child not covered by wage and hour laws</a:t>
            </a:r>
          </a:p>
          <a:p>
            <a:pPr lvl="1"/>
            <a:r>
              <a:rPr lang="en-US" dirty="0"/>
              <a:t>Parent, spouse and minor child not covered by tax requirements</a:t>
            </a:r>
          </a:p>
        </p:txBody>
      </p:sp>
    </p:spTree>
    <p:extLst>
      <p:ext uri="{BB962C8B-B14F-4D97-AF65-F5344CB8AC3E}">
        <p14:creationId xmlns:p14="http://schemas.microsoft.com/office/powerpoint/2010/main" val="3981088864"/>
      </p:ext>
    </p:extLst>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I have an employee, I’m not going to get caught, right?</a:t>
            </a:r>
          </a:p>
        </p:txBody>
      </p:sp>
      <p:sp>
        <p:nvSpPr>
          <p:cNvPr id="3" name="Content Placeholder 2"/>
          <p:cNvSpPr>
            <a:spLocks noGrp="1"/>
          </p:cNvSpPr>
          <p:nvPr>
            <p:ph idx="1"/>
          </p:nvPr>
        </p:nvSpPr>
        <p:spPr/>
        <p:txBody>
          <a:bodyPr/>
          <a:lstStyle/>
          <a:p>
            <a:r>
              <a:rPr lang="en-US" dirty="0"/>
              <a:t>Common ways people get caught hiring “under the table”</a:t>
            </a:r>
          </a:p>
          <a:p>
            <a:pPr lvl="1"/>
            <a:r>
              <a:rPr lang="en-US" dirty="0"/>
              <a:t>Unintentional</a:t>
            </a:r>
          </a:p>
          <a:p>
            <a:pPr lvl="2"/>
            <a:r>
              <a:rPr lang="en-US" dirty="0"/>
              <a:t>Filing for government benefits</a:t>
            </a:r>
          </a:p>
          <a:p>
            <a:pPr lvl="1"/>
            <a:r>
              <a:rPr lang="en-US" dirty="0"/>
              <a:t>Intentional</a:t>
            </a:r>
          </a:p>
          <a:p>
            <a:pPr lvl="2"/>
            <a:r>
              <a:rPr lang="en-US" dirty="0"/>
              <a:t>Tax audits</a:t>
            </a:r>
          </a:p>
          <a:p>
            <a:pPr lvl="2"/>
            <a:r>
              <a:rPr lang="en-US" dirty="0"/>
              <a:t>Blackmail</a:t>
            </a:r>
          </a:p>
        </p:txBody>
      </p:sp>
    </p:spTree>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if I get caught. How bad can it be?</a:t>
            </a:r>
          </a:p>
        </p:txBody>
      </p:sp>
      <p:sp>
        <p:nvSpPr>
          <p:cNvPr id="3" name="Content Placeholder 2"/>
          <p:cNvSpPr>
            <a:spLocks noGrp="1"/>
          </p:cNvSpPr>
          <p:nvPr>
            <p:ph idx="1"/>
          </p:nvPr>
        </p:nvSpPr>
        <p:spPr/>
        <p:txBody>
          <a:bodyPr/>
          <a:lstStyle/>
          <a:p>
            <a:r>
              <a:rPr lang="en-US" dirty="0"/>
              <a:t>Federal tax fraud</a:t>
            </a:r>
          </a:p>
          <a:p>
            <a:pPr lvl="1"/>
            <a:r>
              <a:rPr lang="en-US" dirty="0"/>
              <a:t>Taxes, penalties and interest</a:t>
            </a:r>
          </a:p>
          <a:p>
            <a:pPr lvl="1"/>
            <a:r>
              <a:rPr lang="en-US" dirty="0"/>
              <a:t>Perjury, tax evasion</a:t>
            </a:r>
          </a:p>
          <a:p>
            <a:pPr lvl="1"/>
            <a:r>
              <a:rPr lang="en-US" dirty="0"/>
              <a:t>Fines and potential criminal record</a:t>
            </a:r>
          </a:p>
          <a:p>
            <a:r>
              <a:rPr lang="en-US" dirty="0"/>
              <a:t>Reputation and career issues</a:t>
            </a:r>
          </a:p>
        </p:txBody>
      </p:sp>
    </p:spTree>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if I get caught. How bad can it be?</a:t>
            </a:r>
          </a:p>
        </p:txBody>
      </p:sp>
      <p:sp>
        <p:nvSpPr>
          <p:cNvPr id="3" name="Content Placeholder 2"/>
          <p:cNvSpPr>
            <a:spLocks noGrp="1"/>
          </p:cNvSpPr>
          <p:nvPr>
            <p:ph idx="1"/>
          </p:nvPr>
        </p:nvSpPr>
        <p:spPr/>
        <p:txBody>
          <a:bodyPr/>
          <a:lstStyle/>
          <a:p>
            <a:r>
              <a:rPr lang="en-US" dirty="0"/>
              <a:t>B&amp;P §6068(o)(4) – The State Bar wants to know!</a:t>
            </a:r>
          </a:p>
          <a:p>
            <a:r>
              <a:rPr lang="en-US" dirty="0"/>
              <a:t>Advise the caregiver not to tell anyone? Conspiracy</a:t>
            </a:r>
          </a:p>
          <a:p>
            <a:r>
              <a:rPr lang="en-US" dirty="0"/>
              <a:t>Big professional fees</a:t>
            </a:r>
          </a:p>
        </p:txBody>
      </p:sp>
    </p:spTree>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to Hiring Legally</a:t>
            </a:r>
          </a:p>
        </p:txBody>
      </p:sp>
      <p:sp>
        <p:nvSpPr>
          <p:cNvPr id="3" name="Content Placeholder 2"/>
          <p:cNvSpPr>
            <a:spLocks noGrp="1"/>
          </p:cNvSpPr>
          <p:nvPr>
            <p:ph idx="1"/>
          </p:nvPr>
        </p:nvSpPr>
        <p:spPr/>
        <p:txBody>
          <a:bodyPr/>
          <a:lstStyle/>
          <a:p>
            <a:r>
              <a:rPr lang="en-US" dirty="0"/>
              <a:t>For the client</a:t>
            </a:r>
          </a:p>
          <a:p>
            <a:pPr lvl="1"/>
            <a:r>
              <a:rPr lang="en-US" dirty="0"/>
              <a:t>Dependent Care Account</a:t>
            </a:r>
          </a:p>
          <a:p>
            <a:pPr lvl="1"/>
            <a:r>
              <a:rPr lang="en-US" dirty="0"/>
              <a:t>Federal Child and Dependent Care Tax Credit</a:t>
            </a:r>
          </a:p>
          <a:p>
            <a:pPr lvl="1"/>
            <a:r>
              <a:rPr lang="en-US" dirty="0"/>
              <a:t>Cash flow</a:t>
            </a:r>
          </a:p>
          <a:p>
            <a:pPr lvl="1"/>
            <a:r>
              <a:rPr lang="en-US" dirty="0"/>
              <a:t>Peace of mind</a:t>
            </a:r>
          </a:p>
        </p:txBody>
      </p:sp>
    </p:spTree>
  </p:cSld>
  <p:clrMapOvr>
    <a:masterClrMapping/>
  </p:clrMapOvr>
  <p:transition spd="med">
    <p:wipe dir="d"/>
  </p:transition>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9007</TotalTime>
  <Words>1332</Words>
  <Application>Microsoft Office PowerPoint</Application>
  <PresentationFormat>On-screen Show (4:3)</PresentationFormat>
  <Paragraphs>169</Paragraphs>
  <Slides>37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Times New Roman</vt:lpstr>
      <vt:lpstr>Verdana</vt:lpstr>
      <vt:lpstr>Wingdings</vt:lpstr>
      <vt:lpstr>Eclipse</vt:lpstr>
      <vt:lpstr>In-Home Caregivers: The Advantages of Hiring Legally and the Consequences of Hiring Under The Table</vt:lpstr>
      <vt:lpstr>Ground Rules</vt:lpstr>
      <vt:lpstr>Types of Homecare</vt:lpstr>
      <vt:lpstr>Do I have an employee?</vt:lpstr>
      <vt:lpstr>Do I have an employee?</vt:lpstr>
      <vt:lpstr>So I have an employee, I’m not going to get caught, right?</vt:lpstr>
      <vt:lpstr>So what if I get caught. How bad can it be?</vt:lpstr>
      <vt:lpstr>So what if I get caught. How bad can it be?</vt:lpstr>
      <vt:lpstr>Advantages to Hiring Legally</vt:lpstr>
      <vt:lpstr>Advantages to Hiring Legally</vt:lpstr>
      <vt:lpstr>Your Bottom Line</vt:lpstr>
      <vt:lpstr>Governing Laws</vt:lpstr>
      <vt:lpstr>CA Law – Personal Attendants</vt:lpstr>
      <vt:lpstr>CA Law – Personal Attendants</vt:lpstr>
      <vt:lpstr>Compensation</vt:lpstr>
      <vt:lpstr>Overtime</vt:lpstr>
      <vt:lpstr>Live-In Caregivers</vt:lpstr>
      <vt:lpstr>Sleep Time - California</vt:lpstr>
      <vt:lpstr>Sleep Time - California</vt:lpstr>
      <vt:lpstr>Weighted Overtime</vt:lpstr>
      <vt:lpstr>What’s Not Required</vt:lpstr>
      <vt:lpstr>Minimum Wage</vt:lpstr>
      <vt:lpstr>Minimum Wage</vt:lpstr>
      <vt:lpstr>OT &amp; Minimum Wage Apply To All</vt:lpstr>
      <vt:lpstr>OT &amp; Minimum Wage Apply To All</vt:lpstr>
      <vt:lpstr>OT &amp; Minimum Wage Apply To All</vt:lpstr>
      <vt:lpstr>Paid Sick Days</vt:lpstr>
      <vt:lpstr>Paid Sick Days</vt:lpstr>
      <vt:lpstr>Paid Sick Days</vt:lpstr>
      <vt:lpstr>Paid Sick Days</vt:lpstr>
      <vt:lpstr>Registries</vt:lpstr>
      <vt:lpstr>Registries</vt:lpstr>
      <vt:lpstr>Registries</vt:lpstr>
      <vt:lpstr>Registries</vt:lpstr>
      <vt:lpstr>Registries</vt:lpstr>
      <vt:lpstr>Questions</vt:lpstr>
      <vt:lpstr>Questions</vt:lpstr>
    </vt:vector>
  </TitlesOfParts>
  <Company>Legally Nanny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Bob King WH T&amp;EPC Presentation</dc:title>
  <dc:creator>Robert E. King, Esq.</dc:creator>
  <cp:lastModifiedBy>Robert King</cp:lastModifiedBy>
  <cp:revision>202</cp:revision>
  <dcterms:created xsi:type="dcterms:W3CDTF">2004-11-19T17:38:33Z</dcterms:created>
  <dcterms:modified xsi:type="dcterms:W3CDTF">2021-01-02T20:49:32Z</dcterms:modified>
</cp:coreProperties>
</file>