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40" r:id="rId4"/>
  </p:sldMasterIdLst>
  <p:notesMasterIdLst>
    <p:notesMasterId r:id="rId54"/>
  </p:notesMasterIdLst>
  <p:handoutMasterIdLst>
    <p:handoutMasterId r:id="rId55"/>
  </p:handoutMasterIdLst>
  <p:sldIdLst>
    <p:sldId id="256" r:id="rId5"/>
    <p:sldId id="268" r:id="rId6"/>
    <p:sldId id="297" r:id="rId7"/>
    <p:sldId id="273" r:id="rId8"/>
    <p:sldId id="274" r:id="rId9"/>
    <p:sldId id="277" r:id="rId10"/>
    <p:sldId id="276" r:id="rId11"/>
    <p:sldId id="279" r:id="rId12"/>
    <p:sldId id="278" r:id="rId13"/>
    <p:sldId id="280" r:id="rId14"/>
    <p:sldId id="286" r:id="rId15"/>
    <p:sldId id="288" r:id="rId16"/>
    <p:sldId id="301" r:id="rId17"/>
    <p:sldId id="299" r:id="rId18"/>
    <p:sldId id="300" r:id="rId19"/>
    <p:sldId id="281" r:id="rId20"/>
    <p:sldId id="305" r:id="rId21"/>
    <p:sldId id="294" r:id="rId22"/>
    <p:sldId id="295" r:id="rId23"/>
    <p:sldId id="296" r:id="rId24"/>
    <p:sldId id="302" r:id="rId25"/>
    <p:sldId id="307" r:id="rId26"/>
    <p:sldId id="308" r:id="rId27"/>
    <p:sldId id="303" r:id="rId28"/>
    <p:sldId id="304" r:id="rId29"/>
    <p:sldId id="306" r:id="rId30"/>
    <p:sldId id="282" r:id="rId31"/>
    <p:sldId id="283" r:id="rId32"/>
    <p:sldId id="287" r:id="rId33"/>
    <p:sldId id="289" r:id="rId34"/>
    <p:sldId id="290" r:id="rId35"/>
    <p:sldId id="291" r:id="rId36"/>
    <p:sldId id="292" r:id="rId37"/>
    <p:sldId id="293" r:id="rId38"/>
    <p:sldId id="309" r:id="rId39"/>
    <p:sldId id="284" r:id="rId40"/>
    <p:sldId id="310" r:id="rId41"/>
    <p:sldId id="311" r:id="rId42"/>
    <p:sldId id="312" r:id="rId43"/>
    <p:sldId id="313" r:id="rId44"/>
    <p:sldId id="318" r:id="rId45"/>
    <p:sldId id="319" r:id="rId46"/>
    <p:sldId id="314" r:id="rId47"/>
    <p:sldId id="316" r:id="rId48"/>
    <p:sldId id="315" r:id="rId49"/>
    <p:sldId id="317" r:id="rId50"/>
    <p:sldId id="285" r:id="rId51"/>
    <p:sldId id="320" r:id="rId52"/>
    <p:sldId id="257"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30" autoAdjust="0"/>
    <p:restoredTop sz="94660"/>
  </p:normalViewPr>
  <p:slideViewPr>
    <p:cSldViewPr snapToGrid="0">
      <p:cViewPr varScale="1">
        <p:scale>
          <a:sx n="103" d="100"/>
          <a:sy n="103" d="100"/>
        </p:scale>
        <p:origin x="91" y="370"/>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259BEA-82BC-4476-91F2-380E77DBAD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29DE9C3-2AB8-44E5-BCFE-5DD42DFC56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D7858F-6309-4F09-BEA0-6CBF97E55806}" type="datetimeFigureOut">
              <a:rPr lang="en-US" smtClean="0"/>
              <a:t>1/29/2026</a:t>
            </a:fld>
            <a:endParaRPr lang="en-US" dirty="0"/>
          </a:p>
        </p:txBody>
      </p:sp>
      <p:sp>
        <p:nvSpPr>
          <p:cNvPr id="4" name="Footer Placeholder 3">
            <a:extLst>
              <a:ext uri="{FF2B5EF4-FFF2-40B4-BE49-F238E27FC236}">
                <a16:creationId xmlns:a16="http://schemas.microsoft.com/office/drawing/2014/main" id="{5E1B971B-9BC3-41DB-91DC-F03F5C808D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4A0720E-F4E2-435B-A885-9194BA3026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F8AE00-5498-4F06-8655-F21703489BCA}" type="slidenum">
              <a:rPr lang="en-US" smtClean="0"/>
              <a:t>‹#›</a:t>
            </a:fld>
            <a:endParaRPr lang="en-US" dirty="0"/>
          </a:p>
        </p:txBody>
      </p:sp>
    </p:spTree>
    <p:extLst>
      <p:ext uri="{BB962C8B-B14F-4D97-AF65-F5344CB8AC3E}">
        <p14:creationId xmlns:p14="http://schemas.microsoft.com/office/powerpoint/2010/main" val="377342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53C5D-CD12-6D4C-A980-0612968271E2}" type="datetimeFigureOut">
              <a:rPr lang="en-US" smtClean="0"/>
              <a:t>1/29/2026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167F0-0840-1348-BFE4-C6298BBC0698}" type="slidenum">
              <a:rPr lang="en-US" smtClean="0"/>
              <a:t>‹#›</a:t>
            </a:fld>
            <a:endParaRPr lang="en-US" dirty="0"/>
          </a:p>
        </p:txBody>
      </p:sp>
    </p:spTree>
    <p:extLst>
      <p:ext uri="{BB962C8B-B14F-4D97-AF65-F5344CB8AC3E}">
        <p14:creationId xmlns:p14="http://schemas.microsoft.com/office/powerpoint/2010/main" val="148990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p:cNvSpPr>
            <a:spLocks noGrp="1"/>
          </p:cNvSpPr>
          <p:nvPr userDrawn="1">
            <p:ph type="ctrTitle"/>
          </p:nvPr>
        </p:nvSpPr>
        <p:spPr>
          <a:xfrm>
            <a:off x="1154955" y="2099733"/>
            <a:ext cx="8825658" cy="2677648"/>
          </a:xfrm>
        </p:spPr>
        <p:txBody>
          <a:bodyPr anchor="b"/>
          <a:lstStyle>
            <a:lvl1pPr>
              <a:defRPr sz="5400"/>
            </a:lvl1pPr>
          </a:lstStyle>
          <a:p>
            <a:r>
              <a:rPr lang="en-US" noProof="0"/>
              <a:t>Click to edit Master title style</a:t>
            </a:r>
          </a:p>
        </p:txBody>
      </p:sp>
      <p:sp>
        <p:nvSpPr>
          <p:cNvPr id="3" name="Subtitle 2"/>
          <p:cNvSpPr>
            <a:spLocks noGrp="1"/>
          </p:cNvSpPr>
          <p:nvPr userDrawn="1">
            <p:ph type="subTitle" idx="1"/>
          </p:nvPr>
        </p:nvSpPr>
        <p:spPr>
          <a:xfrm>
            <a:off x="1154955" y="4777380"/>
            <a:ext cx="8825658" cy="861420"/>
          </a:xfrm>
        </p:spPr>
        <p:txBody>
          <a:bodyPr anchor="t"/>
          <a:lstStyle>
            <a:lvl1pPr marL="0" indent="0" algn="l">
              <a:buNone/>
              <a:defRPr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4" name="Date Placeholder 3"/>
          <p:cNvSpPr>
            <a:spLocks noGrp="1"/>
          </p:cNvSpPr>
          <p:nvPr userDrawn="1">
            <p:ph type="dt" sz="half" idx="10"/>
          </p:nvPr>
        </p:nvSpPr>
        <p:spPr>
          <a:xfrm rot="5400000">
            <a:off x="10089390" y="1792223"/>
            <a:ext cx="990599" cy="304799"/>
          </a:xfrm>
        </p:spPr>
        <p:txBody>
          <a:bodyPr anchor="t"/>
          <a:lstStyle>
            <a:lvl1pPr algn="l">
              <a:defRPr b="0" i="0">
                <a:solidFill>
                  <a:schemeClr val="bg1"/>
                </a:solidFill>
              </a:defRPr>
            </a:lvl1pPr>
          </a:lstStyle>
          <a:p>
            <a:fld id="{75D0B1B9-C7DF-F64A-B488-12B3D5090923}" type="datetime1">
              <a:rPr lang="en-US" noProof="0" smtClean="0"/>
              <a:t>1/29/2026</a:t>
            </a:fld>
            <a:endParaRPr lang="en-US" noProof="0" dirty="0"/>
          </a:p>
        </p:txBody>
      </p:sp>
      <p:sp>
        <p:nvSpPr>
          <p:cNvPr id="5" name="Footer Placeholder 4"/>
          <p:cNvSpPr>
            <a:spLocks noGrp="1"/>
          </p:cNvSpPr>
          <p:nvPr userDrawn="1">
            <p:ph type="ftr" sz="quarter" idx="11"/>
          </p:nvPr>
        </p:nvSpPr>
        <p:spPr>
          <a:xfrm rot="5400000">
            <a:off x="8959592" y="3226820"/>
            <a:ext cx="3859795" cy="304801"/>
          </a:xfrm>
        </p:spPr>
        <p:txBody>
          <a:bodyPr/>
          <a:lstStyle>
            <a:lvl1pPr>
              <a:defRPr b="0" i="0">
                <a:solidFill>
                  <a:schemeClr val="bg1"/>
                </a:solidFill>
              </a:defRPr>
            </a:lvl1pPr>
          </a:lstStyle>
          <a:p>
            <a:endParaRPr lang="en-US" noProof="0" dirty="0"/>
          </a:p>
        </p:txBody>
      </p:sp>
      <p:sp>
        <p:nvSpPr>
          <p:cNvPr id="10" name="Rectangle 9"/>
          <p:cNvSpPr/>
          <p:nvPr userDrawn="1"/>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userDrawn="1">
            <p:ph type="sldNum" sz="quarter" idx="12"/>
          </p:nvPr>
        </p:nvSpPr>
        <p:spPr>
          <a:xfrm>
            <a:off x="10351008" y="292608"/>
            <a:ext cx="838199" cy="767687"/>
          </a:xfrm>
        </p:spPr>
        <p:txBody>
          <a:bodyPr/>
          <a:lstStyle>
            <a:lvl1pPr>
              <a:defRPr sz="2800" b="0" i="0">
                <a:latin typeface="+mj-lt"/>
              </a:defRPr>
            </a:lvl1p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3572730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title"/>
          </p:nvPr>
        </p:nvSpPr>
        <p:spPr>
          <a:xfrm>
            <a:off x="1153907" y="1693332"/>
            <a:ext cx="3860260" cy="1735668"/>
          </a:xfrm>
        </p:spPr>
        <p:txBody>
          <a:bodyPr anchor="b">
            <a:normAutofit/>
          </a:bodyPr>
          <a:lstStyle>
            <a:lvl1pPr algn="l">
              <a:defRPr sz="2300" b="0"/>
            </a:lvl1pPr>
          </a:lstStyle>
          <a:p>
            <a:r>
              <a:rPr lang="en-US" noProof="0"/>
              <a:t>Click to edit Master title style</a:t>
            </a:r>
          </a:p>
        </p:txBody>
      </p:sp>
      <p:sp>
        <p:nvSpPr>
          <p:cNvPr id="22" name="Picture Placeholder 21">
            <a:extLst>
              <a:ext uri="{FF2B5EF4-FFF2-40B4-BE49-F238E27FC236}">
                <a16:creationId xmlns:a16="http://schemas.microsoft.com/office/drawing/2014/main" id="{215A5A73-8E13-4E38-8362-0A09BA944115}"/>
              </a:ext>
            </a:extLst>
          </p:cNvPr>
          <p:cNvSpPr>
            <a:spLocks noGrp="1"/>
          </p:cNvSpPr>
          <p:nvPr>
            <p:ph type="pic" idx="1"/>
          </p:nvPr>
        </p:nvSpPr>
        <p:spPr>
          <a:xfrm>
            <a:off x="6058861" y="478881"/>
            <a:ext cx="5582675" cy="5908526"/>
          </a:xfrm>
          <a:custGeom>
            <a:avLst/>
            <a:gdLst>
              <a:gd name="connsiteX0" fmla="*/ 10816 w 5582675"/>
              <a:gd name="connsiteY0" fmla="*/ 0 h 5908526"/>
              <a:gd name="connsiteX1" fmla="*/ 5582675 w 5582675"/>
              <a:gd name="connsiteY1" fmla="*/ 0 h 5908526"/>
              <a:gd name="connsiteX2" fmla="*/ 5582675 w 5582675"/>
              <a:gd name="connsiteY2" fmla="*/ 5908526 h 5908526"/>
              <a:gd name="connsiteX3" fmla="*/ 0 w 5582675"/>
              <a:gd name="connsiteY3" fmla="*/ 5908526 h 5908526"/>
              <a:gd name="connsiteX4" fmla="*/ 30693 w 5582675"/>
              <a:gd name="connsiteY4" fmla="*/ 5722836 h 5908526"/>
              <a:gd name="connsiteX5" fmla="*/ 223682 w 5582675"/>
              <a:gd name="connsiteY5" fmla="*/ 2921544 h 5908526"/>
              <a:gd name="connsiteX6" fmla="*/ 30693 w 5582675"/>
              <a:gd name="connsiteY6" fmla="*/ 120253 h 590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2675" h="5908526">
                <a:moveTo>
                  <a:pt x="10816" y="0"/>
                </a:moveTo>
                <a:lnTo>
                  <a:pt x="5582675" y="0"/>
                </a:lnTo>
                <a:lnTo>
                  <a:pt x="5582675" y="5908526"/>
                </a:lnTo>
                <a:lnTo>
                  <a:pt x="0" y="5908526"/>
                </a:lnTo>
                <a:lnTo>
                  <a:pt x="30693" y="5722836"/>
                </a:lnTo>
                <a:cubicBezTo>
                  <a:pt x="153771" y="4890115"/>
                  <a:pt x="223682" y="3935837"/>
                  <a:pt x="223682" y="2921544"/>
                </a:cubicBezTo>
                <a:cubicBezTo>
                  <a:pt x="223682" y="1907252"/>
                  <a:pt x="153771" y="952973"/>
                  <a:pt x="30693" y="120253"/>
                </a:cubicBezTo>
                <a:close/>
              </a:path>
            </a:pathLst>
          </a:custGeom>
          <a:effectLst/>
        </p:spPr>
        <p:txBody>
          <a:bodyPr wrap="square" anchor="ctr">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163A5200-74F0-9445-8847-A53AA9C11C7B}" type="datetime1">
              <a:rPr lang="en-US" noProof="0" smtClean="0"/>
              <a:t>1/29/2026</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4183431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Content Placeholder 10">
            <a:extLst>
              <a:ext uri="{FF2B5EF4-FFF2-40B4-BE49-F238E27FC236}">
                <a16:creationId xmlns:a16="http://schemas.microsoft.com/office/drawing/2014/main" id="{B50BDD93-02DA-4B21-9556-FA8B9894F903}"/>
              </a:ext>
            </a:extLst>
          </p:cNvPr>
          <p:cNvSpPr>
            <a:spLocks noGrp="1"/>
          </p:cNvSpPr>
          <p:nvPr>
            <p:ph sz="quarter" idx="13"/>
          </p:nvPr>
        </p:nvSpPr>
        <p:spPr>
          <a:xfrm>
            <a:off x="6058861" y="478880"/>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1153907" y="1693332"/>
            <a:ext cx="3860260" cy="1735668"/>
          </a:xfrm>
        </p:spPr>
        <p:txBody>
          <a:bodyPr anchor="b">
            <a:normAutofit/>
          </a:bodyPr>
          <a:lstStyle>
            <a:lvl1pPr algn="l">
              <a:defRPr sz="2300" b="0"/>
            </a:lvl1pPr>
          </a:lstStyle>
          <a:p>
            <a:r>
              <a:rPr lang="en-US" noProof="0"/>
              <a:t>Click to edit Master title style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163A5200-74F0-9445-8847-A53AA9C11C7B}" type="datetime1">
              <a:rPr lang="en-US" noProof="0" smtClean="0"/>
              <a:t>1/29/2026</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3397730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21B17C1C-DA5E-F743-826B-CB70C940D4E6}" type="datetime1">
              <a:rPr lang="en-US" noProof="0" smtClean="0"/>
              <a:t>1/29/2026</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477171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E6F10E4C-E478-1D40-94DF-17D7429B053A}" type="datetime1">
              <a:rPr lang="en-US" noProof="0" smtClean="0"/>
              <a:t>1/29/2026</a:t>
            </a:fld>
            <a:endParaRPr lang="en-US" noProof="0" dirty="0"/>
          </a:p>
        </p:txBody>
      </p:sp>
      <p:sp>
        <p:nvSpPr>
          <p:cNvPr id="8" name="Footer Placeholder 7"/>
          <p:cNvSpPr>
            <a:spLocks noGrp="1"/>
          </p:cNvSpPr>
          <p:nvPr>
            <p:ph type="ftr" sz="quarter" idx="11"/>
          </p:nvPr>
        </p:nvSpPr>
        <p:spPr/>
        <p:txBody>
          <a:bodyPr/>
          <a:lstStyle/>
          <a:p>
            <a:endParaRPr lang="en-US" noProof="0" dirty="0"/>
          </a:p>
        </p:txBody>
      </p:sp>
      <p:sp>
        <p:nvSpPr>
          <p:cNvPr id="9" name="Slide Number Placeholder 8"/>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95993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AC1A9061-1D22-724D-9508-7BAEAF287353}" type="datetime1">
              <a:rPr lang="en-US" noProof="0" smtClean="0"/>
              <a:t>1/29/2026</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826480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AC1A9061-1D22-724D-9508-7BAEAF287353}" type="datetime1">
              <a:rPr lang="en-US" noProof="0" smtClean="0"/>
              <a:t>1/29/2026</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7" name="Text Placeholder 6">
            <a:extLst>
              <a:ext uri="{FF2B5EF4-FFF2-40B4-BE49-F238E27FC236}">
                <a16:creationId xmlns:a16="http://schemas.microsoft.com/office/drawing/2014/main" id="{575C1B7F-CD73-441E-89FC-46AA9E8B519B}"/>
              </a:ext>
            </a:extLst>
          </p:cNvPr>
          <p:cNvSpPr>
            <a:spLocks noGrp="1"/>
          </p:cNvSpPr>
          <p:nvPr>
            <p:ph type="body" sz="quarter" idx="13"/>
          </p:nvPr>
        </p:nvSpPr>
        <p:spPr>
          <a:xfrm>
            <a:off x="1764150" y="2406650"/>
            <a:ext cx="8663700" cy="3477682"/>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3752974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05E0F-8980-D24A-B2F9-0C7A13C6A6DE}" type="datetime1">
              <a:rPr lang="en-US" noProof="0" smtClean="0"/>
              <a:t>1/29/2026</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1719229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06D41EE2-1449-2741-9D08-61623EFC2A0E}" type="datetime1">
              <a:rPr lang="en-US" noProof="0" smtClean="0"/>
              <a:t>1/29/2026</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37362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noProof="0"/>
              <a:t>Click to edit Master title style</a:t>
            </a:r>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9DAF7560-49B8-714F-A7F1-D946D3E64C23}" type="datetime1">
              <a:rPr lang="en-US" noProof="0" smtClean="0"/>
              <a:t>1/29/2026</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308194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 lef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7DD9237C-03C9-D843-906B-96D98C6B2D61}" type="datetime1">
              <a:rPr lang="en-US" noProof="0" smtClean="0"/>
              <a:t>1/29/2026</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57957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ullets as Icons 5X Vertical">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B480622-FB8F-493B-9965-971B07D752E2}"/>
              </a:ext>
            </a:extLst>
          </p:cNvPr>
          <p:cNvSpPr>
            <a:spLocks noGrp="1"/>
          </p:cNvSpPr>
          <p:nvPr>
            <p:ph type="body" sz="quarter" idx="13" hasCustomPrompt="1"/>
          </p:nvPr>
        </p:nvSpPr>
        <p:spPr>
          <a:xfrm>
            <a:off x="6792913" y="1748812"/>
            <a:ext cx="3852000" cy="720000"/>
          </a:xfrm>
          <a:prstGeom prst="roundRect">
            <a:avLst/>
          </a:prstGeom>
          <a:solidFill>
            <a:schemeClr val="bg1">
              <a:lumMod val="95000"/>
            </a:schemeClr>
          </a:solidFill>
          <a:ln w="31750">
            <a:solidFill>
              <a:schemeClr val="accent1"/>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6" name="Text Placeholder 9">
            <a:extLst>
              <a:ext uri="{FF2B5EF4-FFF2-40B4-BE49-F238E27FC236}">
                <a16:creationId xmlns:a16="http://schemas.microsoft.com/office/drawing/2014/main" id="{2C5BC223-8B87-4685-A901-71B07847E41C}"/>
              </a:ext>
            </a:extLst>
          </p:cNvPr>
          <p:cNvSpPr>
            <a:spLocks noGrp="1"/>
          </p:cNvSpPr>
          <p:nvPr>
            <p:ph type="body" sz="quarter" idx="14" hasCustomPrompt="1"/>
          </p:nvPr>
        </p:nvSpPr>
        <p:spPr>
          <a:xfrm>
            <a:off x="6792913" y="2561156"/>
            <a:ext cx="3852000" cy="720000"/>
          </a:xfrm>
          <a:prstGeom prst="roundRect">
            <a:avLst/>
          </a:prstGeom>
          <a:solidFill>
            <a:schemeClr val="bg1">
              <a:lumMod val="95000"/>
            </a:schemeClr>
          </a:solidFill>
          <a:ln w="31750">
            <a:solidFill>
              <a:schemeClr val="accent2"/>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7" name="Text Placeholder 9">
            <a:extLst>
              <a:ext uri="{FF2B5EF4-FFF2-40B4-BE49-F238E27FC236}">
                <a16:creationId xmlns:a16="http://schemas.microsoft.com/office/drawing/2014/main" id="{1AE3DDF2-FC22-4381-9763-408FEF9648BD}"/>
              </a:ext>
            </a:extLst>
          </p:cNvPr>
          <p:cNvSpPr>
            <a:spLocks noGrp="1"/>
          </p:cNvSpPr>
          <p:nvPr>
            <p:ph type="body" sz="quarter" idx="15" hasCustomPrompt="1"/>
          </p:nvPr>
        </p:nvSpPr>
        <p:spPr>
          <a:xfrm>
            <a:off x="6792913" y="3373501"/>
            <a:ext cx="3852000" cy="720000"/>
          </a:xfrm>
          <a:prstGeom prst="roundRect">
            <a:avLst/>
          </a:prstGeom>
          <a:solidFill>
            <a:schemeClr val="bg1">
              <a:lumMod val="95000"/>
            </a:schemeClr>
          </a:solidFill>
          <a:ln w="31750">
            <a:solidFill>
              <a:schemeClr val="accent3"/>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8" name="Text Placeholder 9">
            <a:extLst>
              <a:ext uri="{FF2B5EF4-FFF2-40B4-BE49-F238E27FC236}">
                <a16:creationId xmlns:a16="http://schemas.microsoft.com/office/drawing/2014/main" id="{6170A2BF-28BF-4B27-B92D-B1423601B767}"/>
              </a:ext>
            </a:extLst>
          </p:cNvPr>
          <p:cNvSpPr>
            <a:spLocks noGrp="1"/>
          </p:cNvSpPr>
          <p:nvPr>
            <p:ph type="body" sz="quarter" idx="16" hasCustomPrompt="1"/>
          </p:nvPr>
        </p:nvSpPr>
        <p:spPr>
          <a:xfrm>
            <a:off x="6792913" y="4185846"/>
            <a:ext cx="3852000" cy="720000"/>
          </a:xfrm>
          <a:prstGeom prst="roundRect">
            <a:avLst/>
          </a:prstGeom>
          <a:solidFill>
            <a:schemeClr val="bg1">
              <a:lumMod val="95000"/>
            </a:schemeClr>
          </a:solidFill>
          <a:ln w="31750">
            <a:solidFill>
              <a:schemeClr val="accent4"/>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9" name="Text Placeholder 9">
            <a:extLst>
              <a:ext uri="{FF2B5EF4-FFF2-40B4-BE49-F238E27FC236}">
                <a16:creationId xmlns:a16="http://schemas.microsoft.com/office/drawing/2014/main" id="{2DB1D08C-9D26-4EC5-B935-D6A265A2A672}"/>
              </a:ext>
            </a:extLst>
          </p:cNvPr>
          <p:cNvSpPr>
            <a:spLocks noGrp="1"/>
          </p:cNvSpPr>
          <p:nvPr>
            <p:ph type="body" sz="quarter" idx="17" hasCustomPrompt="1"/>
          </p:nvPr>
        </p:nvSpPr>
        <p:spPr>
          <a:xfrm>
            <a:off x="6792913" y="4998190"/>
            <a:ext cx="3852000" cy="720000"/>
          </a:xfrm>
          <a:prstGeom prst="roundRect">
            <a:avLst/>
          </a:prstGeom>
          <a:solidFill>
            <a:schemeClr val="bg1">
              <a:lumMod val="95000"/>
            </a:schemeClr>
          </a:solidFill>
          <a:ln w="31750">
            <a:solidFill>
              <a:schemeClr val="accent6"/>
            </a:solidFill>
          </a:ln>
        </p:spPr>
        <p:txBody>
          <a:bodyPr anchor="ctr">
            <a:normAutofit/>
          </a:bodyPr>
          <a:lstStyle>
            <a:lvl1pPr marL="0" indent="0">
              <a:buNone/>
              <a:defRPr sz="2100">
                <a:solidFill>
                  <a:schemeClr val="tx1"/>
                </a:solidFill>
              </a:defRPr>
            </a:lvl1pPr>
          </a:lstStyle>
          <a:p>
            <a:pPr lvl="0"/>
            <a:r>
              <a:rPr lang="en-US" noProof="0"/>
              <a:t>Text Item</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397BD2BD-1F35-9841-A6BF-76BE540EE01F}" type="datetime1">
              <a:rPr lang="en-US" noProof="0" smtClean="0"/>
              <a:t>1/29/2026</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Picture Placeholder 13">
            <a:extLst>
              <a:ext uri="{FF2B5EF4-FFF2-40B4-BE49-F238E27FC236}">
                <a16:creationId xmlns:a16="http://schemas.microsoft.com/office/drawing/2014/main" id="{9DDAF6ED-5E16-4D29-98B7-FB80DB3AAFEC}"/>
              </a:ext>
            </a:extLst>
          </p:cNvPr>
          <p:cNvSpPr>
            <a:spLocks noGrp="1"/>
          </p:cNvSpPr>
          <p:nvPr>
            <p:ph type="pic" sz="quarter" idx="18" hasCustomPrompt="1"/>
          </p:nvPr>
        </p:nvSpPr>
        <p:spPr>
          <a:xfrm>
            <a:off x="5870575" y="1840504"/>
            <a:ext cx="536616" cy="536616"/>
          </a:xfrm>
        </p:spPr>
        <p:txBody>
          <a:bodyPr lIns="0" tIns="0" rIns="0" bIns="0" anchor="ctr">
            <a:normAutofit/>
          </a:bodyPr>
          <a:lstStyle>
            <a:lvl1pPr marL="0" indent="0" algn="ctr">
              <a:buNone/>
              <a:defRPr sz="1100" i="1"/>
            </a:lvl1pPr>
          </a:lstStyle>
          <a:p>
            <a:r>
              <a:rPr lang="en-US" noProof="0" dirty="0"/>
              <a:t>Icon</a:t>
            </a:r>
          </a:p>
        </p:txBody>
      </p:sp>
      <p:sp>
        <p:nvSpPr>
          <p:cNvPr id="21" name="Picture Placeholder 13">
            <a:extLst>
              <a:ext uri="{FF2B5EF4-FFF2-40B4-BE49-F238E27FC236}">
                <a16:creationId xmlns:a16="http://schemas.microsoft.com/office/drawing/2014/main" id="{8C305CB7-F303-430E-951A-7FC6F97062AA}"/>
              </a:ext>
            </a:extLst>
          </p:cNvPr>
          <p:cNvSpPr>
            <a:spLocks noGrp="1"/>
          </p:cNvSpPr>
          <p:nvPr>
            <p:ph type="pic" sz="quarter" idx="19" hasCustomPrompt="1"/>
          </p:nvPr>
        </p:nvSpPr>
        <p:spPr>
          <a:xfrm>
            <a:off x="5870575" y="2652849"/>
            <a:ext cx="536616" cy="536616"/>
          </a:xfrm>
        </p:spPr>
        <p:txBody>
          <a:bodyPr lIns="0" tIns="0" rIns="0" bIns="0" anchor="ctr">
            <a:normAutofit/>
          </a:bodyPr>
          <a:lstStyle>
            <a:lvl1pPr marL="0" indent="0" algn="ctr">
              <a:buNone/>
              <a:defRPr sz="1100" i="1"/>
            </a:lvl1pPr>
          </a:lstStyle>
          <a:p>
            <a:r>
              <a:rPr lang="en-US" noProof="0" dirty="0"/>
              <a:t>Icon</a:t>
            </a:r>
          </a:p>
        </p:txBody>
      </p:sp>
      <p:sp>
        <p:nvSpPr>
          <p:cNvPr id="22" name="Picture Placeholder 13">
            <a:extLst>
              <a:ext uri="{FF2B5EF4-FFF2-40B4-BE49-F238E27FC236}">
                <a16:creationId xmlns:a16="http://schemas.microsoft.com/office/drawing/2014/main" id="{84D427E5-ED69-4A46-A9B7-F4DC4466F320}"/>
              </a:ext>
            </a:extLst>
          </p:cNvPr>
          <p:cNvSpPr>
            <a:spLocks noGrp="1"/>
          </p:cNvSpPr>
          <p:nvPr>
            <p:ph type="pic" sz="quarter" idx="20" hasCustomPrompt="1"/>
          </p:nvPr>
        </p:nvSpPr>
        <p:spPr>
          <a:xfrm>
            <a:off x="5870575" y="3465194"/>
            <a:ext cx="536616" cy="536616"/>
          </a:xfrm>
        </p:spPr>
        <p:txBody>
          <a:bodyPr lIns="0" tIns="0" rIns="0" bIns="0" anchor="ctr">
            <a:normAutofit/>
          </a:bodyPr>
          <a:lstStyle>
            <a:lvl1pPr marL="0" indent="0" algn="ctr">
              <a:buNone/>
              <a:defRPr sz="1100" i="1"/>
            </a:lvl1pPr>
          </a:lstStyle>
          <a:p>
            <a:r>
              <a:rPr lang="en-US" noProof="0" dirty="0"/>
              <a:t>Icon</a:t>
            </a:r>
          </a:p>
        </p:txBody>
      </p:sp>
      <p:sp>
        <p:nvSpPr>
          <p:cNvPr id="24" name="Picture Placeholder 13">
            <a:extLst>
              <a:ext uri="{FF2B5EF4-FFF2-40B4-BE49-F238E27FC236}">
                <a16:creationId xmlns:a16="http://schemas.microsoft.com/office/drawing/2014/main" id="{3DDA902F-61D6-4F1C-86C6-D1F5584AE8B3}"/>
              </a:ext>
            </a:extLst>
          </p:cNvPr>
          <p:cNvSpPr>
            <a:spLocks noGrp="1"/>
          </p:cNvSpPr>
          <p:nvPr>
            <p:ph type="pic" sz="quarter" idx="21" hasCustomPrompt="1"/>
          </p:nvPr>
        </p:nvSpPr>
        <p:spPr>
          <a:xfrm>
            <a:off x="5870575" y="4277539"/>
            <a:ext cx="536616" cy="536616"/>
          </a:xfrm>
        </p:spPr>
        <p:txBody>
          <a:bodyPr lIns="0" tIns="0" rIns="0" bIns="0" anchor="ctr">
            <a:normAutofit/>
          </a:bodyPr>
          <a:lstStyle>
            <a:lvl1pPr marL="0" indent="0" algn="ctr">
              <a:buNone/>
              <a:defRPr sz="1100" i="1"/>
            </a:lvl1pPr>
          </a:lstStyle>
          <a:p>
            <a:r>
              <a:rPr lang="en-US" noProof="0" dirty="0"/>
              <a:t>Icon</a:t>
            </a:r>
          </a:p>
        </p:txBody>
      </p:sp>
      <p:sp>
        <p:nvSpPr>
          <p:cNvPr id="26" name="Picture Placeholder 13">
            <a:extLst>
              <a:ext uri="{FF2B5EF4-FFF2-40B4-BE49-F238E27FC236}">
                <a16:creationId xmlns:a16="http://schemas.microsoft.com/office/drawing/2014/main" id="{D8B6871A-9C69-4437-A5AD-A0400BAF2C6D}"/>
              </a:ext>
            </a:extLst>
          </p:cNvPr>
          <p:cNvSpPr>
            <a:spLocks noGrp="1"/>
          </p:cNvSpPr>
          <p:nvPr>
            <p:ph type="pic" sz="quarter" idx="23" hasCustomPrompt="1"/>
          </p:nvPr>
        </p:nvSpPr>
        <p:spPr>
          <a:xfrm>
            <a:off x="5870575" y="5089882"/>
            <a:ext cx="536616" cy="536616"/>
          </a:xfrm>
        </p:spPr>
        <p:txBody>
          <a:bodyPr lIns="0" tIns="0" rIns="0" bIns="0" anchor="ctr">
            <a:normAutofit/>
          </a:bodyPr>
          <a:lstStyle>
            <a:lvl1pPr marL="0" indent="0" algn="ctr">
              <a:buNone/>
              <a:defRPr sz="1100" i="1"/>
            </a:lvl1pPr>
          </a:lstStyle>
          <a:p>
            <a:r>
              <a:rPr lang="en-US" noProof="0" dirty="0"/>
              <a:t>Icon</a:t>
            </a:r>
          </a:p>
        </p:txBody>
      </p:sp>
    </p:spTree>
    <p:extLst>
      <p:ext uri="{BB962C8B-B14F-4D97-AF65-F5344CB8AC3E}">
        <p14:creationId xmlns:p14="http://schemas.microsoft.com/office/powerpoint/2010/main" val="3296259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Light">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B8ACAEC3-8D8C-3848-8630-7A0DFF3F6116}"/>
              </a:ext>
            </a:extLst>
          </p:cNvPr>
          <p:cNvSpPr>
            <a:spLocks noChangeAspect="1"/>
          </p:cNvSpPr>
          <p:nvPr userDrawn="1"/>
        </p:nvSpPr>
        <p:spPr>
          <a:xfrm>
            <a:off x="8699143" y="3702940"/>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Picture Placeholder 9">
            <a:extLst>
              <a:ext uri="{FF2B5EF4-FFF2-40B4-BE49-F238E27FC236}">
                <a16:creationId xmlns:a16="http://schemas.microsoft.com/office/drawing/2014/main" id="{CC12BEA0-F502-0646-A370-7ECF194608D0}"/>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9" name="Oval 28">
            <a:extLst>
              <a:ext uri="{FF2B5EF4-FFF2-40B4-BE49-F238E27FC236}">
                <a16:creationId xmlns:a16="http://schemas.microsoft.com/office/drawing/2014/main" id="{D58C6160-632A-B540-A7E5-81F40CEC1FE7}"/>
              </a:ext>
            </a:extLst>
          </p:cNvPr>
          <p:cNvSpPr>
            <a:spLocks noChangeAspect="1"/>
          </p:cNvSpPr>
          <p:nvPr userDrawn="1"/>
        </p:nvSpPr>
        <p:spPr>
          <a:xfrm>
            <a:off x="6287247" y="370677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Picture Placeholder 9">
            <a:extLst>
              <a:ext uri="{FF2B5EF4-FFF2-40B4-BE49-F238E27FC236}">
                <a16:creationId xmlns:a16="http://schemas.microsoft.com/office/drawing/2014/main" id="{EB2FEBB6-C1E0-0D47-8CCC-05EE2F756590}"/>
              </a:ext>
            </a:extLst>
          </p:cNvPr>
          <p:cNvSpPr>
            <a:spLocks noGrp="1"/>
          </p:cNvSpPr>
          <p:nvPr>
            <p:ph type="pic" sz="quarter" idx="23" hasCustomPrompt="1"/>
          </p:nvPr>
        </p:nvSpPr>
        <p:spPr>
          <a:xfrm>
            <a:off x="6452271" y="387367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2" name="Oval 21">
            <a:extLst>
              <a:ext uri="{FF2B5EF4-FFF2-40B4-BE49-F238E27FC236}">
                <a16:creationId xmlns:a16="http://schemas.microsoft.com/office/drawing/2014/main" id="{7215E544-9553-AC42-B5C3-F7AE9AD6D815}"/>
              </a:ext>
            </a:extLst>
          </p:cNvPr>
          <p:cNvSpPr>
            <a:spLocks noChangeAspect="1"/>
          </p:cNvSpPr>
          <p:nvPr userDrawn="1"/>
        </p:nvSpPr>
        <p:spPr>
          <a:xfrm>
            <a:off x="8699143"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Oval 2">
            <a:extLst>
              <a:ext uri="{FF2B5EF4-FFF2-40B4-BE49-F238E27FC236}">
                <a16:creationId xmlns:a16="http://schemas.microsoft.com/office/drawing/2014/main" id="{F76E934A-C634-DF4D-992A-6E01917693AD}"/>
              </a:ext>
            </a:extLst>
          </p:cNvPr>
          <p:cNvSpPr>
            <a:spLocks noChangeAspect="1"/>
          </p:cNvSpPr>
          <p:nvPr userDrawn="1"/>
        </p:nvSpPr>
        <p:spPr>
          <a:xfrm>
            <a:off x="6289119"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6E94F40A-5592-5744-BFD7-61B04D70BFE7}" type="datetime1">
              <a:rPr lang="en-US" noProof="0" smtClean="0"/>
              <a:t>1/29/2026</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a:norm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a:normAutofit/>
          </a:bodyPr>
          <a:lstStyle>
            <a:lvl1pPr marL="0" indent="0" algn="ctr">
              <a:buNone/>
              <a:defRPr sz="12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a:normAutofit/>
          </a:bodyPr>
          <a:lstStyle>
            <a:lvl1pPr marL="0" indent="0" algn="ctr">
              <a:buNone/>
              <a:defRPr sz="12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a:normAutofit/>
          </a:bodyPr>
          <a:lstStyle>
            <a:lvl1pPr marL="0" indent="0" algn="ctr">
              <a:buNone/>
              <a:defRPr sz="1200"/>
            </a:lvl1pPr>
          </a:lstStyle>
          <a:p>
            <a:pPr lvl="0"/>
            <a:r>
              <a:rPr lang="en-US" noProof="0"/>
              <a:t>Edit bullet description</a:t>
            </a:r>
          </a:p>
        </p:txBody>
      </p:sp>
      <p:sp>
        <p:nvSpPr>
          <p:cNvPr id="20" name="Picture Placeholder 9">
            <a:extLst>
              <a:ext uri="{FF2B5EF4-FFF2-40B4-BE49-F238E27FC236}">
                <a16:creationId xmlns:a16="http://schemas.microsoft.com/office/drawing/2014/main" id="{8E97E18E-0E31-B542-9578-D6E4DCD84680}"/>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4" name="Picture Placeholder 9">
            <a:extLst>
              <a:ext uri="{FF2B5EF4-FFF2-40B4-BE49-F238E27FC236}">
                <a16:creationId xmlns:a16="http://schemas.microsoft.com/office/drawing/2014/main" id="{7602DDF7-46BD-6045-BDB0-45F47B0B6A9C}"/>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Tree>
    <p:extLst>
      <p:ext uri="{BB962C8B-B14F-4D97-AF65-F5344CB8AC3E}">
        <p14:creationId xmlns:p14="http://schemas.microsoft.com/office/powerpoint/2010/main" val="1820464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86F73ED6-3B3B-5A45-912C-FCFD7D53593C}"/>
              </a:ext>
            </a:extLst>
          </p:cNvPr>
          <p:cNvSpPr>
            <a:spLocks noChangeAspect="1"/>
          </p:cNvSpPr>
          <p:nvPr userDrawn="1"/>
        </p:nvSpPr>
        <p:spPr>
          <a:xfrm>
            <a:off x="8699143" y="3702940"/>
            <a:ext cx="1261872" cy="12618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Picture Placeholder 9">
            <a:extLst>
              <a:ext uri="{FF2B5EF4-FFF2-40B4-BE49-F238E27FC236}">
                <a16:creationId xmlns:a16="http://schemas.microsoft.com/office/drawing/2014/main" id="{B5971407-B12A-EE45-895D-769807DFC767}"/>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2" name="Oval 21">
            <a:extLst>
              <a:ext uri="{FF2B5EF4-FFF2-40B4-BE49-F238E27FC236}">
                <a16:creationId xmlns:a16="http://schemas.microsoft.com/office/drawing/2014/main" id="{36215321-76D7-AD41-B779-DE347C617DB3}"/>
              </a:ext>
            </a:extLst>
          </p:cNvPr>
          <p:cNvSpPr>
            <a:spLocks noChangeAspect="1"/>
          </p:cNvSpPr>
          <p:nvPr userDrawn="1"/>
        </p:nvSpPr>
        <p:spPr>
          <a:xfrm>
            <a:off x="6288183" y="3706777"/>
            <a:ext cx="1261872" cy="12618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9">
            <a:extLst>
              <a:ext uri="{FF2B5EF4-FFF2-40B4-BE49-F238E27FC236}">
                <a16:creationId xmlns:a16="http://schemas.microsoft.com/office/drawing/2014/main" id="{E61684B2-1403-BD44-80B1-6A5C0D0A3C67}"/>
              </a:ext>
            </a:extLst>
          </p:cNvPr>
          <p:cNvSpPr>
            <a:spLocks noGrp="1"/>
          </p:cNvSpPr>
          <p:nvPr>
            <p:ph type="pic" sz="quarter" idx="23" hasCustomPrompt="1"/>
          </p:nvPr>
        </p:nvSpPr>
        <p:spPr>
          <a:xfrm>
            <a:off x="6454143" y="387367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799317"/>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799317"/>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A177F711-7020-994E-A797-D04033A0CF12}" type="datetime1">
              <a:rPr lang="en-US" noProof="0" smtClean="0"/>
              <a:t>1/29/2026</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a:norm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a:normAutofit/>
          </a:bodyPr>
          <a:lstStyle>
            <a:lvl1pPr marL="0" indent="0" algn="ctr">
              <a:buNone/>
              <a:defRPr sz="12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a:normAutofit/>
          </a:bodyPr>
          <a:lstStyle>
            <a:lvl1pPr marL="0" indent="0" algn="ctr">
              <a:buNone/>
              <a:defRPr sz="12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a:normAutofit/>
          </a:bodyPr>
          <a:lstStyle>
            <a:lvl1pPr marL="0" indent="0" algn="ctr">
              <a:buNone/>
              <a:defRPr sz="1200"/>
            </a:lvl1pPr>
          </a:lstStyle>
          <a:p>
            <a:pPr lvl="0"/>
            <a:r>
              <a:rPr lang="en-US" noProof="0"/>
              <a:t>Edit bullet description</a:t>
            </a:r>
          </a:p>
        </p:txBody>
      </p:sp>
    </p:spTree>
    <p:extLst>
      <p:ext uri="{BB962C8B-B14F-4D97-AF65-F5344CB8AC3E}">
        <p14:creationId xmlns:p14="http://schemas.microsoft.com/office/powerpoint/2010/main" val="3254131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Icon Bullets Vertical">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2234226"/>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2234226"/>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2401122"/>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2400186"/>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A177F711-7020-994E-A797-D04033A0CF12}" type="datetime1">
              <a:rPr lang="en-US" noProof="0" smtClean="0"/>
              <a:t>1/29/2026</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3785996"/>
            <a:ext cx="2325688" cy="1503455"/>
          </a:xfrm>
        </p:spPr>
        <p:txBody>
          <a:bodyPr>
            <a:no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3785996"/>
            <a:ext cx="2325688" cy="1503455"/>
          </a:xfrm>
        </p:spPr>
        <p:txBody>
          <a:bodyPr>
            <a:noAutofit/>
          </a:bodyPr>
          <a:lstStyle>
            <a:lvl1pPr marL="0" indent="0" algn="ctr">
              <a:buNone/>
              <a:defRPr sz="1200"/>
            </a:lvl1pPr>
          </a:lstStyle>
          <a:p>
            <a:pPr lvl="0"/>
            <a:r>
              <a:rPr lang="en-US" noProof="0"/>
              <a:t>Edit bullet description</a:t>
            </a:r>
          </a:p>
        </p:txBody>
      </p:sp>
    </p:spTree>
    <p:extLst>
      <p:ext uri="{BB962C8B-B14F-4D97-AF65-F5344CB8AC3E}">
        <p14:creationId xmlns:p14="http://schemas.microsoft.com/office/powerpoint/2010/main" val="2465061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 Icon Bullets Horizontal">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F625DE42-6A2A-D745-B1F8-2AF2793533BE}"/>
              </a:ext>
            </a:extLst>
          </p:cNvPr>
          <p:cNvSpPr>
            <a:spLocks noChangeAspect="1"/>
          </p:cNvSpPr>
          <p:nvPr userDrawn="1"/>
        </p:nvSpPr>
        <p:spPr>
          <a:xfrm>
            <a:off x="8404601" y="3981394"/>
            <a:ext cx="1042415" cy="104241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9">
            <a:extLst>
              <a:ext uri="{FF2B5EF4-FFF2-40B4-BE49-F238E27FC236}">
                <a16:creationId xmlns:a16="http://schemas.microsoft.com/office/drawing/2014/main" id="{A87D37E3-62A9-1F44-8520-EBED16BF1C0F}"/>
              </a:ext>
            </a:extLst>
          </p:cNvPr>
          <p:cNvSpPr>
            <a:spLocks noGrp="1"/>
          </p:cNvSpPr>
          <p:nvPr>
            <p:ph type="pic" sz="quarter" idx="24" hasCustomPrompt="1"/>
          </p:nvPr>
        </p:nvSpPr>
        <p:spPr>
          <a:xfrm>
            <a:off x="8535100" y="4123125"/>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9" name="Oval 28">
            <a:extLst>
              <a:ext uri="{FF2B5EF4-FFF2-40B4-BE49-F238E27FC236}">
                <a16:creationId xmlns:a16="http://schemas.microsoft.com/office/drawing/2014/main" id="{75F8797D-AFBD-534A-AC82-DE2B7BAECE83}"/>
              </a:ext>
            </a:extLst>
          </p:cNvPr>
          <p:cNvSpPr>
            <a:spLocks noChangeAspect="1"/>
          </p:cNvSpPr>
          <p:nvPr userDrawn="1"/>
        </p:nvSpPr>
        <p:spPr>
          <a:xfrm>
            <a:off x="8404601" y="1932281"/>
            <a:ext cx="1042415" cy="10424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Picture Placeholder 9">
            <a:extLst>
              <a:ext uri="{FF2B5EF4-FFF2-40B4-BE49-F238E27FC236}">
                <a16:creationId xmlns:a16="http://schemas.microsoft.com/office/drawing/2014/main" id="{EFE809D2-16A3-B143-BC10-FEC397E62C62}"/>
              </a:ext>
            </a:extLst>
          </p:cNvPr>
          <p:cNvSpPr>
            <a:spLocks noGrp="1"/>
          </p:cNvSpPr>
          <p:nvPr>
            <p:ph type="pic" sz="quarter" idx="23" hasCustomPrompt="1"/>
          </p:nvPr>
        </p:nvSpPr>
        <p:spPr>
          <a:xfrm>
            <a:off x="8535100" y="2074012"/>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8C369370-372E-0846-B090-5E6EF97A3B62}" type="datetime1">
              <a:rPr lang="en-US" noProof="0" smtClean="0"/>
              <a:t>1/29/2026</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6189670" y="1840992"/>
            <a:ext cx="2095046" cy="1225056"/>
          </a:xfrm>
        </p:spPr>
        <p:txBody>
          <a:bodyPr anchor="ctr">
            <a:noAutofit/>
          </a:bodyPr>
          <a:lstStyle>
            <a:lvl1pPr marL="0" indent="0" algn="l">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9519533" y="1840992"/>
            <a:ext cx="2095046" cy="1225056"/>
          </a:xfrm>
        </p:spPr>
        <p:txBody>
          <a:bodyPr anchor="ctr">
            <a:noAutofit/>
          </a:bodyPr>
          <a:lstStyle>
            <a:lvl1pPr marL="0" indent="0" algn="l">
              <a:buNone/>
              <a:defRPr sz="12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6189670" y="3891529"/>
            <a:ext cx="2095046" cy="1222144"/>
          </a:xfrm>
        </p:spPr>
        <p:txBody>
          <a:bodyPr anchor="ctr">
            <a:noAutofit/>
          </a:bodyPr>
          <a:lstStyle>
            <a:lvl1pPr marL="0" indent="0" algn="l">
              <a:buNone/>
              <a:defRPr sz="12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9519533" y="3891529"/>
            <a:ext cx="2095046" cy="1222144"/>
          </a:xfrm>
        </p:spPr>
        <p:txBody>
          <a:bodyPr anchor="ctr">
            <a:noAutofit/>
          </a:bodyPr>
          <a:lstStyle>
            <a:lvl1pPr marL="0" indent="0" algn="l">
              <a:buNone/>
              <a:defRPr sz="1200"/>
            </a:lvl1pPr>
          </a:lstStyle>
          <a:p>
            <a:pPr lvl="0"/>
            <a:r>
              <a:rPr lang="en-US" noProof="0"/>
              <a:t>Edit bullet description</a:t>
            </a:r>
          </a:p>
        </p:txBody>
      </p:sp>
      <p:sp>
        <p:nvSpPr>
          <p:cNvPr id="20" name="Oval 19">
            <a:extLst>
              <a:ext uri="{FF2B5EF4-FFF2-40B4-BE49-F238E27FC236}">
                <a16:creationId xmlns:a16="http://schemas.microsoft.com/office/drawing/2014/main" id="{73963115-25B3-494B-9A13-AC92EFE94C09}"/>
              </a:ext>
            </a:extLst>
          </p:cNvPr>
          <p:cNvSpPr>
            <a:spLocks noChangeAspect="1"/>
          </p:cNvSpPr>
          <p:nvPr userDrawn="1"/>
        </p:nvSpPr>
        <p:spPr>
          <a:xfrm>
            <a:off x="5070995" y="1932281"/>
            <a:ext cx="1042415" cy="1042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Picture Placeholder 9">
            <a:extLst>
              <a:ext uri="{FF2B5EF4-FFF2-40B4-BE49-F238E27FC236}">
                <a16:creationId xmlns:a16="http://schemas.microsoft.com/office/drawing/2014/main" id="{3C759269-D6E6-2B41-8BEE-8B5AFB809B6A}"/>
              </a:ext>
            </a:extLst>
          </p:cNvPr>
          <p:cNvSpPr>
            <a:spLocks noGrp="1"/>
          </p:cNvSpPr>
          <p:nvPr>
            <p:ph type="pic" sz="quarter" idx="21" hasCustomPrompt="1"/>
          </p:nvPr>
        </p:nvSpPr>
        <p:spPr>
          <a:xfrm>
            <a:off x="5201494" y="2074012"/>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2" name="Oval 21">
            <a:extLst>
              <a:ext uri="{FF2B5EF4-FFF2-40B4-BE49-F238E27FC236}">
                <a16:creationId xmlns:a16="http://schemas.microsoft.com/office/drawing/2014/main" id="{43E569D5-DC38-7C46-95CD-ACFBFBF591A2}"/>
              </a:ext>
            </a:extLst>
          </p:cNvPr>
          <p:cNvSpPr>
            <a:spLocks noChangeAspect="1"/>
          </p:cNvSpPr>
          <p:nvPr userDrawn="1"/>
        </p:nvSpPr>
        <p:spPr>
          <a:xfrm>
            <a:off x="5070995" y="3981394"/>
            <a:ext cx="1042415" cy="10424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9">
            <a:extLst>
              <a:ext uri="{FF2B5EF4-FFF2-40B4-BE49-F238E27FC236}">
                <a16:creationId xmlns:a16="http://schemas.microsoft.com/office/drawing/2014/main" id="{E8396DFD-D667-2648-9BE4-6237690F7999}"/>
              </a:ext>
            </a:extLst>
          </p:cNvPr>
          <p:cNvSpPr>
            <a:spLocks noGrp="1"/>
          </p:cNvSpPr>
          <p:nvPr>
            <p:ph type="pic" sz="quarter" idx="22" hasCustomPrompt="1"/>
          </p:nvPr>
        </p:nvSpPr>
        <p:spPr>
          <a:xfrm>
            <a:off x="5201494" y="4123125"/>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Tree>
    <p:extLst>
      <p:ext uri="{BB962C8B-B14F-4D97-AF65-F5344CB8AC3E}">
        <p14:creationId xmlns:p14="http://schemas.microsoft.com/office/powerpoint/2010/main" val="292990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8">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noProof="0"/>
              <a:t>Click to edit Master title style</a:t>
            </a:r>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tx1">
                    <a:lumMod val="75000"/>
                    <a:lumOff val="25000"/>
                  </a:schemeClr>
                </a:solidFill>
              </a:defRPr>
            </a:lvl1pPr>
          </a:lstStyle>
          <a:p>
            <a:fld id="{36ACA6CA-E140-824D-8E8B-5CC5036BDBAE}" type="datetime1">
              <a:rPr lang="en-US" noProof="0" smtClean="0"/>
              <a:pPr/>
              <a:t>1/29/2026</a:t>
            </a:fld>
            <a:endParaRPr lang="en-US" noProof="0"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tx1">
                    <a:lumMod val="75000"/>
                    <a:lumOff val="25000"/>
                  </a:schemeClr>
                </a:solidFill>
                <a:latin typeface="+mn-lt"/>
              </a:defRPr>
            </a:lvl1pPr>
          </a:lstStyle>
          <a:p>
            <a:endParaRPr lang="en-US" noProof="0"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06391533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59" r:id="rId4"/>
    <p:sldLayoutId id="2147483860" r:id="rId5"/>
    <p:sldLayoutId id="2147483861" r:id="rId6"/>
    <p:sldLayoutId id="2147483862" r:id="rId7"/>
    <p:sldLayoutId id="2147483864" r:id="rId8"/>
    <p:sldLayoutId id="2147483863" r:id="rId9"/>
    <p:sldLayoutId id="2147483858" r:id="rId10"/>
    <p:sldLayoutId id="2147483865" r:id="rId11"/>
    <p:sldLayoutId id="2147483844" r:id="rId12"/>
    <p:sldLayoutId id="2147483845" r:id="rId13"/>
    <p:sldLayoutId id="2147483846" r:id="rId14"/>
    <p:sldLayoutId id="2147483866" r:id="rId15"/>
    <p:sldLayoutId id="2147483847" r:id="rId16"/>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svg"/><Relationship Id="rId7" Type="http://schemas.openxmlformats.org/officeDocument/2006/relationships/image" Target="../media/image18.sv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8.svg"/><Relationship Id="rId3" Type="http://schemas.openxmlformats.org/officeDocument/2006/relationships/image" Target="../media/image26.svg"/><Relationship Id="rId7" Type="http://schemas.openxmlformats.org/officeDocument/2006/relationships/image" Target="../media/image18.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25.png"/><Relationship Id="rId16"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30.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mailto:adam@streltzer.com" TargetMode="External"/><Relationship Id="rId2" Type="http://schemas.openxmlformats.org/officeDocument/2006/relationships/hyperlink" Target="http://www.streltzer.com/" TargetMode="Externa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9B41E-FC51-4047-9C2D-7FA6782DAFEB}"/>
              </a:ext>
            </a:extLst>
          </p:cNvPr>
          <p:cNvSpPr>
            <a:spLocks noGrp="1"/>
          </p:cNvSpPr>
          <p:nvPr>
            <p:ph type="ctrTitle"/>
          </p:nvPr>
        </p:nvSpPr>
        <p:spPr>
          <a:xfrm>
            <a:off x="1154955" y="2362200"/>
            <a:ext cx="8825658" cy="2606039"/>
          </a:xfrm>
        </p:spPr>
        <p:txBody>
          <a:bodyPr/>
          <a:lstStyle/>
          <a:p>
            <a:r>
              <a:rPr lang="en-US" dirty="0"/>
              <a:t>GAL Pals:</a:t>
            </a:r>
            <a:br>
              <a:rPr lang="en-US" dirty="0"/>
            </a:br>
            <a:r>
              <a:rPr lang="en-US" dirty="0"/>
              <a:t>Guardians </a:t>
            </a:r>
            <a:r>
              <a:rPr lang="en-US" i="1" dirty="0"/>
              <a:t>ad litem </a:t>
            </a:r>
            <a:r>
              <a:rPr lang="en-US" dirty="0"/>
              <a:t>in the Brave New World of 2026</a:t>
            </a:r>
            <a:endParaRPr lang="en-US" dirty="0">
              <a:solidFill>
                <a:schemeClr val="bg1"/>
              </a:solidFill>
            </a:endParaRPr>
          </a:p>
        </p:txBody>
      </p:sp>
      <p:sp>
        <p:nvSpPr>
          <p:cNvPr id="3" name="Subtitle 2">
            <a:extLst>
              <a:ext uri="{FF2B5EF4-FFF2-40B4-BE49-F238E27FC236}">
                <a16:creationId xmlns:a16="http://schemas.microsoft.com/office/drawing/2014/main" id="{252E989F-747B-4007-9C7A-A35E8B662A7B}"/>
              </a:ext>
            </a:extLst>
          </p:cNvPr>
          <p:cNvSpPr>
            <a:spLocks noGrp="1"/>
          </p:cNvSpPr>
          <p:nvPr>
            <p:ph type="subTitle" idx="1"/>
          </p:nvPr>
        </p:nvSpPr>
        <p:spPr>
          <a:xfrm>
            <a:off x="1154955" y="5378113"/>
            <a:ext cx="8757077" cy="381001"/>
          </a:xfrm>
        </p:spPr>
        <p:txBody>
          <a:bodyPr/>
          <a:lstStyle/>
          <a:p>
            <a:r>
              <a:rPr lang="en-US" dirty="0">
                <a:solidFill>
                  <a:schemeClr val="bg1"/>
                </a:solidFill>
              </a:rPr>
              <a:t>February 5, 2026</a:t>
            </a:r>
          </a:p>
        </p:txBody>
      </p:sp>
      <p:pic>
        <p:nvPicPr>
          <p:cNvPr id="1028" name="Picture 4" descr="Adam L. Streltzer Logo">
            <a:extLst>
              <a:ext uri="{FF2B5EF4-FFF2-40B4-BE49-F238E27FC236}">
                <a16:creationId xmlns:a16="http://schemas.microsoft.com/office/drawing/2014/main" id="{29FC1A9A-F035-0CD3-DACF-23D64F225DD4}"/>
              </a:ext>
            </a:extLst>
          </p:cNvPr>
          <p:cNvPicPr>
            <a:picLocks noChangeAspect="1" noChangeArrowheads="1"/>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7978140" y="5378115"/>
            <a:ext cx="3048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Woodland Hills Tax &amp; Estate Planning Council">
            <a:extLst>
              <a:ext uri="{FF2B5EF4-FFF2-40B4-BE49-F238E27FC236}">
                <a16:creationId xmlns:a16="http://schemas.microsoft.com/office/drawing/2014/main" id="{D650D54D-1179-A257-80DC-F87171BF8F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4955" y="846888"/>
            <a:ext cx="2628900" cy="1304221"/>
          </a:xfrm>
          <a:prstGeom prst="rect">
            <a:avLst/>
          </a:prstGeom>
          <a:noFill/>
          <a:ln>
            <a:noFill/>
          </a:ln>
        </p:spPr>
      </p:pic>
    </p:spTree>
    <p:extLst>
      <p:ext uri="{BB962C8B-B14F-4D97-AF65-F5344CB8AC3E}">
        <p14:creationId xmlns:p14="http://schemas.microsoft.com/office/powerpoint/2010/main" val="306700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D4858-4525-3D75-4ACC-6BC78852A9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3A2F7D-F196-7BD0-BC83-F38B388E82E9}"/>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a:t>GUARDIAN AD LITEM (GAL)</a:t>
            </a:r>
          </a:p>
        </p:txBody>
      </p:sp>
      <p:sp>
        <p:nvSpPr>
          <p:cNvPr id="4" name="Slide Number Placeholder 3">
            <a:extLst>
              <a:ext uri="{FF2B5EF4-FFF2-40B4-BE49-F238E27FC236}">
                <a16:creationId xmlns:a16="http://schemas.microsoft.com/office/drawing/2014/main" id="{332425FA-A4E2-B76E-5E5B-A9539D85E981}"/>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10</a:t>
            </a:fld>
            <a:endParaRPr lang="en-US"/>
          </a:p>
        </p:txBody>
      </p:sp>
      <p:pic>
        <p:nvPicPr>
          <p:cNvPr id="7" name="Graphic 6" descr="Lecturer with solid fill">
            <a:extLst>
              <a:ext uri="{FF2B5EF4-FFF2-40B4-BE49-F238E27FC236}">
                <a16:creationId xmlns:a16="http://schemas.microsoft.com/office/drawing/2014/main" id="{C88F0E9E-BC5D-2B29-7505-44317B6B918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876288" y="3006369"/>
            <a:ext cx="2255520" cy="2255520"/>
          </a:xfrm>
          <a:prstGeom prst="rect">
            <a:avLst/>
          </a:prstGeom>
        </p:spPr>
      </p:pic>
      <p:pic>
        <p:nvPicPr>
          <p:cNvPr id="8" name="Graphic 7" descr="Children outline">
            <a:extLst>
              <a:ext uri="{FF2B5EF4-FFF2-40B4-BE49-F238E27FC236}">
                <a16:creationId xmlns:a16="http://schemas.microsoft.com/office/drawing/2014/main" id="{ACC705DE-C16C-B134-9B0E-238941676B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0439" y="2707450"/>
            <a:ext cx="3011854" cy="3011854"/>
          </a:xfrm>
          <a:prstGeom prst="rect">
            <a:avLst/>
          </a:prstGeom>
        </p:spPr>
      </p:pic>
      <p:pic>
        <p:nvPicPr>
          <p:cNvPr id="10" name="Graphic 9" descr="Man With Pram outline">
            <a:extLst>
              <a:ext uri="{FF2B5EF4-FFF2-40B4-BE49-F238E27FC236}">
                <a16:creationId xmlns:a16="http://schemas.microsoft.com/office/drawing/2014/main" id="{F67517A0-8E71-A1EF-6FB6-499D39EF5B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83015" y="2970614"/>
            <a:ext cx="851116" cy="851116"/>
          </a:xfrm>
          <a:prstGeom prst="rect">
            <a:avLst/>
          </a:prstGeom>
        </p:spPr>
      </p:pic>
      <p:pic>
        <p:nvPicPr>
          <p:cNvPr id="12" name="Graphic 11" descr="Lost with solid fill">
            <a:extLst>
              <a:ext uri="{FF2B5EF4-FFF2-40B4-BE49-F238E27FC236}">
                <a16:creationId xmlns:a16="http://schemas.microsoft.com/office/drawing/2014/main" id="{45F2CA76-B73B-DF07-87FE-85561F661D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16724" y="3886200"/>
            <a:ext cx="783698" cy="783698"/>
          </a:xfrm>
          <a:prstGeom prst="rect">
            <a:avLst/>
          </a:prstGeom>
        </p:spPr>
      </p:pic>
      <p:pic>
        <p:nvPicPr>
          <p:cNvPr id="14" name="Graphic 13" descr="Help outline">
            <a:extLst>
              <a:ext uri="{FF2B5EF4-FFF2-40B4-BE49-F238E27FC236}">
                <a16:creationId xmlns:a16="http://schemas.microsoft.com/office/drawing/2014/main" id="{6B81E355-4247-A641-0F10-67F6D98C554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16724" y="4733182"/>
            <a:ext cx="783698" cy="783698"/>
          </a:xfrm>
          <a:prstGeom prst="rect">
            <a:avLst/>
          </a:prstGeom>
        </p:spPr>
      </p:pic>
      <p:sp>
        <p:nvSpPr>
          <p:cNvPr id="15" name="TextBox 14">
            <a:extLst>
              <a:ext uri="{FF2B5EF4-FFF2-40B4-BE49-F238E27FC236}">
                <a16:creationId xmlns:a16="http://schemas.microsoft.com/office/drawing/2014/main" id="{3F9F8A80-5FC5-3F14-E36E-EA95E4853B77}"/>
              </a:ext>
            </a:extLst>
          </p:cNvPr>
          <p:cNvSpPr txBox="1"/>
          <p:nvPr/>
        </p:nvSpPr>
        <p:spPr>
          <a:xfrm>
            <a:off x="388647" y="2633128"/>
            <a:ext cx="5707353" cy="3452227"/>
          </a:xfrm>
          <a:prstGeom prst="rect">
            <a:avLst/>
          </a:prstGeom>
          <a:noFill/>
        </p:spPr>
        <p:txBody>
          <a:bodyPr wrap="square">
            <a:spAutoFit/>
          </a:bodyPr>
          <a:lstStyle/>
          <a:p>
            <a:r>
              <a:rPr lang="en-US" sz="3000" dirty="0"/>
              <a:t>When dealing with:</a:t>
            </a:r>
          </a:p>
          <a:p>
            <a:pPr marL="457200" indent="-457200">
              <a:buFont typeface="Wingdings" panose="05000000000000000000" pitchFamily="2" charset="2"/>
              <a:buChar char="§"/>
            </a:pPr>
            <a:r>
              <a:rPr lang="en-US" sz="3000" b="1" dirty="0"/>
              <a:t>M</a:t>
            </a:r>
            <a:r>
              <a:rPr lang="en-US" sz="3000" dirty="0"/>
              <a:t>inor(s);</a:t>
            </a:r>
          </a:p>
          <a:p>
            <a:pPr marL="457200" indent="-457200">
              <a:buFont typeface="Wingdings" panose="05000000000000000000" pitchFamily="2" charset="2"/>
              <a:buChar char="§"/>
            </a:pPr>
            <a:r>
              <a:rPr lang="en-US" sz="3000" b="1" dirty="0"/>
              <a:t>U</a:t>
            </a:r>
            <a:r>
              <a:rPr lang="en-US" sz="3000" dirty="0"/>
              <a:t>nknown person(s);</a:t>
            </a:r>
          </a:p>
          <a:p>
            <a:pPr marL="457200" indent="-457200">
              <a:buFont typeface="Wingdings" panose="05000000000000000000" pitchFamily="2" charset="2"/>
              <a:buChar char="§"/>
            </a:pPr>
            <a:r>
              <a:rPr lang="en-US" sz="3000" b="1" dirty="0"/>
              <a:t>U</a:t>
            </a:r>
            <a:r>
              <a:rPr lang="en-US" sz="3000" dirty="0"/>
              <a:t>nborn or </a:t>
            </a:r>
            <a:r>
              <a:rPr lang="en-US" sz="3000" b="1" dirty="0"/>
              <a:t>U</a:t>
            </a:r>
            <a:r>
              <a:rPr lang="en-US" sz="3000" dirty="0"/>
              <a:t>nascertained person(s);  and/or</a:t>
            </a:r>
          </a:p>
          <a:p>
            <a:pPr marL="457200" indent="-457200">
              <a:buFont typeface="Wingdings" panose="05000000000000000000" pitchFamily="2" charset="2"/>
              <a:buChar char="§"/>
            </a:pPr>
            <a:r>
              <a:rPr lang="en-US" sz="3000" b="1" dirty="0"/>
              <a:t>I</a:t>
            </a:r>
            <a:r>
              <a:rPr lang="en-US" sz="3000" dirty="0"/>
              <a:t>ncapacitated persons(s)…</a:t>
            </a:r>
          </a:p>
          <a:p>
            <a:pPr marL="0" indent="0">
              <a:spcBef>
                <a:spcPts val="1000"/>
              </a:spcBef>
              <a:buNone/>
            </a:pPr>
            <a:r>
              <a:rPr lang="en-US" sz="3000" b="1" i="1" dirty="0">
                <a:solidFill>
                  <a:srgbClr val="FF0000"/>
                </a:solidFill>
              </a:rPr>
              <a:t>Who is your ‘pal’?</a:t>
            </a:r>
          </a:p>
        </p:txBody>
      </p:sp>
    </p:spTree>
    <p:extLst>
      <p:ext uri="{BB962C8B-B14F-4D97-AF65-F5344CB8AC3E}">
        <p14:creationId xmlns:p14="http://schemas.microsoft.com/office/powerpoint/2010/main" val="3152962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0AE99-BEF4-3B43-6241-7FBF983D3B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8FAA5D-852A-F763-A8F8-9CDA3E403657}"/>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a:t>GUARDIAN AD LITEM (GAL)</a:t>
            </a:r>
          </a:p>
        </p:txBody>
      </p:sp>
      <p:sp>
        <p:nvSpPr>
          <p:cNvPr id="3" name="Content Placeholder 2">
            <a:extLst>
              <a:ext uri="{FF2B5EF4-FFF2-40B4-BE49-F238E27FC236}">
                <a16:creationId xmlns:a16="http://schemas.microsoft.com/office/drawing/2014/main" id="{E71F4F0E-FE2E-EC8D-4C24-E98BB28C04D4}"/>
              </a:ext>
            </a:extLst>
          </p:cNvPr>
          <p:cNvSpPr>
            <a:spLocks noGrp="1"/>
          </p:cNvSpPr>
          <p:nvPr>
            <p:ph sz="half" idx="2"/>
          </p:nvPr>
        </p:nvSpPr>
        <p:spPr>
          <a:xfrm>
            <a:off x="769707" y="3156385"/>
            <a:ext cx="4337543" cy="2243328"/>
          </a:xfrm>
        </p:spPr>
        <p:txBody>
          <a:bodyPr vert="horz" lIns="91440" tIns="45720" rIns="91440" bIns="45720" rtlCol="0">
            <a:noAutofit/>
          </a:bodyPr>
          <a:lstStyle/>
          <a:p>
            <a:pPr marL="0" indent="0">
              <a:buNone/>
            </a:pPr>
            <a:r>
              <a:rPr lang="en-US" sz="3200" dirty="0"/>
              <a:t>A court-appointed </a:t>
            </a:r>
            <a:r>
              <a:rPr lang="en-US" sz="3200" b="1" dirty="0"/>
              <a:t>Guardian </a:t>
            </a:r>
            <a:r>
              <a:rPr lang="en-US" sz="3200" b="1" i="1" dirty="0"/>
              <a:t>ad litem (GAL)</a:t>
            </a:r>
            <a:r>
              <a:rPr lang="en-US" sz="3200" i="1" dirty="0"/>
              <a:t> </a:t>
            </a:r>
            <a:r>
              <a:rPr lang="en-US" sz="3200" dirty="0"/>
              <a:t>is your ‘</a:t>
            </a:r>
            <a:r>
              <a:rPr lang="en-US" sz="3200" b="1" dirty="0">
                <a:solidFill>
                  <a:srgbClr val="FF0000"/>
                </a:solidFill>
              </a:rPr>
              <a:t>pal</a:t>
            </a:r>
            <a:r>
              <a:rPr lang="en-US" sz="3200" dirty="0"/>
              <a:t>’ to effectuate justice.</a:t>
            </a:r>
          </a:p>
        </p:txBody>
      </p:sp>
      <p:sp>
        <p:nvSpPr>
          <p:cNvPr id="4" name="Slide Number Placeholder 3">
            <a:extLst>
              <a:ext uri="{FF2B5EF4-FFF2-40B4-BE49-F238E27FC236}">
                <a16:creationId xmlns:a16="http://schemas.microsoft.com/office/drawing/2014/main" id="{C75D60EA-1724-E500-9708-12EE516BA33E}"/>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11</a:t>
            </a:fld>
            <a:endParaRPr lang="en-US"/>
          </a:p>
        </p:txBody>
      </p:sp>
      <p:pic>
        <p:nvPicPr>
          <p:cNvPr id="7" name="Graphic 6" descr="Lecturer with solid fill">
            <a:extLst>
              <a:ext uri="{FF2B5EF4-FFF2-40B4-BE49-F238E27FC236}">
                <a16:creationId xmlns:a16="http://schemas.microsoft.com/office/drawing/2014/main" id="{646C5655-7E21-D834-1833-C3D2AE8FB68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876288" y="3006369"/>
            <a:ext cx="2255520" cy="2255520"/>
          </a:xfrm>
          <a:prstGeom prst="rect">
            <a:avLst/>
          </a:prstGeom>
        </p:spPr>
      </p:pic>
      <p:pic>
        <p:nvPicPr>
          <p:cNvPr id="8" name="Graphic 7" descr="Children outline">
            <a:extLst>
              <a:ext uri="{FF2B5EF4-FFF2-40B4-BE49-F238E27FC236}">
                <a16:creationId xmlns:a16="http://schemas.microsoft.com/office/drawing/2014/main" id="{30AC5005-9C9D-C59A-C04D-011935224F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0439" y="2707450"/>
            <a:ext cx="3011854" cy="3011854"/>
          </a:xfrm>
          <a:prstGeom prst="rect">
            <a:avLst/>
          </a:prstGeom>
        </p:spPr>
      </p:pic>
      <p:pic>
        <p:nvPicPr>
          <p:cNvPr id="10" name="Graphic 9" descr="Man With Pram outline">
            <a:extLst>
              <a:ext uri="{FF2B5EF4-FFF2-40B4-BE49-F238E27FC236}">
                <a16:creationId xmlns:a16="http://schemas.microsoft.com/office/drawing/2014/main" id="{83864769-196F-AA3C-3C5A-4D00E4E575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83015" y="2970614"/>
            <a:ext cx="851116" cy="851116"/>
          </a:xfrm>
          <a:prstGeom prst="rect">
            <a:avLst/>
          </a:prstGeom>
        </p:spPr>
      </p:pic>
      <p:pic>
        <p:nvPicPr>
          <p:cNvPr id="12" name="Graphic 11" descr="Lost with solid fill">
            <a:extLst>
              <a:ext uri="{FF2B5EF4-FFF2-40B4-BE49-F238E27FC236}">
                <a16:creationId xmlns:a16="http://schemas.microsoft.com/office/drawing/2014/main" id="{CDC4E0C5-4FDE-3703-69CF-15F0EE3013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16724" y="3886200"/>
            <a:ext cx="783698" cy="783698"/>
          </a:xfrm>
          <a:prstGeom prst="rect">
            <a:avLst/>
          </a:prstGeom>
        </p:spPr>
      </p:pic>
      <p:pic>
        <p:nvPicPr>
          <p:cNvPr id="14" name="Graphic 13" descr="Help outline">
            <a:extLst>
              <a:ext uri="{FF2B5EF4-FFF2-40B4-BE49-F238E27FC236}">
                <a16:creationId xmlns:a16="http://schemas.microsoft.com/office/drawing/2014/main" id="{F0FB07C7-49A4-0E3F-A88F-7AACAE8FE77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16724" y="4733182"/>
            <a:ext cx="783698" cy="783698"/>
          </a:xfrm>
          <a:prstGeom prst="rect">
            <a:avLst/>
          </a:prstGeom>
        </p:spPr>
      </p:pic>
    </p:spTree>
    <p:extLst>
      <p:ext uri="{BB962C8B-B14F-4D97-AF65-F5344CB8AC3E}">
        <p14:creationId xmlns:p14="http://schemas.microsoft.com/office/powerpoint/2010/main" val="2515076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BA0DA-A56F-831C-95C5-1253D232F63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3D16C4-3DF0-671C-ABED-A12B76F688F3}"/>
              </a:ext>
            </a:extLst>
          </p:cNvPr>
          <p:cNvSpPr>
            <a:spLocks noGrp="1"/>
          </p:cNvSpPr>
          <p:nvPr>
            <p:ph sz="half" idx="2"/>
          </p:nvPr>
        </p:nvSpPr>
        <p:spPr>
          <a:xfrm>
            <a:off x="769707" y="2584704"/>
            <a:ext cx="4338741" cy="3299628"/>
          </a:xfrm>
        </p:spPr>
        <p:txBody>
          <a:bodyPr vert="horz" lIns="91440" tIns="45720" rIns="91440" bIns="45720" rtlCol="0">
            <a:noAutofit/>
          </a:bodyPr>
          <a:lstStyle/>
          <a:p>
            <a:pPr marL="0" indent="0">
              <a:buNone/>
            </a:pPr>
            <a:r>
              <a:rPr lang="en-US" sz="3000" dirty="0"/>
              <a:t>But…for many people, the appointment of a GAL </a:t>
            </a:r>
            <a:r>
              <a:rPr lang="en-US" sz="3000" b="1" dirty="0">
                <a:solidFill>
                  <a:srgbClr val="FF0000"/>
                </a:solidFill>
              </a:rPr>
              <a:t>implies</a:t>
            </a:r>
            <a:r>
              <a:rPr lang="en-US" sz="3000" dirty="0"/>
              <a:t>:</a:t>
            </a:r>
          </a:p>
          <a:p>
            <a:pPr lvl="1">
              <a:buFont typeface="Wingdings" panose="05000000000000000000" pitchFamily="2" charset="2"/>
              <a:buChar char="ü"/>
            </a:pPr>
            <a:r>
              <a:rPr lang="en-US" sz="3000" i="1" dirty="0"/>
              <a:t>Problems</a:t>
            </a:r>
          </a:p>
          <a:p>
            <a:pPr lvl="1">
              <a:buFont typeface="Wingdings" panose="05000000000000000000" pitchFamily="2" charset="2"/>
              <a:buChar char="ü"/>
            </a:pPr>
            <a:r>
              <a:rPr lang="en-US" sz="3000" i="1" dirty="0"/>
              <a:t>Delay</a:t>
            </a:r>
          </a:p>
          <a:p>
            <a:pPr lvl="1">
              <a:buFont typeface="Wingdings" panose="05000000000000000000" pitchFamily="2" charset="2"/>
              <a:buChar char="ü"/>
            </a:pPr>
            <a:r>
              <a:rPr lang="en-US" sz="3000" i="1" dirty="0"/>
              <a:t>Expense</a:t>
            </a:r>
          </a:p>
        </p:txBody>
      </p:sp>
      <p:sp>
        <p:nvSpPr>
          <p:cNvPr id="2" name="Title 1">
            <a:extLst>
              <a:ext uri="{FF2B5EF4-FFF2-40B4-BE49-F238E27FC236}">
                <a16:creationId xmlns:a16="http://schemas.microsoft.com/office/drawing/2014/main" id="{08BEE9FE-8515-C2F6-A514-41E58115CC26}"/>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a:t>GUARDIAN AD LITEM (GAL)</a:t>
            </a:r>
          </a:p>
        </p:txBody>
      </p:sp>
      <p:sp>
        <p:nvSpPr>
          <p:cNvPr id="4" name="Slide Number Placeholder 3">
            <a:extLst>
              <a:ext uri="{FF2B5EF4-FFF2-40B4-BE49-F238E27FC236}">
                <a16:creationId xmlns:a16="http://schemas.microsoft.com/office/drawing/2014/main" id="{C3A60782-EF9E-081A-0705-8F9BF7E3F9CC}"/>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12</a:t>
            </a:fld>
            <a:endParaRPr lang="en-US"/>
          </a:p>
        </p:txBody>
      </p:sp>
      <p:pic>
        <p:nvPicPr>
          <p:cNvPr id="7" name="Graphic 6" descr="Lecturer with solid fill">
            <a:extLst>
              <a:ext uri="{FF2B5EF4-FFF2-40B4-BE49-F238E27FC236}">
                <a16:creationId xmlns:a16="http://schemas.microsoft.com/office/drawing/2014/main" id="{EB397307-6F7C-F6F8-6F58-F29C16CC977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876288" y="3006369"/>
            <a:ext cx="2255520" cy="2255520"/>
          </a:xfrm>
          <a:prstGeom prst="rect">
            <a:avLst/>
          </a:prstGeom>
        </p:spPr>
      </p:pic>
      <p:pic>
        <p:nvPicPr>
          <p:cNvPr id="8" name="Graphic 7" descr="Children outline">
            <a:extLst>
              <a:ext uri="{FF2B5EF4-FFF2-40B4-BE49-F238E27FC236}">
                <a16:creationId xmlns:a16="http://schemas.microsoft.com/office/drawing/2014/main" id="{C10335C2-9342-51DA-49FD-80A7822192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0439" y="2707450"/>
            <a:ext cx="3011854" cy="3011854"/>
          </a:xfrm>
          <a:prstGeom prst="rect">
            <a:avLst/>
          </a:prstGeom>
        </p:spPr>
      </p:pic>
      <p:pic>
        <p:nvPicPr>
          <p:cNvPr id="10" name="Graphic 9" descr="Man With Pram outline">
            <a:extLst>
              <a:ext uri="{FF2B5EF4-FFF2-40B4-BE49-F238E27FC236}">
                <a16:creationId xmlns:a16="http://schemas.microsoft.com/office/drawing/2014/main" id="{874E2D68-3B17-EBFD-B181-620B699527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83015" y="2970614"/>
            <a:ext cx="851116" cy="851116"/>
          </a:xfrm>
          <a:prstGeom prst="rect">
            <a:avLst/>
          </a:prstGeom>
        </p:spPr>
      </p:pic>
      <p:pic>
        <p:nvPicPr>
          <p:cNvPr id="12" name="Graphic 11" descr="Lost with solid fill">
            <a:extLst>
              <a:ext uri="{FF2B5EF4-FFF2-40B4-BE49-F238E27FC236}">
                <a16:creationId xmlns:a16="http://schemas.microsoft.com/office/drawing/2014/main" id="{96D09C8C-1D97-C90B-A635-2192D24A56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16724" y="3886200"/>
            <a:ext cx="783698" cy="783698"/>
          </a:xfrm>
          <a:prstGeom prst="rect">
            <a:avLst/>
          </a:prstGeom>
        </p:spPr>
      </p:pic>
      <p:pic>
        <p:nvPicPr>
          <p:cNvPr id="14" name="Graphic 13" descr="Help outline">
            <a:extLst>
              <a:ext uri="{FF2B5EF4-FFF2-40B4-BE49-F238E27FC236}">
                <a16:creationId xmlns:a16="http://schemas.microsoft.com/office/drawing/2014/main" id="{F42F9216-BFF8-3DB0-397B-396C93191D3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16724" y="4733182"/>
            <a:ext cx="783698" cy="783698"/>
          </a:xfrm>
          <a:prstGeom prst="rect">
            <a:avLst/>
          </a:prstGeom>
        </p:spPr>
      </p:pic>
      <p:pic>
        <p:nvPicPr>
          <p:cNvPr id="6" name="Graphic 5" descr="Money with solid fill">
            <a:extLst>
              <a:ext uri="{FF2B5EF4-FFF2-40B4-BE49-F238E27FC236}">
                <a16:creationId xmlns:a16="http://schemas.microsoft.com/office/drawing/2014/main" id="{57FE541F-92EB-76A9-D469-145E9029446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57641" y="5316895"/>
            <a:ext cx="532117" cy="532117"/>
          </a:xfrm>
          <a:prstGeom prst="rect">
            <a:avLst/>
          </a:prstGeom>
        </p:spPr>
      </p:pic>
      <p:pic>
        <p:nvPicPr>
          <p:cNvPr id="11" name="Graphic 10" descr="Clock with solid fill">
            <a:extLst>
              <a:ext uri="{FF2B5EF4-FFF2-40B4-BE49-F238E27FC236}">
                <a16:creationId xmlns:a16="http://schemas.microsoft.com/office/drawing/2014/main" id="{8F231939-68D4-F55C-C528-3451CDC68E7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798275" y="4729772"/>
            <a:ext cx="532117" cy="532117"/>
          </a:xfrm>
          <a:prstGeom prst="rect">
            <a:avLst/>
          </a:prstGeom>
        </p:spPr>
      </p:pic>
      <p:pic>
        <p:nvPicPr>
          <p:cNvPr id="15" name="Graphic 14" descr="Brainstorm with solid fill">
            <a:extLst>
              <a:ext uri="{FF2B5EF4-FFF2-40B4-BE49-F238E27FC236}">
                <a16:creationId xmlns:a16="http://schemas.microsoft.com/office/drawing/2014/main" id="{75A80E07-46EF-4E55-517A-2A103D2DAB2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330392" y="4117699"/>
            <a:ext cx="516395" cy="516395"/>
          </a:xfrm>
          <a:prstGeom prst="rect">
            <a:avLst/>
          </a:prstGeom>
        </p:spPr>
      </p:pic>
    </p:spTree>
    <p:extLst>
      <p:ext uri="{BB962C8B-B14F-4D97-AF65-F5344CB8AC3E}">
        <p14:creationId xmlns:p14="http://schemas.microsoft.com/office/powerpoint/2010/main" val="2059403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67BA2-B2BC-ECE8-64F6-B582F00891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D09A53-7E08-1287-8FB3-FA1680541FCA}"/>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a:t>GUARDIAN AD LITEM (GAL)</a:t>
            </a:r>
          </a:p>
        </p:txBody>
      </p:sp>
      <p:sp>
        <p:nvSpPr>
          <p:cNvPr id="3" name="Content Placeholder 2">
            <a:extLst>
              <a:ext uri="{FF2B5EF4-FFF2-40B4-BE49-F238E27FC236}">
                <a16:creationId xmlns:a16="http://schemas.microsoft.com/office/drawing/2014/main" id="{9E9A505C-BDAB-4F33-8FF0-C957A106146F}"/>
              </a:ext>
            </a:extLst>
          </p:cNvPr>
          <p:cNvSpPr>
            <a:spLocks noGrp="1"/>
          </p:cNvSpPr>
          <p:nvPr>
            <p:ph sz="half" idx="2"/>
          </p:nvPr>
        </p:nvSpPr>
        <p:spPr>
          <a:xfrm>
            <a:off x="1004237" y="3174492"/>
            <a:ext cx="6634052" cy="2318004"/>
          </a:xfrm>
        </p:spPr>
        <p:txBody>
          <a:bodyPr vert="horz" lIns="91440" tIns="45720" rIns="91440" bIns="45720" rtlCol="0">
            <a:noAutofit/>
          </a:bodyPr>
          <a:lstStyle/>
          <a:p>
            <a:pPr marL="0" indent="0" algn="ctr">
              <a:buNone/>
            </a:pPr>
            <a:r>
              <a:rPr lang="en-US" sz="6200" dirty="0"/>
              <a:t>California’s</a:t>
            </a:r>
          </a:p>
          <a:p>
            <a:pPr marL="0" indent="0" algn="ctr">
              <a:buNone/>
            </a:pPr>
            <a:r>
              <a:rPr lang="en-US" sz="6200" dirty="0"/>
              <a:t>GAL statutes</a:t>
            </a:r>
          </a:p>
        </p:txBody>
      </p:sp>
      <p:sp>
        <p:nvSpPr>
          <p:cNvPr id="4" name="Slide Number Placeholder 3">
            <a:extLst>
              <a:ext uri="{FF2B5EF4-FFF2-40B4-BE49-F238E27FC236}">
                <a16:creationId xmlns:a16="http://schemas.microsoft.com/office/drawing/2014/main" id="{25F80B50-06F8-DBF4-69A2-AB9F7E65EABD}"/>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13</a:t>
            </a:fld>
            <a:endParaRPr lang="en-US"/>
          </a:p>
        </p:txBody>
      </p:sp>
      <p:pic>
        <p:nvPicPr>
          <p:cNvPr id="10" name="Picture 9">
            <a:extLst>
              <a:ext uri="{FF2B5EF4-FFF2-40B4-BE49-F238E27FC236}">
                <a16:creationId xmlns:a16="http://schemas.microsoft.com/office/drawing/2014/main" id="{0A2F97B0-6D18-7C01-3F10-0F0D6FE8C435}"/>
              </a:ext>
            </a:extLst>
          </p:cNvPr>
          <p:cNvPicPr>
            <a:picLocks noChangeAspect="1"/>
          </p:cNvPicPr>
          <p:nvPr/>
        </p:nvPicPr>
        <p:blipFill>
          <a:blip r:embed="rId2"/>
          <a:stretch>
            <a:fillRect/>
          </a:stretch>
        </p:blipFill>
        <p:spPr>
          <a:xfrm>
            <a:off x="7800221" y="3461957"/>
            <a:ext cx="2619375" cy="1743075"/>
          </a:xfrm>
          <a:prstGeom prst="rect">
            <a:avLst/>
          </a:prstGeom>
        </p:spPr>
      </p:pic>
    </p:spTree>
    <p:extLst>
      <p:ext uri="{BB962C8B-B14F-4D97-AF65-F5344CB8AC3E}">
        <p14:creationId xmlns:p14="http://schemas.microsoft.com/office/powerpoint/2010/main" val="527732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D99F8-491B-4AC3-0873-1B114103EE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0A9EF8-DD71-206F-B270-F083E9F107DE}"/>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b="1" dirty="0">
                <a:solidFill>
                  <a:schemeClr val="accent1"/>
                </a:solidFill>
              </a:rPr>
              <a:t>CIVIL</a:t>
            </a:r>
            <a:r>
              <a:rPr lang="en-US" dirty="0"/>
              <a:t> – CCP §§372 et seq.</a:t>
            </a:r>
            <a:endParaRPr lang="en-US" b="1" i="1" dirty="0"/>
          </a:p>
        </p:txBody>
      </p:sp>
      <p:sp>
        <p:nvSpPr>
          <p:cNvPr id="3" name="Content Placeholder 2">
            <a:extLst>
              <a:ext uri="{FF2B5EF4-FFF2-40B4-BE49-F238E27FC236}">
                <a16:creationId xmlns:a16="http://schemas.microsoft.com/office/drawing/2014/main" id="{A2D1D72C-797C-1F4D-DAEE-1C062998F5EE}"/>
              </a:ext>
            </a:extLst>
          </p:cNvPr>
          <p:cNvSpPr>
            <a:spLocks noGrp="1"/>
          </p:cNvSpPr>
          <p:nvPr>
            <p:ph sz="half" idx="2"/>
          </p:nvPr>
        </p:nvSpPr>
        <p:spPr>
          <a:xfrm>
            <a:off x="533400" y="2735580"/>
            <a:ext cx="10866120" cy="3284220"/>
          </a:xfrm>
        </p:spPr>
        <p:txBody>
          <a:bodyPr vert="horz" lIns="91440" tIns="45720" rIns="91440" bIns="45720" rtlCol="0">
            <a:normAutofit/>
          </a:bodyPr>
          <a:lstStyle/>
          <a:p>
            <a:r>
              <a:rPr lang="en-US" sz="2200" dirty="0"/>
              <a:t>CCP §372 provided that when a minor, a person who lacks legal capacity to make decisions, or a person for whom a conservator has been appointed, is a party to a civil proceeding, then </a:t>
            </a:r>
            <a:r>
              <a:rPr lang="en-US" sz="2200" b="1" dirty="0"/>
              <a:t>that party “shall appear” either by</a:t>
            </a:r>
            <a:r>
              <a:rPr lang="en-US" sz="2200" dirty="0"/>
              <a:t> appointed guardian or conservator, or by </a:t>
            </a:r>
            <a:r>
              <a:rPr lang="en-US" sz="2200" b="1" dirty="0"/>
              <a:t>a “guardian ad litem[</a:t>
            </a:r>
            <a:r>
              <a:rPr lang="en-US" sz="2200" b="1" i="1" dirty="0"/>
              <a:t>GAL</a:t>
            </a:r>
            <a:r>
              <a:rPr lang="en-US" sz="2200" b="1" dirty="0"/>
              <a:t>] appointed by the court</a:t>
            </a:r>
            <a:r>
              <a:rPr lang="en-US" sz="2200" dirty="0"/>
              <a:t> in which the action or proceeding is pending.”</a:t>
            </a:r>
          </a:p>
          <a:p>
            <a:r>
              <a:rPr lang="en-US" sz="2200" dirty="0"/>
              <a:t>CCP §373(c) provided for the appointment of a GAL “by the court on its own motion” where the evidence supports the finding that an adult party to the action lacks legal competence to make decisions.</a:t>
            </a:r>
          </a:p>
        </p:txBody>
      </p:sp>
      <p:sp>
        <p:nvSpPr>
          <p:cNvPr id="4" name="Slide Number Placeholder 3">
            <a:extLst>
              <a:ext uri="{FF2B5EF4-FFF2-40B4-BE49-F238E27FC236}">
                <a16:creationId xmlns:a16="http://schemas.microsoft.com/office/drawing/2014/main" id="{99108FE7-165A-AB8E-30EC-698BEBA0A282}"/>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14</a:t>
            </a:fld>
            <a:endParaRPr lang="en-US"/>
          </a:p>
        </p:txBody>
      </p:sp>
    </p:spTree>
    <p:extLst>
      <p:ext uri="{BB962C8B-B14F-4D97-AF65-F5344CB8AC3E}">
        <p14:creationId xmlns:p14="http://schemas.microsoft.com/office/powerpoint/2010/main" val="2462357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D55A5-E16A-A439-1E15-71134ED10C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9DF9C3-910E-A0E8-FAC6-CF5810BF6FEF}"/>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b="1" dirty="0">
                <a:solidFill>
                  <a:schemeClr val="accent1"/>
                </a:solidFill>
              </a:rPr>
              <a:t>PROBATE</a:t>
            </a:r>
            <a:r>
              <a:rPr lang="en-US" dirty="0"/>
              <a:t> – Prob. Code §1003</a:t>
            </a:r>
          </a:p>
        </p:txBody>
      </p:sp>
      <p:sp>
        <p:nvSpPr>
          <p:cNvPr id="3" name="Content Placeholder 2">
            <a:extLst>
              <a:ext uri="{FF2B5EF4-FFF2-40B4-BE49-F238E27FC236}">
                <a16:creationId xmlns:a16="http://schemas.microsoft.com/office/drawing/2014/main" id="{6756654B-F43E-9AA6-FAB8-E59B27081AAB}"/>
              </a:ext>
            </a:extLst>
          </p:cNvPr>
          <p:cNvSpPr>
            <a:spLocks noGrp="1"/>
          </p:cNvSpPr>
          <p:nvPr>
            <p:ph sz="half" idx="2"/>
          </p:nvPr>
        </p:nvSpPr>
        <p:spPr>
          <a:xfrm>
            <a:off x="533400" y="2735580"/>
            <a:ext cx="10866120" cy="3683508"/>
          </a:xfrm>
        </p:spPr>
        <p:txBody>
          <a:bodyPr vert="horz" lIns="91440" tIns="45720" rIns="91440" bIns="45720" rtlCol="0">
            <a:normAutofit lnSpcReduction="10000"/>
          </a:bodyPr>
          <a:lstStyle/>
          <a:p>
            <a:r>
              <a:rPr lang="en-US" sz="2200" dirty="0"/>
              <a:t>Prob. Code §1003 provided for the appointment of a GAL “by the court on its own motion” at any stage of a proceeding under the Probate Code to </a:t>
            </a:r>
            <a:r>
              <a:rPr lang="en-US" sz="2200" b="1" dirty="0"/>
              <a:t>represent the interest</a:t>
            </a:r>
            <a:r>
              <a:rPr lang="en-US" sz="2200" dirty="0"/>
              <a:t> of any of the following persons, if the court determines that representation of the interest otherwise would be inadequate:</a:t>
            </a:r>
          </a:p>
          <a:p>
            <a:pPr marL="800100" lvl="1" indent="-342900" fontAlgn="base">
              <a:buFont typeface="+mj-lt"/>
              <a:buAutoNum type="arabicPeriod"/>
            </a:pPr>
            <a:r>
              <a:rPr lang="en-US" sz="1800" dirty="0"/>
              <a:t>A minor.</a:t>
            </a:r>
          </a:p>
          <a:p>
            <a:pPr marL="800100" lvl="1" indent="-342900" fontAlgn="base">
              <a:buFont typeface="+mj-lt"/>
              <a:buAutoNum type="arabicPeriod"/>
            </a:pPr>
            <a:r>
              <a:rPr lang="en-US" sz="1800" dirty="0"/>
              <a:t>A person who lacks legal capacity to make decisions.</a:t>
            </a:r>
          </a:p>
          <a:p>
            <a:pPr marL="800100" lvl="1" indent="-342900" fontAlgn="base">
              <a:buFont typeface="+mj-lt"/>
              <a:buAutoNum type="arabicPeriod"/>
            </a:pPr>
            <a:r>
              <a:rPr lang="en-US" sz="1800" dirty="0"/>
              <a:t>An unborn beneficiary.</a:t>
            </a:r>
          </a:p>
          <a:p>
            <a:pPr marL="800100" lvl="1" indent="-342900" fontAlgn="base">
              <a:buFont typeface="+mj-lt"/>
              <a:buAutoNum type="arabicPeriod"/>
            </a:pPr>
            <a:r>
              <a:rPr lang="en-US" sz="1800" dirty="0"/>
              <a:t>An unascertained person.</a:t>
            </a:r>
          </a:p>
          <a:p>
            <a:pPr marL="800100" lvl="1" indent="-342900" fontAlgn="base">
              <a:buFont typeface="+mj-lt"/>
              <a:buAutoNum type="arabicPeriod"/>
            </a:pPr>
            <a:r>
              <a:rPr lang="en-US" sz="1800" dirty="0"/>
              <a:t>A person whose identity or address is unknown.</a:t>
            </a:r>
          </a:p>
          <a:p>
            <a:pPr marL="800100" lvl="1" indent="-342900" fontAlgn="base">
              <a:buFont typeface="+mj-lt"/>
              <a:buAutoNum type="arabicPeriod"/>
            </a:pPr>
            <a:r>
              <a:rPr lang="en-US" sz="1800" dirty="0"/>
              <a:t>A designated class of persons who are not ascertained or are not in being.</a:t>
            </a:r>
          </a:p>
        </p:txBody>
      </p:sp>
      <p:sp>
        <p:nvSpPr>
          <p:cNvPr id="4" name="Slide Number Placeholder 3">
            <a:extLst>
              <a:ext uri="{FF2B5EF4-FFF2-40B4-BE49-F238E27FC236}">
                <a16:creationId xmlns:a16="http://schemas.microsoft.com/office/drawing/2014/main" id="{1A34355B-E83C-57AB-EED2-ACD73BD81297}"/>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15</a:t>
            </a:fld>
            <a:endParaRPr lang="en-US"/>
          </a:p>
        </p:txBody>
      </p:sp>
    </p:spTree>
    <p:extLst>
      <p:ext uri="{BB962C8B-B14F-4D97-AF65-F5344CB8AC3E}">
        <p14:creationId xmlns:p14="http://schemas.microsoft.com/office/powerpoint/2010/main" val="2172955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32BA3-12AF-826A-172C-B257E4BD1B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4205A-C8C9-FF77-BA29-5B47EBC830BF}"/>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Senate Bill No. 1279 (SB 1279) (2022)</a:t>
            </a:r>
          </a:p>
        </p:txBody>
      </p:sp>
      <p:pic>
        <p:nvPicPr>
          <p:cNvPr id="7" name="Picture Placeholder 6" descr="Law books section in library">
            <a:extLst>
              <a:ext uri="{FF2B5EF4-FFF2-40B4-BE49-F238E27FC236}">
                <a16:creationId xmlns:a16="http://schemas.microsoft.com/office/drawing/2014/main" id="{028866E5-BA04-BAF1-9934-9DFAD6E06331}"/>
              </a:ext>
            </a:extLst>
          </p:cNvPr>
          <p:cNvPicPr>
            <a:picLocks noGrp="1" noChangeAspect="1"/>
          </p:cNvPicPr>
          <p:nvPr>
            <p:ph sz="half" idx="1"/>
          </p:nvPr>
        </p:nvPicPr>
        <p:blipFill>
          <a:blip r:embed="rId2"/>
          <a:srcRect/>
          <a:stretch/>
        </p:blipFill>
        <p:spPr>
          <a:xfrm>
            <a:off x="1154954" y="2701254"/>
            <a:ext cx="4825158" cy="3220792"/>
          </a:xfrm>
          <a:noFill/>
        </p:spPr>
      </p:pic>
      <p:sp>
        <p:nvSpPr>
          <p:cNvPr id="3" name="Content Placeholder 2">
            <a:extLst>
              <a:ext uri="{FF2B5EF4-FFF2-40B4-BE49-F238E27FC236}">
                <a16:creationId xmlns:a16="http://schemas.microsoft.com/office/drawing/2014/main" id="{EF7E386E-FAB9-8805-8ECA-476F09C9CAEA}"/>
              </a:ext>
            </a:extLst>
          </p:cNvPr>
          <p:cNvSpPr>
            <a:spLocks noGrp="1"/>
          </p:cNvSpPr>
          <p:nvPr>
            <p:ph sz="half" idx="2"/>
          </p:nvPr>
        </p:nvSpPr>
        <p:spPr>
          <a:xfrm>
            <a:off x="6208712" y="3108960"/>
            <a:ext cx="5465128" cy="2910840"/>
          </a:xfrm>
        </p:spPr>
        <p:txBody>
          <a:bodyPr vert="horz" lIns="91440" tIns="45720" rIns="91440" bIns="45720" rtlCol="0">
            <a:normAutofit/>
          </a:bodyPr>
          <a:lstStyle/>
          <a:p>
            <a:pPr marL="0" indent="0">
              <a:buNone/>
            </a:pPr>
            <a:r>
              <a:rPr lang="en-US" b="1" i="1" dirty="0"/>
              <a:t>What do we need to know?</a:t>
            </a:r>
          </a:p>
          <a:p>
            <a:pPr>
              <a:buFont typeface="Wingdings" panose="05000000000000000000" pitchFamily="2" charset="2"/>
              <a:buChar char="Ø"/>
            </a:pPr>
            <a:r>
              <a:rPr lang="en-US" dirty="0"/>
              <a:t>General statutory enactment of the “conflict of interest” standard as to appointment of GALs</a:t>
            </a:r>
          </a:p>
          <a:p>
            <a:pPr>
              <a:buFont typeface="Wingdings" panose="05000000000000000000" pitchFamily="2" charset="2"/>
              <a:buChar char="Ø"/>
            </a:pPr>
            <a:r>
              <a:rPr lang="en-US" dirty="0"/>
              <a:t>Revisions to CCP §372 et seq. (</a:t>
            </a:r>
            <a:r>
              <a:rPr lang="en-US" b="1" dirty="0"/>
              <a:t>CIVIL</a:t>
            </a:r>
            <a:r>
              <a:rPr lang="en-US" dirty="0"/>
              <a:t>)</a:t>
            </a:r>
          </a:p>
          <a:p>
            <a:pPr>
              <a:buFont typeface="Wingdings" panose="05000000000000000000" pitchFamily="2" charset="2"/>
              <a:buChar char="Ø"/>
            </a:pPr>
            <a:r>
              <a:rPr lang="en-US" dirty="0"/>
              <a:t>Revisions to Prob. Code §1003 (</a:t>
            </a:r>
            <a:r>
              <a:rPr lang="en-US" b="1" dirty="0"/>
              <a:t>PROBATE</a:t>
            </a:r>
            <a:r>
              <a:rPr lang="en-US" dirty="0"/>
              <a:t>)</a:t>
            </a:r>
          </a:p>
          <a:p>
            <a:pPr>
              <a:buFont typeface="Wingdings" panose="05000000000000000000" pitchFamily="2" charset="2"/>
              <a:buChar char="Ø"/>
            </a:pPr>
            <a:r>
              <a:rPr lang="en-US" b="1" dirty="0"/>
              <a:t>Enacted 2022; effective January 1, 2023</a:t>
            </a:r>
          </a:p>
        </p:txBody>
      </p:sp>
      <p:sp>
        <p:nvSpPr>
          <p:cNvPr id="4" name="Slide Number Placeholder 3">
            <a:extLst>
              <a:ext uri="{FF2B5EF4-FFF2-40B4-BE49-F238E27FC236}">
                <a16:creationId xmlns:a16="http://schemas.microsoft.com/office/drawing/2014/main" id="{38857969-9051-B0E0-30BD-512E9EFEF2A2}"/>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16</a:t>
            </a:fld>
            <a:endParaRPr lang="en-US"/>
          </a:p>
        </p:txBody>
      </p:sp>
    </p:spTree>
    <p:extLst>
      <p:ext uri="{BB962C8B-B14F-4D97-AF65-F5344CB8AC3E}">
        <p14:creationId xmlns:p14="http://schemas.microsoft.com/office/powerpoint/2010/main" val="4050159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1DF68-5239-5796-A1D5-76BED3F915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027DBE-6107-BAAB-F607-E3922EC4ADD1}"/>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What Used To Be…</a:t>
            </a:r>
          </a:p>
        </p:txBody>
      </p:sp>
      <p:sp>
        <p:nvSpPr>
          <p:cNvPr id="3" name="Content Placeholder 2">
            <a:extLst>
              <a:ext uri="{FF2B5EF4-FFF2-40B4-BE49-F238E27FC236}">
                <a16:creationId xmlns:a16="http://schemas.microsoft.com/office/drawing/2014/main" id="{C98E03D7-F184-DD43-8632-E08637EE94D9}"/>
              </a:ext>
            </a:extLst>
          </p:cNvPr>
          <p:cNvSpPr>
            <a:spLocks noGrp="1"/>
          </p:cNvSpPr>
          <p:nvPr>
            <p:ph sz="half" idx="2"/>
          </p:nvPr>
        </p:nvSpPr>
        <p:spPr>
          <a:xfrm>
            <a:off x="533400" y="2735579"/>
            <a:ext cx="10866120" cy="3717471"/>
          </a:xfrm>
        </p:spPr>
        <p:txBody>
          <a:bodyPr vert="horz" lIns="91440" tIns="45720" rIns="91440" bIns="45720" rtlCol="0">
            <a:normAutofit lnSpcReduction="10000"/>
          </a:bodyPr>
          <a:lstStyle/>
          <a:p>
            <a:pPr marL="0" indent="0">
              <a:buNone/>
            </a:pPr>
            <a:r>
              <a:rPr lang="en-US" sz="2000" b="1" u="sng" dirty="0"/>
              <a:t>Prior to SB 1279</a:t>
            </a:r>
            <a:r>
              <a:rPr lang="en-US" sz="2000" b="1" dirty="0"/>
              <a:t>, there was </a:t>
            </a:r>
            <a:r>
              <a:rPr lang="en-US" sz="2000" b="1" i="1" dirty="0"/>
              <a:t>sparse authority</a:t>
            </a:r>
            <a:r>
              <a:rPr lang="en-US" sz="2000" b="1" dirty="0"/>
              <a:t> for determining who to appoint as a guardian ad litem (GAL) and exactly what would be a situation or conflict of interest to disqualify the person from being a GAL.</a:t>
            </a:r>
            <a:r>
              <a:rPr lang="en-US" sz="2000" dirty="0"/>
              <a:t> Examples:</a:t>
            </a:r>
          </a:p>
          <a:p>
            <a:pPr>
              <a:buFont typeface="Wingdings" panose="05000000000000000000" pitchFamily="2" charset="2"/>
              <a:buChar char="v"/>
            </a:pPr>
            <a:r>
              <a:rPr lang="en-US" dirty="0"/>
              <a:t>In determining whether to appoint a particular person as GAL, the trial court is required to consider whether the GAL and the ward (minor or person who lacks legal capacity to make decisions) have “</a:t>
            </a:r>
            <a:r>
              <a:rPr lang="en-US" b="1" dirty="0">
                <a:solidFill>
                  <a:srgbClr val="FF0000"/>
                </a:solidFill>
              </a:rPr>
              <a:t>divergent interests</a:t>
            </a:r>
            <a:r>
              <a:rPr lang="en-US" dirty="0"/>
              <a:t>.” CCP §§372(b)(1) &amp; 374.</a:t>
            </a:r>
          </a:p>
          <a:p>
            <a:pPr lvl="1">
              <a:buFont typeface="Wingdings" panose="05000000000000000000" pitchFamily="2" charset="2"/>
              <a:buChar char="§"/>
            </a:pPr>
            <a:r>
              <a:rPr lang="en-US" dirty="0"/>
              <a:t>To the extent that someone with “divergent interests” could not be originally appointed as a GAL, then, presumably, a person so appointed who suffers from such divergent interests should correspondingly be disqualified from continuing to serve as GAL.</a:t>
            </a:r>
          </a:p>
          <a:p>
            <a:pPr>
              <a:buFont typeface="Wingdings" panose="05000000000000000000" pitchFamily="2" charset="2"/>
              <a:buChar char="v"/>
            </a:pPr>
            <a:r>
              <a:rPr lang="en-US" dirty="0"/>
              <a:t>Interesting - the only place where “conflict of interest” was explicitly stated was in connection with multiple representations. Hence, a GAL might be appointed to represent several persons or interests as wards, so long as there are no conflicts of interests as between such persons or interests. Prob. Code §1003(b).</a:t>
            </a:r>
          </a:p>
        </p:txBody>
      </p:sp>
      <p:sp>
        <p:nvSpPr>
          <p:cNvPr id="4" name="Slide Number Placeholder 3">
            <a:extLst>
              <a:ext uri="{FF2B5EF4-FFF2-40B4-BE49-F238E27FC236}">
                <a16:creationId xmlns:a16="http://schemas.microsoft.com/office/drawing/2014/main" id="{F78AEADC-22E6-F8F0-FDE7-A03A1E8695DF}"/>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17</a:t>
            </a:fld>
            <a:endParaRPr lang="en-US"/>
          </a:p>
        </p:txBody>
      </p:sp>
    </p:spTree>
    <p:extLst>
      <p:ext uri="{BB962C8B-B14F-4D97-AF65-F5344CB8AC3E}">
        <p14:creationId xmlns:p14="http://schemas.microsoft.com/office/powerpoint/2010/main" val="1205989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39474-05A6-D479-544E-79386492EB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3B6947-2EDD-A93B-9F87-5C9261734653}"/>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What Used To Be…</a:t>
            </a:r>
          </a:p>
        </p:txBody>
      </p:sp>
      <p:sp>
        <p:nvSpPr>
          <p:cNvPr id="3" name="Content Placeholder 2">
            <a:extLst>
              <a:ext uri="{FF2B5EF4-FFF2-40B4-BE49-F238E27FC236}">
                <a16:creationId xmlns:a16="http://schemas.microsoft.com/office/drawing/2014/main" id="{1E4E3222-1D56-E88E-E6C7-FE2900EB165A}"/>
              </a:ext>
            </a:extLst>
          </p:cNvPr>
          <p:cNvSpPr>
            <a:spLocks noGrp="1"/>
          </p:cNvSpPr>
          <p:nvPr>
            <p:ph sz="half" idx="2"/>
          </p:nvPr>
        </p:nvSpPr>
        <p:spPr>
          <a:xfrm>
            <a:off x="533400" y="2735580"/>
            <a:ext cx="10573512" cy="3646932"/>
          </a:xfrm>
        </p:spPr>
        <p:txBody>
          <a:bodyPr vert="horz" lIns="91440" tIns="45720" rIns="91440" bIns="45720" rtlCol="0">
            <a:noAutofit/>
          </a:bodyPr>
          <a:lstStyle/>
          <a:p>
            <a:pPr marL="0" indent="0">
              <a:buNone/>
            </a:pPr>
            <a:r>
              <a:rPr lang="en-US" sz="2000" b="1" dirty="0"/>
              <a:t>But the case law provided some additional directions:</a:t>
            </a:r>
          </a:p>
          <a:p>
            <a:pPr>
              <a:buFont typeface="Wingdings" panose="05000000000000000000" pitchFamily="2" charset="2"/>
              <a:buChar char="v"/>
            </a:pPr>
            <a:r>
              <a:rPr lang="en-US" i="1" dirty="0"/>
              <a:t>Estate of Lacy </a:t>
            </a:r>
            <a:r>
              <a:rPr lang="en-US" dirty="0"/>
              <a:t>(1975) 54 Cal.App.3d 172 (is improper to appoint as a GAL one who, however well-intentioned, is in an </a:t>
            </a:r>
            <a:r>
              <a:rPr lang="en-US" b="1" dirty="0"/>
              <a:t>adverse position</a:t>
            </a:r>
            <a:r>
              <a:rPr lang="en-US" dirty="0"/>
              <a:t> to the ward)</a:t>
            </a:r>
          </a:p>
          <a:p>
            <a:pPr>
              <a:buFont typeface="Wingdings" panose="05000000000000000000" pitchFamily="2" charset="2"/>
              <a:buChar char="v"/>
            </a:pPr>
            <a:r>
              <a:rPr lang="en-US" i="1" dirty="0"/>
              <a:t>People v. Superior Court (Humberto S.) </a:t>
            </a:r>
            <a:r>
              <a:rPr lang="en-US" dirty="0"/>
              <a:t>(2008) 43 Cal.4th 737 (</a:t>
            </a:r>
            <a:r>
              <a:rPr lang="en-US" b="1" dirty="0"/>
              <a:t>conflicts of interest </a:t>
            </a:r>
            <a:r>
              <a:rPr lang="en-US" dirty="0"/>
              <a:t>may in some instances disqualify parents from waiving or asserting privileges on behalf of their minor children and in other instances support the appointment of an independent person as GAL)</a:t>
            </a:r>
          </a:p>
          <a:p>
            <a:pPr>
              <a:buFont typeface="Wingdings" panose="05000000000000000000" pitchFamily="2" charset="2"/>
              <a:buChar char="v"/>
            </a:pPr>
            <a:r>
              <a:rPr lang="en-US" i="1" dirty="0"/>
              <a:t>Williams v. Superior Court </a:t>
            </a:r>
            <a:r>
              <a:rPr lang="en-US" dirty="0"/>
              <a:t>(2007) 147 Cal.App.4th 36 (father who was separated from mother had impermissible </a:t>
            </a:r>
            <a:r>
              <a:rPr lang="en-US" b="1" dirty="0"/>
              <a:t>conflict of interest </a:t>
            </a:r>
            <a:r>
              <a:rPr lang="en-US" dirty="0"/>
              <a:t>with children in connection with mother’s wrongful death action)</a:t>
            </a:r>
          </a:p>
        </p:txBody>
      </p:sp>
      <p:sp>
        <p:nvSpPr>
          <p:cNvPr id="4" name="Slide Number Placeholder 3">
            <a:extLst>
              <a:ext uri="{FF2B5EF4-FFF2-40B4-BE49-F238E27FC236}">
                <a16:creationId xmlns:a16="http://schemas.microsoft.com/office/drawing/2014/main" id="{ED2945C0-C47A-60DB-FDCA-3C9B57C9162A}"/>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18</a:t>
            </a:fld>
            <a:endParaRPr lang="en-US"/>
          </a:p>
        </p:txBody>
      </p:sp>
    </p:spTree>
    <p:extLst>
      <p:ext uri="{BB962C8B-B14F-4D97-AF65-F5344CB8AC3E}">
        <p14:creationId xmlns:p14="http://schemas.microsoft.com/office/powerpoint/2010/main" val="257953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E2824-AA32-EFE6-5BC0-D427CC7774E5}"/>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37B7ED7-C0FA-710E-6311-DAC96215E7FF}"/>
              </a:ext>
            </a:extLst>
          </p:cNvPr>
          <p:cNvSpPr/>
          <p:nvPr/>
        </p:nvSpPr>
        <p:spPr>
          <a:xfrm>
            <a:off x="945473" y="5598024"/>
            <a:ext cx="8970894" cy="5541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0B7B56-1229-E667-5AFF-ABD7742B4DF9}"/>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What Used To Be…</a:t>
            </a:r>
          </a:p>
        </p:txBody>
      </p:sp>
      <p:sp>
        <p:nvSpPr>
          <p:cNvPr id="3" name="Content Placeholder 2">
            <a:extLst>
              <a:ext uri="{FF2B5EF4-FFF2-40B4-BE49-F238E27FC236}">
                <a16:creationId xmlns:a16="http://schemas.microsoft.com/office/drawing/2014/main" id="{D81D502D-2E14-B054-497B-5CDB0C611C4C}"/>
              </a:ext>
            </a:extLst>
          </p:cNvPr>
          <p:cNvSpPr>
            <a:spLocks noGrp="1"/>
          </p:cNvSpPr>
          <p:nvPr>
            <p:ph sz="half" idx="2"/>
          </p:nvPr>
        </p:nvSpPr>
        <p:spPr>
          <a:xfrm>
            <a:off x="533400" y="2735580"/>
            <a:ext cx="9634728" cy="3646932"/>
          </a:xfrm>
        </p:spPr>
        <p:txBody>
          <a:bodyPr vert="horz" lIns="91440" tIns="45720" rIns="91440" bIns="45720" rtlCol="0">
            <a:noAutofit/>
          </a:bodyPr>
          <a:lstStyle/>
          <a:p>
            <a:pPr marL="0" indent="0">
              <a:buNone/>
            </a:pPr>
            <a:r>
              <a:rPr lang="en-US" sz="2000" b="1" dirty="0"/>
              <a:t>And what about analogous standards for other court-appointed fiduciaries:</a:t>
            </a:r>
          </a:p>
          <a:p>
            <a:r>
              <a:rPr lang="en-US" sz="2000" dirty="0"/>
              <a:t>Example:  An appointed conservator or guardian may be removed for having such an </a:t>
            </a:r>
            <a:r>
              <a:rPr lang="en-US" sz="2000" b="1" i="1" dirty="0"/>
              <a:t>interest</a:t>
            </a:r>
            <a:r>
              <a:rPr lang="en-US" sz="2000" dirty="0"/>
              <a:t> </a:t>
            </a:r>
            <a:r>
              <a:rPr lang="en-US" sz="2000" b="1" i="1" dirty="0"/>
              <a:t>adverse </a:t>
            </a:r>
            <a:r>
              <a:rPr lang="en-US" sz="2000" b="1" dirty="0"/>
              <a:t>to the faithful performance of duties</a:t>
            </a:r>
            <a:r>
              <a:rPr lang="en-US" sz="2000" dirty="0"/>
              <a:t> that there is an </a:t>
            </a:r>
            <a:r>
              <a:rPr lang="en-US" sz="2000" b="1" dirty="0"/>
              <a:t>unreasonable risk</a:t>
            </a:r>
            <a:r>
              <a:rPr lang="en-US" sz="2000" dirty="0"/>
              <a:t> that such a person will fail to </a:t>
            </a:r>
            <a:r>
              <a:rPr lang="en-US" sz="2000" b="1" dirty="0"/>
              <a:t>perform their duties faithfully</a:t>
            </a:r>
            <a:r>
              <a:rPr lang="en-US" sz="2000" dirty="0"/>
              <a:t>.</a:t>
            </a:r>
          </a:p>
          <a:p>
            <a:pPr lvl="1"/>
            <a:r>
              <a:rPr lang="en-US" dirty="0"/>
              <a:t>Prob. Code §2650(f).</a:t>
            </a:r>
          </a:p>
          <a:p>
            <a:pPr lvl="2"/>
            <a:r>
              <a:rPr lang="en-US" dirty="0"/>
              <a:t>See </a:t>
            </a:r>
            <a:r>
              <a:rPr lang="en-US" i="1" dirty="0"/>
              <a:t>Estate of Howard </a:t>
            </a:r>
            <a:r>
              <a:rPr lang="en-US" dirty="0"/>
              <a:t>(1955) 133 Cal.App.2d 535 </a:t>
            </a:r>
          </a:p>
          <a:p>
            <a:pPr lvl="2"/>
            <a:r>
              <a:rPr lang="en-US" dirty="0"/>
              <a:t>See </a:t>
            </a:r>
            <a:r>
              <a:rPr lang="en-US" i="1" dirty="0"/>
              <a:t>Guardianship of Leach </a:t>
            </a:r>
            <a:r>
              <a:rPr lang="en-US" dirty="0"/>
              <a:t>(1947) 30 Cal.2d 297</a:t>
            </a:r>
          </a:p>
          <a:p>
            <a:pPr marL="457200" lvl="1" indent="0">
              <a:buNone/>
            </a:pPr>
            <a:r>
              <a:rPr lang="en-US" b="1" i="1" dirty="0">
                <a:solidFill>
                  <a:srgbClr val="FF0000"/>
                </a:solidFill>
              </a:rPr>
              <a:t>Is that really a ‘conflict of interest’ standard? Maybe, may be not…one could argue and the language afforded flexibility…</a:t>
            </a:r>
          </a:p>
        </p:txBody>
      </p:sp>
      <p:sp>
        <p:nvSpPr>
          <p:cNvPr id="4" name="Slide Number Placeholder 3">
            <a:extLst>
              <a:ext uri="{FF2B5EF4-FFF2-40B4-BE49-F238E27FC236}">
                <a16:creationId xmlns:a16="http://schemas.microsoft.com/office/drawing/2014/main" id="{C31ED5A8-F6BA-E622-2C18-3D6CB9608944}"/>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19</a:t>
            </a:fld>
            <a:endParaRPr lang="en-US"/>
          </a:p>
        </p:txBody>
      </p:sp>
      <p:pic>
        <p:nvPicPr>
          <p:cNvPr id="8" name="Graphic 7" descr="Warning with solid fill">
            <a:extLst>
              <a:ext uri="{FF2B5EF4-FFF2-40B4-BE49-F238E27FC236}">
                <a16:creationId xmlns:a16="http://schemas.microsoft.com/office/drawing/2014/main" id="{9AD7FF60-AB1D-FF46-B2F6-AD617222AD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51860" y="5541887"/>
            <a:ext cx="666472" cy="666472"/>
          </a:xfrm>
          <a:prstGeom prst="rect">
            <a:avLst/>
          </a:prstGeom>
        </p:spPr>
      </p:pic>
    </p:spTree>
    <p:extLst>
      <p:ext uri="{BB962C8B-B14F-4D97-AF65-F5344CB8AC3E}">
        <p14:creationId xmlns:p14="http://schemas.microsoft.com/office/powerpoint/2010/main" val="1309245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6B52-A20E-426B-B7E0-1B6AAB46C89F}"/>
              </a:ext>
            </a:extLst>
          </p:cNvPr>
          <p:cNvSpPr>
            <a:spLocks noGrp="1"/>
          </p:cNvSpPr>
          <p:nvPr>
            <p:ph type="title"/>
          </p:nvPr>
        </p:nvSpPr>
        <p:spPr/>
        <p:txBody>
          <a:bodyPr/>
          <a:lstStyle/>
          <a:p>
            <a:r>
              <a:rPr lang="en-US" dirty="0"/>
              <a:t>What are we talking about today ?</a:t>
            </a:r>
            <a:br>
              <a:rPr lang="en-US" dirty="0"/>
            </a:br>
            <a:br>
              <a:rPr lang="en-US" dirty="0"/>
            </a:br>
            <a:r>
              <a:rPr lang="en-US" dirty="0"/>
              <a:t>Your ‘</a:t>
            </a:r>
            <a:r>
              <a:rPr lang="en-US" dirty="0">
                <a:solidFill>
                  <a:srgbClr val="FFFF00"/>
                </a:solidFill>
              </a:rPr>
              <a:t>pal</a:t>
            </a:r>
            <a:r>
              <a:rPr lang="en-US" dirty="0"/>
              <a:t>’ for effectuating justice…</a:t>
            </a:r>
            <a:br>
              <a:rPr lang="en-US" dirty="0"/>
            </a:br>
            <a:r>
              <a:rPr lang="en-US" dirty="0"/>
              <a:t>a </a:t>
            </a:r>
            <a:r>
              <a:rPr lang="en-US" sz="2800" b="1" i="1" dirty="0"/>
              <a:t>GAL</a:t>
            </a:r>
            <a:r>
              <a:rPr lang="en-US" sz="2800" i="1" dirty="0"/>
              <a:t> !</a:t>
            </a:r>
            <a:endParaRPr lang="en-US" dirty="0"/>
          </a:p>
        </p:txBody>
      </p:sp>
      <p:sp>
        <p:nvSpPr>
          <p:cNvPr id="3" name="Slide Number Placeholder 2">
            <a:extLst>
              <a:ext uri="{FF2B5EF4-FFF2-40B4-BE49-F238E27FC236}">
                <a16:creationId xmlns:a16="http://schemas.microsoft.com/office/drawing/2014/main" id="{0E198AB5-8BDA-AB41-9AEF-8516B23BB694}"/>
              </a:ext>
            </a:extLst>
          </p:cNvPr>
          <p:cNvSpPr>
            <a:spLocks noGrp="1"/>
          </p:cNvSpPr>
          <p:nvPr>
            <p:ph type="sldNum" sz="quarter" idx="12"/>
          </p:nvPr>
        </p:nvSpPr>
        <p:spPr/>
        <p:txBody>
          <a:bodyPr/>
          <a:lstStyle/>
          <a:p>
            <a:fld id="{9FF96B15-8338-45D5-A943-561235072D66}" type="slidenum">
              <a:rPr lang="en-US" smtClean="0"/>
              <a:t>2</a:t>
            </a:fld>
            <a:endParaRPr lang="en-US" dirty="0"/>
          </a:p>
        </p:txBody>
      </p:sp>
      <p:sp>
        <p:nvSpPr>
          <p:cNvPr id="4" name="Text Placeholder 3">
            <a:extLst>
              <a:ext uri="{FF2B5EF4-FFF2-40B4-BE49-F238E27FC236}">
                <a16:creationId xmlns:a16="http://schemas.microsoft.com/office/drawing/2014/main" id="{0436469F-A292-4492-BAAB-2F581AD4AC1D}"/>
              </a:ext>
            </a:extLst>
          </p:cNvPr>
          <p:cNvSpPr>
            <a:spLocks noGrp="1"/>
          </p:cNvSpPr>
          <p:nvPr>
            <p:ph type="body" sz="quarter" idx="14"/>
          </p:nvPr>
        </p:nvSpPr>
        <p:spPr/>
        <p:txBody>
          <a:bodyPr>
            <a:normAutofit/>
          </a:bodyPr>
          <a:lstStyle/>
          <a:p>
            <a:r>
              <a:rPr lang="en-US" dirty="0"/>
              <a:t>What is a Guardian ad litem (GAL) ?</a:t>
            </a:r>
          </a:p>
        </p:txBody>
      </p:sp>
      <p:sp>
        <p:nvSpPr>
          <p:cNvPr id="6" name="Text Placeholder 5">
            <a:extLst>
              <a:ext uri="{FF2B5EF4-FFF2-40B4-BE49-F238E27FC236}">
                <a16:creationId xmlns:a16="http://schemas.microsoft.com/office/drawing/2014/main" id="{410CAEE2-2C63-436A-B2D5-4E3D73081993}"/>
              </a:ext>
            </a:extLst>
          </p:cNvPr>
          <p:cNvSpPr>
            <a:spLocks noGrp="1"/>
          </p:cNvSpPr>
          <p:nvPr>
            <p:ph type="body" sz="quarter" idx="16"/>
          </p:nvPr>
        </p:nvSpPr>
        <p:spPr/>
        <p:txBody>
          <a:bodyPr>
            <a:normAutofit/>
          </a:bodyPr>
          <a:lstStyle/>
          <a:p>
            <a:r>
              <a:rPr lang="en-US" dirty="0"/>
              <a:t>What, how, and why ?</a:t>
            </a:r>
          </a:p>
        </p:txBody>
      </p:sp>
      <p:sp>
        <p:nvSpPr>
          <p:cNvPr id="8" name="Text Placeholder 7">
            <a:extLst>
              <a:ext uri="{FF2B5EF4-FFF2-40B4-BE49-F238E27FC236}">
                <a16:creationId xmlns:a16="http://schemas.microsoft.com/office/drawing/2014/main" id="{A68D70ED-10B5-4BE6-AD26-6087054C33D1}"/>
              </a:ext>
            </a:extLst>
          </p:cNvPr>
          <p:cNvSpPr>
            <a:spLocks noGrp="1"/>
          </p:cNvSpPr>
          <p:nvPr>
            <p:ph type="body" sz="quarter" idx="18"/>
          </p:nvPr>
        </p:nvSpPr>
        <p:spPr/>
        <p:txBody>
          <a:bodyPr>
            <a:normAutofit/>
          </a:bodyPr>
          <a:lstStyle/>
          <a:p>
            <a:r>
              <a:rPr lang="en-US" dirty="0"/>
              <a:t>AB 1279  (2022) eff. 2023</a:t>
            </a:r>
          </a:p>
          <a:p>
            <a:r>
              <a:rPr lang="en-US" i="1" dirty="0"/>
              <a:t>          and</a:t>
            </a:r>
          </a:p>
          <a:p>
            <a:r>
              <a:rPr lang="en-US" dirty="0"/>
              <a:t>Conflicts of Interest</a:t>
            </a:r>
          </a:p>
        </p:txBody>
      </p:sp>
      <p:sp>
        <p:nvSpPr>
          <p:cNvPr id="10" name="Text Placeholder 9">
            <a:extLst>
              <a:ext uri="{FF2B5EF4-FFF2-40B4-BE49-F238E27FC236}">
                <a16:creationId xmlns:a16="http://schemas.microsoft.com/office/drawing/2014/main" id="{220DCE5B-BE86-496B-83B4-E1F188607D9E}"/>
              </a:ext>
            </a:extLst>
          </p:cNvPr>
          <p:cNvSpPr>
            <a:spLocks noGrp="1"/>
          </p:cNvSpPr>
          <p:nvPr>
            <p:ph type="body" sz="quarter" idx="20"/>
          </p:nvPr>
        </p:nvSpPr>
        <p:spPr/>
        <p:txBody>
          <a:bodyPr/>
          <a:lstStyle/>
          <a:p>
            <a:r>
              <a:rPr lang="en-US" dirty="0"/>
              <a:t>AB 565 (2025) eff. 2026</a:t>
            </a:r>
          </a:p>
          <a:p>
            <a:r>
              <a:rPr lang="en-US" i="1" dirty="0"/>
              <a:t>         and</a:t>
            </a:r>
          </a:p>
          <a:p>
            <a:r>
              <a:rPr lang="en-US" dirty="0"/>
              <a:t>Virtual Representation</a:t>
            </a:r>
          </a:p>
        </p:txBody>
      </p:sp>
      <p:pic>
        <p:nvPicPr>
          <p:cNvPr id="7" name="Graphic 6" descr="Questions with solid fill">
            <a:extLst>
              <a:ext uri="{FF2B5EF4-FFF2-40B4-BE49-F238E27FC236}">
                <a16:creationId xmlns:a16="http://schemas.microsoft.com/office/drawing/2014/main" id="{D39B3DAB-C21D-E14E-4A50-2A3914E9D3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67691" y="2130432"/>
            <a:ext cx="657621" cy="657621"/>
          </a:xfrm>
          <a:prstGeom prst="rect">
            <a:avLst/>
          </a:prstGeom>
        </p:spPr>
      </p:pic>
      <p:pic>
        <p:nvPicPr>
          <p:cNvPr id="27" name="Graphic 26" descr="Questions with solid fill">
            <a:extLst>
              <a:ext uri="{FF2B5EF4-FFF2-40B4-BE49-F238E27FC236}">
                <a16:creationId xmlns:a16="http://schemas.microsoft.com/office/drawing/2014/main" id="{9C7F96AF-62DE-FC68-6F16-E464ABC9FF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49074" y="2130432"/>
            <a:ext cx="657621" cy="657621"/>
          </a:xfrm>
          <a:prstGeom prst="rect">
            <a:avLst/>
          </a:prstGeom>
        </p:spPr>
      </p:pic>
      <p:pic>
        <p:nvPicPr>
          <p:cNvPr id="28" name="Graphic 27" descr="Questions with solid fill">
            <a:extLst>
              <a:ext uri="{FF2B5EF4-FFF2-40B4-BE49-F238E27FC236}">
                <a16:creationId xmlns:a16="http://schemas.microsoft.com/office/drawing/2014/main" id="{0747DC97-FDC9-C3B7-AA47-9A0CB37385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67691" y="4173790"/>
            <a:ext cx="657621" cy="657621"/>
          </a:xfrm>
          <a:prstGeom prst="rect">
            <a:avLst/>
          </a:prstGeom>
        </p:spPr>
      </p:pic>
      <p:pic>
        <p:nvPicPr>
          <p:cNvPr id="29" name="Graphic 28" descr="Questions with solid fill">
            <a:extLst>
              <a:ext uri="{FF2B5EF4-FFF2-40B4-BE49-F238E27FC236}">
                <a16:creationId xmlns:a16="http://schemas.microsoft.com/office/drawing/2014/main" id="{381EB5C1-F413-D661-A4A1-DFCCA5CA6D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73314" y="4173790"/>
            <a:ext cx="657621" cy="657621"/>
          </a:xfrm>
          <a:prstGeom prst="rect">
            <a:avLst/>
          </a:prstGeom>
        </p:spPr>
      </p:pic>
    </p:spTree>
    <p:extLst>
      <p:ext uri="{BB962C8B-B14F-4D97-AF65-F5344CB8AC3E}">
        <p14:creationId xmlns:p14="http://schemas.microsoft.com/office/powerpoint/2010/main" val="2321051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E18CB-0890-113B-4E7A-CF728E5D5A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0683B4-CCC4-9AC6-E1A2-3E6259E9F228}"/>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What Used To Be…</a:t>
            </a:r>
          </a:p>
        </p:txBody>
      </p:sp>
      <p:sp>
        <p:nvSpPr>
          <p:cNvPr id="3" name="Content Placeholder 2">
            <a:extLst>
              <a:ext uri="{FF2B5EF4-FFF2-40B4-BE49-F238E27FC236}">
                <a16:creationId xmlns:a16="http://schemas.microsoft.com/office/drawing/2014/main" id="{86199C70-C1F7-C212-92D0-61E18B3BD4C4}"/>
              </a:ext>
            </a:extLst>
          </p:cNvPr>
          <p:cNvSpPr>
            <a:spLocks noGrp="1"/>
          </p:cNvSpPr>
          <p:nvPr>
            <p:ph sz="half" idx="2"/>
          </p:nvPr>
        </p:nvSpPr>
        <p:spPr>
          <a:xfrm>
            <a:off x="533399" y="2735579"/>
            <a:ext cx="11177452" cy="3763191"/>
          </a:xfrm>
        </p:spPr>
        <p:txBody>
          <a:bodyPr vert="horz" lIns="91440" tIns="45720" rIns="91440" bIns="45720" rtlCol="0">
            <a:noAutofit/>
          </a:bodyPr>
          <a:lstStyle/>
          <a:p>
            <a:pPr marL="0" indent="0">
              <a:buNone/>
            </a:pPr>
            <a:r>
              <a:rPr lang="en-US" sz="3200" dirty="0"/>
              <a:t>So, prior to SB 1279, a person would be disqualified as a GAL and could not be appointed to such a position </a:t>
            </a:r>
            <a:r>
              <a:rPr lang="en-US" sz="3200" b="1" i="1" dirty="0"/>
              <a:t>if he or she was </a:t>
            </a:r>
            <a:r>
              <a:rPr lang="en-US" sz="3200" b="1" i="1" dirty="0">
                <a:solidFill>
                  <a:srgbClr val="FF0000"/>
                </a:solidFill>
              </a:rPr>
              <a:t>adverse to, or had “divergent interests” with respect to</a:t>
            </a:r>
            <a:r>
              <a:rPr lang="en-US" sz="3200" b="1" i="1" dirty="0"/>
              <a:t>, the ward…whether that equated to an actual conflict of interest, or not.</a:t>
            </a:r>
            <a:endParaRPr lang="en-US" sz="3200" dirty="0"/>
          </a:p>
          <a:p>
            <a:pPr marL="0" indent="0">
              <a:spcBef>
                <a:spcPts val="2000"/>
              </a:spcBef>
              <a:buNone/>
            </a:pPr>
            <a:r>
              <a:rPr lang="en-US" sz="3200" dirty="0"/>
              <a:t>														Now comes SB 1279…</a:t>
            </a:r>
          </a:p>
        </p:txBody>
      </p:sp>
      <p:sp>
        <p:nvSpPr>
          <p:cNvPr id="4" name="Slide Number Placeholder 3">
            <a:extLst>
              <a:ext uri="{FF2B5EF4-FFF2-40B4-BE49-F238E27FC236}">
                <a16:creationId xmlns:a16="http://schemas.microsoft.com/office/drawing/2014/main" id="{C2B8CF5B-7750-5514-7965-DCCC97249994}"/>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20</a:t>
            </a:fld>
            <a:endParaRPr lang="en-US"/>
          </a:p>
        </p:txBody>
      </p:sp>
      <p:pic>
        <p:nvPicPr>
          <p:cNvPr id="6" name="Graphic 5" descr="Arrow: Counter-clockwise curve with solid fill">
            <a:extLst>
              <a:ext uri="{FF2B5EF4-FFF2-40B4-BE49-F238E27FC236}">
                <a16:creationId xmlns:a16="http://schemas.microsoft.com/office/drawing/2014/main" id="{C36BA3F5-1522-1998-95E1-C4519C8684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7833513">
            <a:off x="5901419" y="5159347"/>
            <a:ext cx="914400" cy="914400"/>
          </a:xfrm>
          <a:prstGeom prst="rect">
            <a:avLst/>
          </a:prstGeom>
        </p:spPr>
      </p:pic>
    </p:spTree>
    <p:extLst>
      <p:ext uri="{BB962C8B-B14F-4D97-AF65-F5344CB8AC3E}">
        <p14:creationId xmlns:p14="http://schemas.microsoft.com/office/powerpoint/2010/main" val="2511747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76C20-3A3D-13CE-3CAF-FE6B95D47C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FFE7FC-C0FD-43C7-1D6F-AA72987525D8}"/>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What it is Now…</a:t>
            </a:r>
          </a:p>
        </p:txBody>
      </p:sp>
      <p:sp>
        <p:nvSpPr>
          <p:cNvPr id="3" name="Content Placeholder 2">
            <a:extLst>
              <a:ext uri="{FF2B5EF4-FFF2-40B4-BE49-F238E27FC236}">
                <a16:creationId xmlns:a16="http://schemas.microsoft.com/office/drawing/2014/main" id="{70603F9C-EAC7-B285-200C-12CD06599BFC}"/>
              </a:ext>
            </a:extLst>
          </p:cNvPr>
          <p:cNvSpPr>
            <a:spLocks noGrp="1"/>
          </p:cNvSpPr>
          <p:nvPr>
            <p:ph sz="half" idx="2"/>
          </p:nvPr>
        </p:nvSpPr>
        <p:spPr>
          <a:xfrm>
            <a:off x="533399" y="2696394"/>
            <a:ext cx="11083031" cy="1871931"/>
          </a:xfrm>
        </p:spPr>
        <p:txBody>
          <a:bodyPr vert="horz" lIns="91440" tIns="45720" rIns="91440" bIns="45720" rtlCol="0">
            <a:noAutofit/>
          </a:bodyPr>
          <a:lstStyle/>
          <a:p>
            <a:pPr marL="0" indent="0">
              <a:buNone/>
            </a:pPr>
            <a:r>
              <a:rPr lang="en-US" sz="3800" dirty="0"/>
              <a:t>After SB 1279:  </a:t>
            </a:r>
            <a:r>
              <a:rPr lang="en-US" sz="3200" dirty="0"/>
              <a:t>A person is disqualified as a GAL and cannot be appointed to such a position </a:t>
            </a:r>
            <a:r>
              <a:rPr lang="en-US" sz="3200" b="1" i="1" dirty="0"/>
              <a:t>if he or she has a “conflict of interest.”</a:t>
            </a:r>
            <a:endParaRPr lang="en-US" sz="3200" dirty="0"/>
          </a:p>
        </p:txBody>
      </p:sp>
      <p:sp>
        <p:nvSpPr>
          <p:cNvPr id="4" name="Slide Number Placeholder 3">
            <a:extLst>
              <a:ext uri="{FF2B5EF4-FFF2-40B4-BE49-F238E27FC236}">
                <a16:creationId xmlns:a16="http://schemas.microsoft.com/office/drawing/2014/main" id="{0089088B-5DEC-7689-73AD-377373CBAF49}"/>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21</a:t>
            </a:fld>
            <a:endParaRPr lang="en-US"/>
          </a:p>
        </p:txBody>
      </p:sp>
      <p:sp>
        <p:nvSpPr>
          <p:cNvPr id="6" name="Rectangle: Diagonal Corners Snipped 5">
            <a:extLst>
              <a:ext uri="{FF2B5EF4-FFF2-40B4-BE49-F238E27FC236}">
                <a16:creationId xmlns:a16="http://schemas.microsoft.com/office/drawing/2014/main" id="{CDBCFB6D-B1A7-C030-6E23-75558CC90D9B}"/>
              </a:ext>
            </a:extLst>
          </p:cNvPr>
          <p:cNvSpPr/>
          <p:nvPr/>
        </p:nvSpPr>
        <p:spPr>
          <a:xfrm>
            <a:off x="2623351" y="4536489"/>
            <a:ext cx="7293015" cy="1944210"/>
          </a:xfrm>
          <a:prstGeom prst="snip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spcBef>
                <a:spcPts val="2000"/>
              </a:spcBef>
            </a:pPr>
            <a:r>
              <a:rPr lang="en-US" sz="3000" u="sng" dirty="0"/>
              <a:t>Changes made to </a:t>
            </a:r>
            <a:r>
              <a:rPr lang="en-US" sz="3000" b="1" u="sng" dirty="0"/>
              <a:t>both</a:t>
            </a:r>
            <a:r>
              <a:rPr lang="en-US" sz="3000" dirty="0"/>
              <a:t>:</a:t>
            </a:r>
          </a:p>
          <a:p>
            <a:pPr lvl="2">
              <a:spcBef>
                <a:spcPts val="1400"/>
              </a:spcBef>
            </a:pPr>
            <a:r>
              <a:rPr lang="en-US" sz="2400" dirty="0"/>
              <a:t>CCP §§372 et seq. [</a:t>
            </a:r>
            <a:r>
              <a:rPr lang="en-US" sz="2400" b="1" dirty="0">
                <a:solidFill>
                  <a:srgbClr val="FF0000"/>
                </a:solidFill>
              </a:rPr>
              <a:t>CIVIL</a:t>
            </a:r>
            <a:r>
              <a:rPr lang="en-US" sz="2400" dirty="0"/>
              <a:t>]; </a:t>
            </a:r>
            <a:r>
              <a:rPr lang="en-US" sz="2400" i="1" dirty="0"/>
              <a:t>and</a:t>
            </a:r>
          </a:p>
          <a:p>
            <a:pPr lvl="2">
              <a:spcBef>
                <a:spcPts val="1400"/>
              </a:spcBef>
            </a:pPr>
            <a:r>
              <a:rPr lang="en-US" sz="2400" dirty="0"/>
              <a:t>Prob. Code §1003 [</a:t>
            </a:r>
            <a:r>
              <a:rPr lang="en-US" sz="2400" b="1" dirty="0">
                <a:solidFill>
                  <a:srgbClr val="FF0000"/>
                </a:solidFill>
              </a:rPr>
              <a:t>PROBATE</a:t>
            </a:r>
            <a:r>
              <a:rPr lang="en-US" sz="2400" dirty="0"/>
              <a:t>]</a:t>
            </a:r>
          </a:p>
          <a:p>
            <a:pPr algn="ctr"/>
            <a:endParaRPr lang="en-US" dirty="0"/>
          </a:p>
        </p:txBody>
      </p:sp>
    </p:spTree>
    <p:extLst>
      <p:ext uri="{BB962C8B-B14F-4D97-AF65-F5344CB8AC3E}">
        <p14:creationId xmlns:p14="http://schemas.microsoft.com/office/powerpoint/2010/main" val="2594170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B4515-9A89-5428-A7FB-038BB17346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C02B8F-A479-6219-69DC-FB4E30D5E62F}"/>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What it is Now…</a:t>
            </a:r>
          </a:p>
        </p:txBody>
      </p:sp>
      <p:sp>
        <p:nvSpPr>
          <p:cNvPr id="3" name="Content Placeholder 2">
            <a:extLst>
              <a:ext uri="{FF2B5EF4-FFF2-40B4-BE49-F238E27FC236}">
                <a16:creationId xmlns:a16="http://schemas.microsoft.com/office/drawing/2014/main" id="{BA1AEC71-689C-EACC-7CC3-A41353C4E0F1}"/>
              </a:ext>
            </a:extLst>
          </p:cNvPr>
          <p:cNvSpPr>
            <a:spLocks noGrp="1"/>
          </p:cNvSpPr>
          <p:nvPr>
            <p:ph sz="half" idx="2"/>
          </p:nvPr>
        </p:nvSpPr>
        <p:spPr>
          <a:xfrm>
            <a:off x="533399" y="2696393"/>
            <a:ext cx="11083031" cy="3939538"/>
          </a:xfrm>
        </p:spPr>
        <p:txBody>
          <a:bodyPr vert="horz" lIns="91440" tIns="45720" rIns="91440" bIns="45720" rtlCol="0">
            <a:noAutofit/>
          </a:bodyPr>
          <a:lstStyle/>
          <a:p>
            <a:pPr marL="0" indent="0">
              <a:buNone/>
            </a:pPr>
            <a:r>
              <a:rPr lang="en-US" sz="3200" dirty="0"/>
              <a:t>After SB 1279: </a:t>
            </a:r>
            <a:r>
              <a:rPr lang="en-US" sz="2600" dirty="0"/>
              <a:t>The “divergent interests” language remains in revised and reorganized CCP §372, but we have new additions:</a:t>
            </a:r>
          </a:p>
          <a:p>
            <a:pPr marL="400050" lvl="1" indent="0">
              <a:buNone/>
            </a:pPr>
            <a:r>
              <a:rPr lang="en-US" sz="1500" dirty="0">
                <a:latin typeface="Consolas" panose="020B0609020204030204" pitchFamily="49" charset="0"/>
                <a:cs typeface="Arial" panose="020B0604020202020204" pitchFamily="34" charset="0"/>
              </a:rPr>
              <a:t>(d)	Before a court appoints a guardian ad litem pursuant to this chapter, a proposed guardian ad litem shall disclose both of the following to the court and all parties to the action or proceeding:</a:t>
            </a:r>
          </a:p>
          <a:p>
            <a:pPr marL="800100" lvl="2" indent="0">
              <a:buNone/>
            </a:pPr>
            <a:r>
              <a:rPr lang="en-US" sz="1500" dirty="0">
                <a:latin typeface="Consolas" panose="020B0609020204030204" pitchFamily="49" charset="0"/>
                <a:cs typeface="Arial" panose="020B0604020202020204" pitchFamily="34" charset="0"/>
              </a:rPr>
              <a:t>	(1)	Any known actual or potential conflicts of interest that would or might arise from the appointment.</a:t>
            </a:r>
          </a:p>
          <a:p>
            <a:pPr marL="800100" lvl="2" indent="0">
              <a:buNone/>
            </a:pPr>
            <a:r>
              <a:rPr lang="en-US" sz="1500" dirty="0">
                <a:latin typeface="Consolas" panose="020B0609020204030204" pitchFamily="49" charset="0"/>
                <a:cs typeface="Arial" panose="020B0604020202020204" pitchFamily="34" charset="0"/>
              </a:rPr>
              <a:t>	(2)	Any familial or affiliate relationship the proposed guardian ad litem has with any of the parties.</a:t>
            </a:r>
          </a:p>
          <a:p>
            <a:pPr marL="400050" lvl="1" indent="0">
              <a:buNone/>
            </a:pPr>
            <a:r>
              <a:rPr lang="en-US" sz="1500" dirty="0">
                <a:latin typeface="Consolas" panose="020B0609020204030204" pitchFamily="49" charset="0"/>
                <a:cs typeface="Arial" panose="020B0604020202020204" pitchFamily="34" charset="0"/>
              </a:rPr>
              <a:t>(e)	If a guardian ad litem becomes aware that a potential conflict of interest has become an actual conflict of interest or that a new potential or actual conflict of interest exists, the guardian ad litem shall promptly disclose the conflict of interest to the court.</a:t>
            </a:r>
          </a:p>
        </p:txBody>
      </p:sp>
      <p:sp>
        <p:nvSpPr>
          <p:cNvPr id="4" name="Slide Number Placeholder 3">
            <a:extLst>
              <a:ext uri="{FF2B5EF4-FFF2-40B4-BE49-F238E27FC236}">
                <a16:creationId xmlns:a16="http://schemas.microsoft.com/office/drawing/2014/main" id="{1F9B1447-2B1E-A16A-41A9-5B61AEB6096E}"/>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22</a:t>
            </a:fld>
            <a:endParaRPr lang="en-US"/>
          </a:p>
        </p:txBody>
      </p:sp>
    </p:spTree>
    <p:extLst>
      <p:ext uri="{BB962C8B-B14F-4D97-AF65-F5344CB8AC3E}">
        <p14:creationId xmlns:p14="http://schemas.microsoft.com/office/powerpoint/2010/main" val="2416110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AC04D-7608-D6E5-832D-39EC561A59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3769C-98E6-BDAE-DECB-FACFE341FC57}"/>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What it is Now…</a:t>
            </a:r>
          </a:p>
        </p:txBody>
      </p:sp>
      <p:sp>
        <p:nvSpPr>
          <p:cNvPr id="3" name="Content Placeholder 2">
            <a:extLst>
              <a:ext uri="{FF2B5EF4-FFF2-40B4-BE49-F238E27FC236}">
                <a16:creationId xmlns:a16="http://schemas.microsoft.com/office/drawing/2014/main" id="{08D7297E-116E-2AAB-64EB-E65DD20DF68F}"/>
              </a:ext>
            </a:extLst>
          </p:cNvPr>
          <p:cNvSpPr>
            <a:spLocks noGrp="1"/>
          </p:cNvSpPr>
          <p:nvPr>
            <p:ph sz="half" idx="2"/>
          </p:nvPr>
        </p:nvSpPr>
        <p:spPr>
          <a:xfrm>
            <a:off x="533399" y="2696394"/>
            <a:ext cx="11083031" cy="3612966"/>
          </a:xfrm>
        </p:spPr>
        <p:txBody>
          <a:bodyPr vert="horz" lIns="91440" tIns="45720" rIns="91440" bIns="45720" rtlCol="0">
            <a:noAutofit/>
          </a:bodyPr>
          <a:lstStyle/>
          <a:p>
            <a:pPr marL="0" indent="0">
              <a:buNone/>
            </a:pPr>
            <a:r>
              <a:rPr lang="en-US" sz="3800" dirty="0"/>
              <a:t>After SB 1279:</a:t>
            </a:r>
          </a:p>
          <a:p>
            <a:pPr marL="0" indent="0">
              <a:buNone/>
            </a:pPr>
            <a:r>
              <a:rPr lang="en-US" sz="2400" dirty="0"/>
              <a:t>Revised Prob. Code §1003 (PROBATE) – new addition to statute:</a:t>
            </a:r>
          </a:p>
          <a:p>
            <a:pPr marL="0" indent="0">
              <a:buNone/>
            </a:pPr>
            <a:endParaRPr lang="en-US" sz="2400" dirty="0"/>
          </a:p>
          <a:p>
            <a:pPr marL="400050" lvl="1" indent="0">
              <a:buNone/>
            </a:pPr>
            <a:r>
              <a:rPr lang="en-US" sz="1800" dirty="0">
                <a:latin typeface="Consolas" panose="020B0609020204030204" pitchFamily="49" charset="0"/>
                <a:cs typeface="Arial" panose="020B0604020202020204" pitchFamily="34" charset="0"/>
              </a:rPr>
              <a:t>	(e)	If a guardian ad litem becomes aware that a potential conflict of interest has become an actual conflict of interest or that a new potential or actual conflict of interest exists, the guardian ad litem shall promptly disclose the conflict of interest to the court.</a:t>
            </a:r>
          </a:p>
        </p:txBody>
      </p:sp>
      <p:sp>
        <p:nvSpPr>
          <p:cNvPr id="4" name="Slide Number Placeholder 3">
            <a:extLst>
              <a:ext uri="{FF2B5EF4-FFF2-40B4-BE49-F238E27FC236}">
                <a16:creationId xmlns:a16="http://schemas.microsoft.com/office/drawing/2014/main" id="{34BAF4D2-5886-8571-E774-478E3789DB38}"/>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23</a:t>
            </a:fld>
            <a:endParaRPr lang="en-US"/>
          </a:p>
        </p:txBody>
      </p:sp>
    </p:spTree>
    <p:extLst>
      <p:ext uri="{BB962C8B-B14F-4D97-AF65-F5344CB8AC3E}">
        <p14:creationId xmlns:p14="http://schemas.microsoft.com/office/powerpoint/2010/main" val="2719520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72D29-9952-3E2B-3FF6-34F0711903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B05EF5-0E84-11D2-5810-265BFBF83ADE}"/>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b="1" dirty="0">
                <a:solidFill>
                  <a:schemeClr val="accent1"/>
                </a:solidFill>
              </a:rPr>
              <a:t>CIVIL</a:t>
            </a:r>
            <a:r>
              <a:rPr lang="en-US" dirty="0"/>
              <a:t> – After SB 1279</a:t>
            </a:r>
            <a:endParaRPr lang="en-US" b="1" dirty="0"/>
          </a:p>
        </p:txBody>
      </p:sp>
      <p:sp>
        <p:nvSpPr>
          <p:cNvPr id="3" name="Content Placeholder 2">
            <a:extLst>
              <a:ext uri="{FF2B5EF4-FFF2-40B4-BE49-F238E27FC236}">
                <a16:creationId xmlns:a16="http://schemas.microsoft.com/office/drawing/2014/main" id="{8C1D3345-2E18-5E7B-7B7C-4450F3973BFF}"/>
              </a:ext>
            </a:extLst>
          </p:cNvPr>
          <p:cNvSpPr>
            <a:spLocks noGrp="1"/>
          </p:cNvSpPr>
          <p:nvPr>
            <p:ph sz="half" idx="2"/>
          </p:nvPr>
        </p:nvSpPr>
        <p:spPr>
          <a:xfrm>
            <a:off x="533399" y="2735580"/>
            <a:ext cx="11083031" cy="3646932"/>
          </a:xfrm>
        </p:spPr>
        <p:txBody>
          <a:bodyPr vert="horz" lIns="91440" tIns="45720" rIns="91440" bIns="45720" rtlCol="0">
            <a:noAutofit/>
          </a:bodyPr>
          <a:lstStyle/>
          <a:p>
            <a:pPr marL="0" indent="0">
              <a:buNone/>
            </a:pPr>
            <a:r>
              <a:rPr lang="en-US" sz="2800" dirty="0"/>
              <a:t>Must disclose any known </a:t>
            </a:r>
            <a:r>
              <a:rPr lang="en-US" sz="2800" b="1" dirty="0">
                <a:solidFill>
                  <a:srgbClr val="FF0000"/>
                </a:solidFill>
              </a:rPr>
              <a:t>actual or potential</a:t>
            </a:r>
            <a:r>
              <a:rPr lang="en-US" sz="2800" dirty="0"/>
              <a:t> conflicts of interest in revised, </a:t>
            </a:r>
            <a:r>
              <a:rPr lang="en-US" sz="2800" b="1" dirty="0"/>
              <a:t>mandatory</a:t>
            </a:r>
            <a:r>
              <a:rPr lang="en-US" sz="2800" dirty="0"/>
              <a:t> Judicial Council form </a:t>
            </a:r>
            <a:r>
              <a:rPr lang="en-US" sz="2800" b="1" dirty="0"/>
              <a:t>CIV-010</a:t>
            </a:r>
            <a:r>
              <a:rPr lang="en-US" sz="2800" dirty="0"/>
              <a:t>/FL-395:</a:t>
            </a:r>
          </a:p>
          <a:p>
            <a:pPr>
              <a:spcBef>
                <a:spcPts val="2000"/>
              </a:spcBef>
            </a:pPr>
            <a:endParaRPr lang="en-US" sz="3200" dirty="0"/>
          </a:p>
        </p:txBody>
      </p:sp>
      <p:sp>
        <p:nvSpPr>
          <p:cNvPr id="4" name="Slide Number Placeholder 3">
            <a:extLst>
              <a:ext uri="{FF2B5EF4-FFF2-40B4-BE49-F238E27FC236}">
                <a16:creationId xmlns:a16="http://schemas.microsoft.com/office/drawing/2014/main" id="{95956728-CAA5-C141-A4E5-FE31B69E572D}"/>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24</a:t>
            </a:fld>
            <a:endParaRPr lang="en-US" dirty="0"/>
          </a:p>
        </p:txBody>
      </p:sp>
      <p:pic>
        <p:nvPicPr>
          <p:cNvPr id="8" name="Picture 7">
            <a:extLst>
              <a:ext uri="{FF2B5EF4-FFF2-40B4-BE49-F238E27FC236}">
                <a16:creationId xmlns:a16="http://schemas.microsoft.com/office/drawing/2014/main" id="{1907FC3B-A5C4-FEF4-3B3E-E9355AC20056}"/>
              </a:ext>
            </a:extLst>
          </p:cNvPr>
          <p:cNvPicPr>
            <a:picLocks noChangeAspect="1"/>
          </p:cNvPicPr>
          <p:nvPr/>
        </p:nvPicPr>
        <p:blipFill>
          <a:blip r:embed="rId2"/>
          <a:stretch>
            <a:fillRect/>
          </a:stretch>
        </p:blipFill>
        <p:spPr>
          <a:xfrm>
            <a:off x="2772528" y="3882441"/>
            <a:ext cx="6483768" cy="2802482"/>
          </a:xfrm>
          <a:prstGeom prst="rect">
            <a:avLst/>
          </a:prstGeom>
        </p:spPr>
      </p:pic>
      <p:pic>
        <p:nvPicPr>
          <p:cNvPr id="10" name="Graphic 9" descr="Arrow: Straight with solid fill">
            <a:extLst>
              <a:ext uri="{FF2B5EF4-FFF2-40B4-BE49-F238E27FC236}">
                <a16:creationId xmlns:a16="http://schemas.microsoft.com/office/drawing/2014/main" id="{7CCF7826-B996-B3A9-1248-058E269120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56296" y="4559046"/>
            <a:ext cx="914400" cy="914400"/>
          </a:xfrm>
          <a:prstGeom prst="rect">
            <a:avLst/>
          </a:prstGeom>
        </p:spPr>
      </p:pic>
      <p:pic>
        <p:nvPicPr>
          <p:cNvPr id="13" name="Graphic 12" descr="Exclamation mark with solid fill">
            <a:extLst>
              <a:ext uri="{FF2B5EF4-FFF2-40B4-BE49-F238E27FC236}">
                <a16:creationId xmlns:a16="http://schemas.microsoft.com/office/drawing/2014/main" id="{2AD1F78B-286D-4B67-A3F7-F1442A424A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68735" y="5316811"/>
            <a:ext cx="665749" cy="665749"/>
          </a:xfrm>
          <a:prstGeom prst="rect">
            <a:avLst/>
          </a:prstGeom>
        </p:spPr>
      </p:pic>
      <p:sp>
        <p:nvSpPr>
          <p:cNvPr id="14" name="Star: 8 Points 13">
            <a:extLst>
              <a:ext uri="{FF2B5EF4-FFF2-40B4-BE49-F238E27FC236}">
                <a16:creationId xmlns:a16="http://schemas.microsoft.com/office/drawing/2014/main" id="{C36D9C1B-A801-6ED3-CB5B-B8117903F9BB}"/>
              </a:ext>
            </a:extLst>
          </p:cNvPr>
          <p:cNvSpPr/>
          <p:nvPr/>
        </p:nvSpPr>
        <p:spPr>
          <a:xfrm>
            <a:off x="671443" y="5058592"/>
            <a:ext cx="1473809" cy="1182188"/>
          </a:xfrm>
          <a:prstGeom prst="star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dirty="0"/>
              <a:t>Under penalty of perjury</a:t>
            </a:r>
          </a:p>
        </p:txBody>
      </p:sp>
    </p:spTree>
    <p:extLst>
      <p:ext uri="{BB962C8B-B14F-4D97-AF65-F5344CB8AC3E}">
        <p14:creationId xmlns:p14="http://schemas.microsoft.com/office/powerpoint/2010/main" val="2860310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A909D-0FB0-5AC7-DE60-9146A1F9F6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71D9C4-9609-CCD1-CC99-7059812E0D5B}"/>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b="1" dirty="0">
                <a:solidFill>
                  <a:schemeClr val="accent1"/>
                </a:solidFill>
              </a:rPr>
              <a:t>PROBATE</a:t>
            </a:r>
            <a:r>
              <a:rPr lang="en-US" dirty="0"/>
              <a:t> – After SB 1279</a:t>
            </a:r>
            <a:endParaRPr lang="en-US" b="1" dirty="0"/>
          </a:p>
        </p:txBody>
      </p:sp>
      <p:sp>
        <p:nvSpPr>
          <p:cNvPr id="3" name="Content Placeholder 2">
            <a:extLst>
              <a:ext uri="{FF2B5EF4-FFF2-40B4-BE49-F238E27FC236}">
                <a16:creationId xmlns:a16="http://schemas.microsoft.com/office/drawing/2014/main" id="{C4BDACA6-2F92-BEB0-3658-B070C9E8A877}"/>
              </a:ext>
            </a:extLst>
          </p:cNvPr>
          <p:cNvSpPr>
            <a:spLocks noGrp="1"/>
          </p:cNvSpPr>
          <p:nvPr>
            <p:ph sz="half" idx="2"/>
          </p:nvPr>
        </p:nvSpPr>
        <p:spPr>
          <a:xfrm>
            <a:off x="533399" y="2735580"/>
            <a:ext cx="11083031" cy="3646932"/>
          </a:xfrm>
        </p:spPr>
        <p:txBody>
          <a:bodyPr vert="horz" lIns="91440" tIns="45720" rIns="91440" bIns="45720" rtlCol="0">
            <a:noAutofit/>
          </a:bodyPr>
          <a:lstStyle/>
          <a:p>
            <a:pPr marL="0" indent="0">
              <a:buNone/>
            </a:pPr>
            <a:r>
              <a:rPr lang="en-US" sz="2800" dirty="0"/>
              <a:t>Must disclose any known </a:t>
            </a:r>
            <a:r>
              <a:rPr lang="en-US" sz="2800" b="1" dirty="0">
                <a:solidFill>
                  <a:srgbClr val="FF0000"/>
                </a:solidFill>
              </a:rPr>
              <a:t>actual or potential</a:t>
            </a:r>
            <a:r>
              <a:rPr lang="en-US" sz="2800" dirty="0"/>
              <a:t> conflicts of interest in revised, </a:t>
            </a:r>
            <a:r>
              <a:rPr lang="en-US" sz="2800" b="1" dirty="0"/>
              <a:t>mandatory</a:t>
            </a:r>
            <a:r>
              <a:rPr lang="en-US" sz="2800" dirty="0"/>
              <a:t> Judicial Council form </a:t>
            </a:r>
            <a:r>
              <a:rPr lang="en-US" sz="2800" b="1" dirty="0"/>
              <a:t>DE-350/GC-100</a:t>
            </a:r>
            <a:r>
              <a:rPr lang="en-US" sz="2800" dirty="0"/>
              <a:t>:</a:t>
            </a:r>
          </a:p>
          <a:p>
            <a:pPr>
              <a:spcBef>
                <a:spcPts val="2000"/>
              </a:spcBef>
            </a:pPr>
            <a:endParaRPr lang="en-US" sz="3200" dirty="0"/>
          </a:p>
        </p:txBody>
      </p:sp>
      <p:sp>
        <p:nvSpPr>
          <p:cNvPr id="4" name="Slide Number Placeholder 3">
            <a:extLst>
              <a:ext uri="{FF2B5EF4-FFF2-40B4-BE49-F238E27FC236}">
                <a16:creationId xmlns:a16="http://schemas.microsoft.com/office/drawing/2014/main" id="{3865609C-210F-8DAB-D37F-8E836289EEB0}"/>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25</a:t>
            </a:fld>
            <a:endParaRPr lang="en-US" dirty="0"/>
          </a:p>
        </p:txBody>
      </p:sp>
      <p:pic>
        <p:nvPicPr>
          <p:cNvPr id="6" name="Picture 5">
            <a:extLst>
              <a:ext uri="{FF2B5EF4-FFF2-40B4-BE49-F238E27FC236}">
                <a16:creationId xmlns:a16="http://schemas.microsoft.com/office/drawing/2014/main" id="{04C0BE40-385F-F60D-86FC-F95027B4AFB1}"/>
              </a:ext>
            </a:extLst>
          </p:cNvPr>
          <p:cNvPicPr>
            <a:picLocks noChangeAspect="1"/>
          </p:cNvPicPr>
          <p:nvPr/>
        </p:nvPicPr>
        <p:blipFill>
          <a:blip r:embed="rId2"/>
          <a:stretch>
            <a:fillRect/>
          </a:stretch>
        </p:blipFill>
        <p:spPr>
          <a:xfrm>
            <a:off x="2253837" y="3987170"/>
            <a:ext cx="7342455" cy="2644180"/>
          </a:xfrm>
          <a:prstGeom prst="rect">
            <a:avLst/>
          </a:prstGeom>
        </p:spPr>
      </p:pic>
      <p:pic>
        <p:nvPicPr>
          <p:cNvPr id="5" name="Graphic 4" descr="Arrow: Straight with solid fill">
            <a:extLst>
              <a:ext uri="{FF2B5EF4-FFF2-40B4-BE49-F238E27FC236}">
                <a16:creationId xmlns:a16="http://schemas.microsoft.com/office/drawing/2014/main" id="{40070CAB-3AFA-17C2-9769-350E4FB588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20465" y="4799678"/>
            <a:ext cx="914400" cy="914400"/>
          </a:xfrm>
          <a:prstGeom prst="rect">
            <a:avLst/>
          </a:prstGeom>
        </p:spPr>
      </p:pic>
      <p:pic>
        <p:nvPicPr>
          <p:cNvPr id="7" name="Graphic 6" descr="Exclamation mark with solid fill">
            <a:extLst>
              <a:ext uri="{FF2B5EF4-FFF2-40B4-BE49-F238E27FC236}">
                <a16:creationId xmlns:a16="http://schemas.microsoft.com/office/drawing/2014/main" id="{9AC700B3-59E4-35C8-CF1F-906EEC1C90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0991" y="5160056"/>
            <a:ext cx="665749" cy="665749"/>
          </a:xfrm>
          <a:prstGeom prst="rect">
            <a:avLst/>
          </a:prstGeom>
        </p:spPr>
      </p:pic>
      <p:sp>
        <p:nvSpPr>
          <p:cNvPr id="9" name="Star: 8 Points 8">
            <a:extLst>
              <a:ext uri="{FF2B5EF4-FFF2-40B4-BE49-F238E27FC236}">
                <a16:creationId xmlns:a16="http://schemas.microsoft.com/office/drawing/2014/main" id="{5A8597A7-8268-E3F3-B447-FDE93B1B0363}"/>
              </a:ext>
            </a:extLst>
          </p:cNvPr>
          <p:cNvSpPr/>
          <p:nvPr/>
        </p:nvSpPr>
        <p:spPr>
          <a:xfrm>
            <a:off x="233699" y="4901837"/>
            <a:ext cx="1473809" cy="1182188"/>
          </a:xfrm>
          <a:prstGeom prst="star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dirty="0"/>
              <a:t>Under penalty of perjury</a:t>
            </a:r>
          </a:p>
        </p:txBody>
      </p:sp>
    </p:spTree>
    <p:extLst>
      <p:ext uri="{BB962C8B-B14F-4D97-AF65-F5344CB8AC3E}">
        <p14:creationId xmlns:p14="http://schemas.microsoft.com/office/powerpoint/2010/main" val="646726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B919D-CD7A-C5B6-4AC3-B857FC4FE6F3}"/>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64591A5-1F8C-8C70-4DD1-3F34661F0D1D}"/>
              </a:ext>
            </a:extLst>
          </p:cNvPr>
          <p:cNvSpPr/>
          <p:nvPr/>
        </p:nvSpPr>
        <p:spPr>
          <a:xfrm>
            <a:off x="6208712" y="5021179"/>
            <a:ext cx="4982027" cy="8631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ECF05A-33E3-B3DD-242D-6813428117E9}"/>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After SB 1279…the Unknown</a:t>
            </a:r>
            <a:endParaRPr lang="en-US" b="1" dirty="0"/>
          </a:p>
        </p:txBody>
      </p:sp>
      <p:pic>
        <p:nvPicPr>
          <p:cNvPr id="6" name="Graphic 5" descr="Question mark with solid fill">
            <a:extLst>
              <a:ext uri="{FF2B5EF4-FFF2-40B4-BE49-F238E27FC236}">
                <a16:creationId xmlns:a16="http://schemas.microsoft.com/office/drawing/2014/main" id="{E83DB220-576B-0F79-B101-51C20D5105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59382" y="2603500"/>
            <a:ext cx="3416301" cy="3416301"/>
          </a:xfrm>
          <a:prstGeom prst="rect">
            <a:avLst/>
          </a:prstGeom>
        </p:spPr>
      </p:pic>
      <p:sp>
        <p:nvSpPr>
          <p:cNvPr id="3" name="Content Placeholder 2">
            <a:extLst>
              <a:ext uri="{FF2B5EF4-FFF2-40B4-BE49-F238E27FC236}">
                <a16:creationId xmlns:a16="http://schemas.microsoft.com/office/drawing/2014/main" id="{116A2ED2-A5A9-2F70-BF15-46D58FDFE345}"/>
              </a:ext>
            </a:extLst>
          </p:cNvPr>
          <p:cNvSpPr>
            <a:spLocks noGrp="1"/>
          </p:cNvSpPr>
          <p:nvPr>
            <p:ph sz="half" idx="2"/>
          </p:nvPr>
        </p:nvSpPr>
        <p:spPr>
          <a:xfrm>
            <a:off x="6208712" y="2771941"/>
            <a:ext cx="5269414" cy="3416300"/>
          </a:xfrm>
        </p:spPr>
        <p:txBody>
          <a:bodyPr vert="horz" lIns="91440" tIns="45720" rIns="91440" bIns="45720" rtlCol="0">
            <a:normAutofit fontScale="92500" lnSpcReduction="20000"/>
          </a:bodyPr>
          <a:lstStyle/>
          <a:p>
            <a:pPr marL="0" indent="0">
              <a:buNone/>
            </a:pPr>
            <a:r>
              <a:rPr lang="en-US" sz="2800" dirty="0"/>
              <a:t>So why is the “Disclosure and Consent to Act” language in the new </a:t>
            </a:r>
            <a:r>
              <a:rPr lang="en-US" sz="2800" b="1" dirty="0"/>
              <a:t>mandatory</a:t>
            </a:r>
            <a:r>
              <a:rPr lang="en-US" sz="2800" dirty="0"/>
              <a:t> Judicial Council forms </a:t>
            </a:r>
            <a:r>
              <a:rPr lang="en-US" sz="2800" b="1" dirty="0"/>
              <a:t>CIV-010/FL-395 (CIVIL)</a:t>
            </a:r>
            <a:r>
              <a:rPr lang="en-US" sz="2800" dirty="0"/>
              <a:t> and </a:t>
            </a:r>
            <a:r>
              <a:rPr lang="en-US" sz="2800" b="1" dirty="0"/>
              <a:t>DE-350/GC-100 (PROBATE) </a:t>
            </a:r>
            <a:r>
              <a:rPr lang="en-US" sz="2800" b="1" u="sng" dirty="0"/>
              <a:t>different</a:t>
            </a:r>
            <a:r>
              <a:rPr lang="en-US" sz="2800" b="1" dirty="0"/>
              <a:t>?</a:t>
            </a:r>
          </a:p>
          <a:p>
            <a:pPr marL="0" indent="0">
              <a:buNone/>
            </a:pPr>
            <a:endParaRPr lang="en-US" b="1" dirty="0"/>
          </a:p>
          <a:p>
            <a:pPr marL="0" indent="0">
              <a:buNone/>
            </a:pPr>
            <a:r>
              <a:rPr lang="en-US" b="1" i="1" dirty="0">
                <a:solidFill>
                  <a:srgbClr val="FF0000"/>
                </a:solidFill>
              </a:rPr>
              <a:t>Hint: </a:t>
            </a:r>
            <a:r>
              <a:rPr lang="en-US" i="1" dirty="0">
                <a:solidFill>
                  <a:schemeClr val="bg1"/>
                </a:solidFill>
              </a:rPr>
              <a:t>this form language about conflicts of interest existed prior to SB 1279, even though it was not required by the then-existing statute.</a:t>
            </a:r>
          </a:p>
        </p:txBody>
      </p:sp>
      <p:sp>
        <p:nvSpPr>
          <p:cNvPr id="4" name="Slide Number Placeholder 3">
            <a:extLst>
              <a:ext uri="{FF2B5EF4-FFF2-40B4-BE49-F238E27FC236}">
                <a16:creationId xmlns:a16="http://schemas.microsoft.com/office/drawing/2014/main" id="{7AE9E8FD-4316-B1CB-C694-9A830DBF04F0}"/>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26</a:t>
            </a:fld>
            <a:endParaRPr lang="en-US" dirty="0"/>
          </a:p>
        </p:txBody>
      </p:sp>
    </p:spTree>
    <p:extLst>
      <p:ext uri="{BB962C8B-B14F-4D97-AF65-F5344CB8AC3E}">
        <p14:creationId xmlns:p14="http://schemas.microsoft.com/office/powerpoint/2010/main" val="1605815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D57B2-5508-76BE-2E2F-1EE20AFCFD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BBC484-9D88-B7D0-6087-6F382D521E33}"/>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Assembly Bill No. 565 (AB 565) (2025)</a:t>
            </a:r>
          </a:p>
        </p:txBody>
      </p:sp>
      <p:pic>
        <p:nvPicPr>
          <p:cNvPr id="7" name="Picture Placeholder 6">
            <a:extLst>
              <a:ext uri="{FF2B5EF4-FFF2-40B4-BE49-F238E27FC236}">
                <a16:creationId xmlns:a16="http://schemas.microsoft.com/office/drawing/2014/main" id="{8650B2FD-DF83-6650-E401-E1D26B32233F}"/>
              </a:ext>
            </a:extLst>
          </p:cNvPr>
          <p:cNvPicPr>
            <a:picLocks noGrp="1" noChangeAspect="1"/>
          </p:cNvPicPr>
          <p:nvPr>
            <p:ph sz="half" idx="1"/>
          </p:nvPr>
        </p:nvPicPr>
        <p:blipFill>
          <a:blip r:embed="rId2"/>
          <a:srcRect/>
          <a:stretch/>
        </p:blipFill>
        <p:spPr>
          <a:xfrm>
            <a:off x="1154954" y="2701254"/>
            <a:ext cx="4825158" cy="3220792"/>
          </a:xfrm>
          <a:noFill/>
        </p:spPr>
      </p:pic>
      <p:sp>
        <p:nvSpPr>
          <p:cNvPr id="3" name="Content Placeholder 2">
            <a:extLst>
              <a:ext uri="{FF2B5EF4-FFF2-40B4-BE49-F238E27FC236}">
                <a16:creationId xmlns:a16="http://schemas.microsoft.com/office/drawing/2014/main" id="{1BF6C20C-FD41-E4C3-0203-C35B0A6E6929}"/>
              </a:ext>
            </a:extLst>
          </p:cNvPr>
          <p:cNvSpPr>
            <a:spLocks noGrp="1"/>
          </p:cNvSpPr>
          <p:nvPr>
            <p:ph sz="half" idx="2"/>
          </p:nvPr>
        </p:nvSpPr>
        <p:spPr>
          <a:xfrm>
            <a:off x="6208712" y="2799008"/>
            <a:ext cx="5465128" cy="3220792"/>
          </a:xfrm>
        </p:spPr>
        <p:txBody>
          <a:bodyPr vert="horz" lIns="91440" tIns="45720" rIns="91440" bIns="45720" rtlCol="0">
            <a:normAutofit/>
          </a:bodyPr>
          <a:lstStyle/>
          <a:p>
            <a:pPr marL="0" indent="0">
              <a:buNone/>
            </a:pPr>
            <a:r>
              <a:rPr lang="en-US" b="1" i="1" dirty="0"/>
              <a:t>What do we need to know?</a:t>
            </a:r>
          </a:p>
          <a:p>
            <a:pPr>
              <a:buFont typeface="Wingdings" panose="05000000000000000000" pitchFamily="2" charset="2"/>
              <a:buChar char="Ø"/>
            </a:pPr>
            <a:r>
              <a:rPr lang="en-US" dirty="0"/>
              <a:t>The </a:t>
            </a:r>
            <a:r>
              <a:rPr lang="en-US" dirty="0">
                <a:solidFill>
                  <a:srgbClr val="FF0000"/>
                </a:solidFill>
                <a:highlight>
                  <a:srgbClr val="FFFF00"/>
                </a:highlight>
              </a:rPr>
              <a:t>Doctrine of Virtual Representation</a:t>
            </a:r>
          </a:p>
          <a:p>
            <a:pPr>
              <a:buFont typeface="Wingdings" panose="05000000000000000000" pitchFamily="2" charset="2"/>
              <a:buChar char="Ø"/>
            </a:pPr>
            <a:r>
              <a:rPr lang="en-US" dirty="0"/>
              <a:t>Replaces text of Probate Code §</a:t>
            </a:r>
            <a:r>
              <a:rPr lang="en-US" b="1" dirty="0"/>
              <a:t>15804</a:t>
            </a:r>
          </a:p>
          <a:p>
            <a:pPr>
              <a:buFont typeface="Wingdings" panose="05000000000000000000" pitchFamily="2" charset="2"/>
              <a:buChar char="Ø"/>
            </a:pPr>
            <a:r>
              <a:rPr lang="en-US" dirty="0"/>
              <a:t>Affects the </a:t>
            </a:r>
            <a:r>
              <a:rPr lang="en-US" b="1" dirty="0"/>
              <a:t>giving of notice </a:t>
            </a:r>
          </a:p>
          <a:p>
            <a:pPr lvl="1">
              <a:buFont typeface="Wingdings" panose="05000000000000000000" pitchFamily="2" charset="2"/>
              <a:buChar char="Ø"/>
            </a:pPr>
            <a:r>
              <a:rPr lang="en-US" dirty="0"/>
              <a:t>But in </a:t>
            </a:r>
            <a:r>
              <a:rPr lang="en-US" b="1" dirty="0"/>
              <a:t>trust proceedings </a:t>
            </a:r>
            <a:r>
              <a:rPr lang="en-US" dirty="0"/>
              <a:t>only</a:t>
            </a:r>
          </a:p>
          <a:p>
            <a:pPr lvl="1">
              <a:buFont typeface="Wingdings" panose="05000000000000000000" pitchFamily="2" charset="2"/>
              <a:buChar char="Ø"/>
            </a:pPr>
            <a:r>
              <a:rPr lang="en-US" dirty="0"/>
              <a:t>No effect on other proceedings arising under the Probate Code</a:t>
            </a:r>
          </a:p>
          <a:p>
            <a:pPr>
              <a:buFont typeface="Wingdings" panose="05000000000000000000" pitchFamily="2" charset="2"/>
              <a:buChar char="Ø"/>
            </a:pPr>
            <a:r>
              <a:rPr lang="en-US" b="1" dirty="0"/>
              <a:t>Enacted 2025; effective January 1, 2026</a:t>
            </a:r>
          </a:p>
        </p:txBody>
      </p:sp>
      <p:sp>
        <p:nvSpPr>
          <p:cNvPr id="4" name="Slide Number Placeholder 3">
            <a:extLst>
              <a:ext uri="{FF2B5EF4-FFF2-40B4-BE49-F238E27FC236}">
                <a16:creationId xmlns:a16="http://schemas.microsoft.com/office/drawing/2014/main" id="{3853A345-F605-1223-BFC9-3116CC7C4D97}"/>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27</a:t>
            </a:fld>
            <a:endParaRPr lang="en-US"/>
          </a:p>
        </p:txBody>
      </p:sp>
    </p:spTree>
    <p:extLst>
      <p:ext uri="{BB962C8B-B14F-4D97-AF65-F5344CB8AC3E}">
        <p14:creationId xmlns:p14="http://schemas.microsoft.com/office/powerpoint/2010/main" val="2321818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A236E-61C4-753D-8048-57E168B776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901FC0-2DB1-A8D8-876C-9C27EEE71C19}"/>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Doctrine of Virtual Representation</a:t>
            </a:r>
          </a:p>
        </p:txBody>
      </p:sp>
      <p:sp>
        <p:nvSpPr>
          <p:cNvPr id="3" name="Content Placeholder 2">
            <a:extLst>
              <a:ext uri="{FF2B5EF4-FFF2-40B4-BE49-F238E27FC236}">
                <a16:creationId xmlns:a16="http://schemas.microsoft.com/office/drawing/2014/main" id="{E887D832-5FEF-7182-98CD-4ACECF2C91BD}"/>
              </a:ext>
            </a:extLst>
          </p:cNvPr>
          <p:cNvSpPr>
            <a:spLocks noGrp="1"/>
          </p:cNvSpPr>
          <p:nvPr>
            <p:ph sz="half" idx="2"/>
          </p:nvPr>
        </p:nvSpPr>
        <p:spPr>
          <a:xfrm>
            <a:off x="514350" y="2650671"/>
            <a:ext cx="11163300" cy="3970021"/>
          </a:xfrm>
        </p:spPr>
        <p:txBody>
          <a:bodyPr vert="horz" lIns="91440" tIns="45720" rIns="91440" bIns="45720" rtlCol="0">
            <a:noAutofit/>
          </a:bodyPr>
          <a:lstStyle/>
          <a:p>
            <a:pPr marL="0" indent="0">
              <a:buNone/>
            </a:pPr>
            <a:r>
              <a:rPr lang="en-US" sz="3200" dirty="0"/>
              <a:t>The issue:</a:t>
            </a:r>
          </a:p>
          <a:p>
            <a:r>
              <a:rPr lang="en-US" sz="2800" dirty="0"/>
              <a:t>In trust and estate administration matters, it is often crucial to bind all interested persons to certain actions or settlements.</a:t>
            </a:r>
          </a:p>
          <a:p>
            <a:pPr>
              <a:spcBef>
                <a:spcPts val="600"/>
              </a:spcBef>
            </a:pPr>
            <a:r>
              <a:rPr lang="en-US" sz="2800" dirty="0"/>
              <a:t>Sometimes we are merely giving notice, not engaged in actual court proceedings.</a:t>
            </a:r>
          </a:p>
          <a:p>
            <a:pPr>
              <a:spcBef>
                <a:spcPts val="600"/>
              </a:spcBef>
            </a:pPr>
            <a:r>
              <a:rPr lang="en-US" sz="2800" dirty="0"/>
              <a:t>Nevertheless, those persons may be:</a:t>
            </a:r>
          </a:p>
          <a:p>
            <a:pPr lvl="1">
              <a:spcBef>
                <a:spcPts val="300"/>
              </a:spcBef>
              <a:buFont typeface="Wingdings" panose="05000000000000000000" pitchFamily="2" charset="2"/>
              <a:buChar char="v"/>
            </a:pPr>
            <a:r>
              <a:rPr lang="en-US" sz="2800" dirty="0"/>
              <a:t>Difficult to </a:t>
            </a:r>
            <a:r>
              <a:rPr lang="en-US" sz="2800" i="1" u="sng" dirty="0"/>
              <a:t>identify</a:t>
            </a:r>
            <a:r>
              <a:rPr lang="en-US" sz="2800" dirty="0"/>
              <a:t> and/or </a:t>
            </a:r>
            <a:r>
              <a:rPr lang="en-US" sz="2800" i="1" u="sng" dirty="0"/>
              <a:t>find</a:t>
            </a:r>
            <a:r>
              <a:rPr lang="en-US" sz="2800" i="1" dirty="0"/>
              <a:t>;</a:t>
            </a:r>
            <a:r>
              <a:rPr lang="en-US" sz="2800" dirty="0"/>
              <a:t> or</a:t>
            </a:r>
          </a:p>
          <a:p>
            <a:pPr lvl="1">
              <a:spcBef>
                <a:spcPts val="300"/>
              </a:spcBef>
              <a:buFont typeface="Wingdings" panose="05000000000000000000" pitchFamily="2" charset="2"/>
              <a:buChar char="v"/>
            </a:pPr>
            <a:r>
              <a:rPr lang="en-US" sz="2800" dirty="0"/>
              <a:t>They may be under a </a:t>
            </a:r>
            <a:r>
              <a:rPr lang="en-US" sz="2800" i="1" u="sng" dirty="0"/>
              <a:t>legal disability</a:t>
            </a:r>
            <a:endParaRPr lang="en-US" sz="2800" dirty="0"/>
          </a:p>
        </p:txBody>
      </p:sp>
      <p:sp>
        <p:nvSpPr>
          <p:cNvPr id="4" name="Slide Number Placeholder 3">
            <a:extLst>
              <a:ext uri="{FF2B5EF4-FFF2-40B4-BE49-F238E27FC236}">
                <a16:creationId xmlns:a16="http://schemas.microsoft.com/office/drawing/2014/main" id="{5BAE2EA6-E29D-AB6E-F701-C0148E7ACD6B}"/>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28</a:t>
            </a:fld>
            <a:endParaRPr lang="en-US"/>
          </a:p>
        </p:txBody>
      </p:sp>
      <p:sp>
        <p:nvSpPr>
          <p:cNvPr id="5" name="Rectangle: Rounded Corners 4">
            <a:extLst>
              <a:ext uri="{FF2B5EF4-FFF2-40B4-BE49-F238E27FC236}">
                <a16:creationId xmlns:a16="http://schemas.microsoft.com/office/drawing/2014/main" id="{52D5AF1B-54F8-1C0B-9A13-128C8F8DAFC8}"/>
              </a:ext>
            </a:extLst>
          </p:cNvPr>
          <p:cNvSpPr/>
          <p:nvPr/>
        </p:nvSpPr>
        <p:spPr>
          <a:xfrm>
            <a:off x="8331062" y="5072235"/>
            <a:ext cx="2859677" cy="13267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FF0000"/>
                </a:solidFill>
              </a:rPr>
              <a:t>HINT:</a:t>
            </a:r>
          </a:p>
          <a:p>
            <a:pPr algn="ctr"/>
            <a:r>
              <a:rPr lang="en-US" i="1" dirty="0"/>
              <a:t>The types of persons </a:t>
            </a:r>
          </a:p>
          <a:p>
            <a:pPr algn="ctr"/>
            <a:r>
              <a:rPr lang="en-US" i="1" dirty="0"/>
              <a:t>for whom a GAL</a:t>
            </a:r>
          </a:p>
          <a:p>
            <a:pPr algn="ctr"/>
            <a:r>
              <a:rPr lang="en-US" i="1" dirty="0"/>
              <a:t>might be appointed…</a:t>
            </a:r>
            <a:endParaRPr lang="en-US" dirty="0"/>
          </a:p>
        </p:txBody>
      </p:sp>
    </p:spTree>
    <p:extLst>
      <p:ext uri="{BB962C8B-B14F-4D97-AF65-F5344CB8AC3E}">
        <p14:creationId xmlns:p14="http://schemas.microsoft.com/office/powerpoint/2010/main" val="3997875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2B65C-A02F-C1C2-0B9B-531AC12EC4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890721-8846-C2B2-0E48-820BCB54EAA3}"/>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Doctrine of Virtual Representation</a:t>
            </a:r>
          </a:p>
        </p:txBody>
      </p:sp>
      <p:sp>
        <p:nvSpPr>
          <p:cNvPr id="3" name="Content Placeholder 2">
            <a:extLst>
              <a:ext uri="{FF2B5EF4-FFF2-40B4-BE49-F238E27FC236}">
                <a16:creationId xmlns:a16="http://schemas.microsoft.com/office/drawing/2014/main" id="{2D244076-5EA8-A96A-270A-F62A6E768D94}"/>
              </a:ext>
            </a:extLst>
          </p:cNvPr>
          <p:cNvSpPr>
            <a:spLocks noGrp="1"/>
          </p:cNvSpPr>
          <p:nvPr>
            <p:ph sz="half" idx="2"/>
          </p:nvPr>
        </p:nvSpPr>
        <p:spPr>
          <a:xfrm>
            <a:off x="533400" y="2735580"/>
            <a:ext cx="11163300" cy="3628644"/>
          </a:xfrm>
        </p:spPr>
        <p:txBody>
          <a:bodyPr vert="horz" lIns="91440" tIns="45720" rIns="91440" bIns="45720" rtlCol="0">
            <a:noAutofit/>
          </a:bodyPr>
          <a:lstStyle/>
          <a:p>
            <a:pPr marL="0" indent="0">
              <a:buNone/>
            </a:pPr>
            <a:r>
              <a:rPr lang="en-US" sz="3200" dirty="0"/>
              <a:t>The common law doctrine of virtual representation:</a:t>
            </a:r>
          </a:p>
          <a:p>
            <a:r>
              <a:rPr lang="en-US" sz="3200" dirty="0"/>
              <a:t>The doctrine provides a mechanism to seek to bind non-participating person(s) under a legal disability.</a:t>
            </a:r>
          </a:p>
          <a:p>
            <a:r>
              <a:rPr lang="en-US" sz="3200" dirty="0"/>
              <a:t>And to do so </a:t>
            </a:r>
            <a:r>
              <a:rPr lang="en-US" sz="3200" b="1" u="sng" dirty="0">
                <a:solidFill>
                  <a:srgbClr val="FF0000"/>
                </a:solidFill>
              </a:rPr>
              <a:t>without</a:t>
            </a:r>
            <a:r>
              <a:rPr lang="en-US" sz="3200" dirty="0"/>
              <a:t> the problems, expense, and delay of a court-appointed representative, such as a guardian ad litem (GAL).</a:t>
            </a:r>
          </a:p>
        </p:txBody>
      </p:sp>
      <p:sp>
        <p:nvSpPr>
          <p:cNvPr id="4" name="Slide Number Placeholder 3">
            <a:extLst>
              <a:ext uri="{FF2B5EF4-FFF2-40B4-BE49-F238E27FC236}">
                <a16:creationId xmlns:a16="http://schemas.microsoft.com/office/drawing/2014/main" id="{A4CBBC0B-347B-F569-D605-0073341D886E}"/>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29</a:t>
            </a:fld>
            <a:endParaRPr lang="en-US"/>
          </a:p>
        </p:txBody>
      </p:sp>
    </p:spTree>
    <p:extLst>
      <p:ext uri="{BB962C8B-B14F-4D97-AF65-F5344CB8AC3E}">
        <p14:creationId xmlns:p14="http://schemas.microsoft.com/office/powerpoint/2010/main" val="3934174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3FD9C-23E0-9A64-8224-A9865C413C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95AF21-F51F-BB33-F78F-D91F07E2DD6C}"/>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a:t>GUARDIAN AD LITEM (GAL)</a:t>
            </a:r>
          </a:p>
        </p:txBody>
      </p:sp>
      <p:sp>
        <p:nvSpPr>
          <p:cNvPr id="3" name="Content Placeholder 2">
            <a:extLst>
              <a:ext uri="{FF2B5EF4-FFF2-40B4-BE49-F238E27FC236}">
                <a16:creationId xmlns:a16="http://schemas.microsoft.com/office/drawing/2014/main" id="{F7877BFB-7AB9-24FF-27DB-DA15392049BA}"/>
              </a:ext>
            </a:extLst>
          </p:cNvPr>
          <p:cNvSpPr>
            <a:spLocks noGrp="1"/>
          </p:cNvSpPr>
          <p:nvPr>
            <p:ph sz="half" idx="2"/>
          </p:nvPr>
        </p:nvSpPr>
        <p:spPr>
          <a:xfrm>
            <a:off x="729916" y="2735580"/>
            <a:ext cx="10460823" cy="767687"/>
          </a:xfrm>
        </p:spPr>
        <p:txBody>
          <a:bodyPr vert="horz" lIns="91440" tIns="45720" rIns="91440" bIns="45720" rtlCol="0">
            <a:noAutofit/>
          </a:bodyPr>
          <a:lstStyle/>
          <a:p>
            <a:pPr marL="0" indent="0" algn="ctr">
              <a:buNone/>
            </a:pPr>
            <a:r>
              <a:rPr lang="en-US" sz="3800" dirty="0"/>
              <a:t>Important Terminology</a:t>
            </a:r>
          </a:p>
        </p:txBody>
      </p:sp>
      <p:sp>
        <p:nvSpPr>
          <p:cNvPr id="4" name="Slide Number Placeholder 3">
            <a:extLst>
              <a:ext uri="{FF2B5EF4-FFF2-40B4-BE49-F238E27FC236}">
                <a16:creationId xmlns:a16="http://schemas.microsoft.com/office/drawing/2014/main" id="{EDF481C5-EC36-2114-7B4D-226EEEA21E09}"/>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3</a:t>
            </a:fld>
            <a:endParaRPr lang="en-US"/>
          </a:p>
        </p:txBody>
      </p:sp>
      <p:sp>
        <p:nvSpPr>
          <p:cNvPr id="5" name="Rectangle: Rounded Corners 4">
            <a:extLst>
              <a:ext uri="{FF2B5EF4-FFF2-40B4-BE49-F238E27FC236}">
                <a16:creationId xmlns:a16="http://schemas.microsoft.com/office/drawing/2014/main" id="{D1AA8590-3D30-5DF2-C3CA-4665963936D2}"/>
              </a:ext>
            </a:extLst>
          </p:cNvPr>
          <p:cNvSpPr/>
          <p:nvPr/>
        </p:nvSpPr>
        <p:spPr>
          <a:xfrm>
            <a:off x="580724" y="3713226"/>
            <a:ext cx="5407152" cy="10424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3000" b="1" i="1" dirty="0">
                <a:solidFill>
                  <a:srgbClr val="FF0000"/>
                </a:solidFill>
              </a:rPr>
              <a:t>Guardian ad litem (GAL)</a:t>
            </a:r>
          </a:p>
        </p:txBody>
      </p:sp>
      <p:sp>
        <p:nvSpPr>
          <p:cNvPr id="6" name="Rectangle: Rounded Corners 5">
            <a:extLst>
              <a:ext uri="{FF2B5EF4-FFF2-40B4-BE49-F238E27FC236}">
                <a16:creationId xmlns:a16="http://schemas.microsoft.com/office/drawing/2014/main" id="{D4058FF6-A43C-2B9E-B6B9-5B1DEE7B3115}"/>
              </a:ext>
            </a:extLst>
          </p:cNvPr>
          <p:cNvSpPr/>
          <p:nvPr/>
        </p:nvSpPr>
        <p:spPr>
          <a:xfrm>
            <a:off x="6204124" y="3713226"/>
            <a:ext cx="5407152" cy="10424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3000" b="1" i="1" dirty="0">
                <a:solidFill>
                  <a:srgbClr val="FF0000"/>
                </a:solidFill>
              </a:rPr>
              <a:t>Ward</a:t>
            </a:r>
          </a:p>
        </p:txBody>
      </p:sp>
      <p:sp>
        <p:nvSpPr>
          <p:cNvPr id="7" name="TextBox 6">
            <a:extLst>
              <a:ext uri="{FF2B5EF4-FFF2-40B4-BE49-F238E27FC236}">
                <a16:creationId xmlns:a16="http://schemas.microsoft.com/office/drawing/2014/main" id="{581F695A-D34B-2C8F-917D-EB0450DD8E13}"/>
              </a:ext>
            </a:extLst>
          </p:cNvPr>
          <p:cNvSpPr txBox="1"/>
          <p:nvPr/>
        </p:nvSpPr>
        <p:spPr>
          <a:xfrm>
            <a:off x="929331" y="5100606"/>
            <a:ext cx="4709944" cy="1107996"/>
          </a:xfrm>
          <a:prstGeom prst="rect">
            <a:avLst/>
          </a:prstGeom>
          <a:noFill/>
        </p:spPr>
        <p:txBody>
          <a:bodyPr wrap="none" rtlCol="0">
            <a:spAutoFit/>
          </a:bodyPr>
          <a:lstStyle/>
          <a:p>
            <a:pPr algn="ctr"/>
            <a:r>
              <a:rPr lang="en-US" sz="2400" dirty="0"/>
              <a:t>The appointed representative.</a:t>
            </a:r>
          </a:p>
          <a:p>
            <a:pPr algn="ctr"/>
            <a:endParaRPr lang="en-US" sz="2400" dirty="0"/>
          </a:p>
          <a:p>
            <a:pPr algn="ctr"/>
            <a:r>
              <a:rPr lang="en-US" cap="small" dirty="0"/>
              <a:t>“Representative”</a:t>
            </a:r>
          </a:p>
        </p:txBody>
      </p:sp>
      <p:sp>
        <p:nvSpPr>
          <p:cNvPr id="8" name="TextBox 7">
            <a:extLst>
              <a:ext uri="{FF2B5EF4-FFF2-40B4-BE49-F238E27FC236}">
                <a16:creationId xmlns:a16="http://schemas.microsoft.com/office/drawing/2014/main" id="{EF14C7D4-1E05-3F02-7250-E0DE73236084}"/>
              </a:ext>
            </a:extLst>
          </p:cNvPr>
          <p:cNvSpPr txBox="1"/>
          <p:nvPr/>
        </p:nvSpPr>
        <p:spPr>
          <a:xfrm>
            <a:off x="6535897" y="5100606"/>
            <a:ext cx="4743606" cy="1107996"/>
          </a:xfrm>
          <a:prstGeom prst="rect">
            <a:avLst/>
          </a:prstGeom>
          <a:noFill/>
        </p:spPr>
        <p:txBody>
          <a:bodyPr wrap="none" rtlCol="0">
            <a:spAutoFit/>
          </a:bodyPr>
          <a:lstStyle/>
          <a:p>
            <a:pPr algn="ctr"/>
            <a:r>
              <a:rPr lang="en-US" sz="2400" dirty="0"/>
              <a:t>The person being represented.</a:t>
            </a:r>
          </a:p>
          <a:p>
            <a:pPr algn="ctr"/>
            <a:endParaRPr lang="en-US" sz="2400" dirty="0"/>
          </a:p>
          <a:p>
            <a:pPr algn="ctr"/>
            <a:r>
              <a:rPr lang="en-US" dirty="0"/>
              <a:t>“</a:t>
            </a:r>
            <a:r>
              <a:rPr lang="en-US" cap="small" dirty="0"/>
              <a:t>Represented Person/Party</a:t>
            </a:r>
            <a:r>
              <a:rPr lang="en-US" dirty="0"/>
              <a:t>”</a:t>
            </a:r>
          </a:p>
        </p:txBody>
      </p:sp>
    </p:spTree>
    <p:extLst>
      <p:ext uri="{BB962C8B-B14F-4D97-AF65-F5344CB8AC3E}">
        <p14:creationId xmlns:p14="http://schemas.microsoft.com/office/powerpoint/2010/main" val="1509812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60554-A1FF-BF74-24D2-4D3E75D861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47B2B6-C102-32CD-3C81-F76B291E4ACE}"/>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Doctrine of Virtual Representation</a:t>
            </a:r>
          </a:p>
        </p:txBody>
      </p:sp>
      <p:sp>
        <p:nvSpPr>
          <p:cNvPr id="3" name="Content Placeholder 2">
            <a:extLst>
              <a:ext uri="{FF2B5EF4-FFF2-40B4-BE49-F238E27FC236}">
                <a16:creationId xmlns:a16="http://schemas.microsoft.com/office/drawing/2014/main" id="{8D73E1FF-C7EB-A3A8-FB50-3A529ED109F3}"/>
              </a:ext>
            </a:extLst>
          </p:cNvPr>
          <p:cNvSpPr>
            <a:spLocks noGrp="1"/>
          </p:cNvSpPr>
          <p:nvPr>
            <p:ph sz="half" idx="2"/>
          </p:nvPr>
        </p:nvSpPr>
        <p:spPr>
          <a:xfrm>
            <a:off x="533400" y="2735580"/>
            <a:ext cx="11163300" cy="3628644"/>
          </a:xfrm>
        </p:spPr>
        <p:txBody>
          <a:bodyPr vert="horz" lIns="91440" tIns="45720" rIns="91440" bIns="45720" rtlCol="0">
            <a:noAutofit/>
          </a:bodyPr>
          <a:lstStyle/>
          <a:p>
            <a:pPr marL="0" indent="0">
              <a:buNone/>
            </a:pPr>
            <a:r>
              <a:rPr lang="en-US" sz="3000" dirty="0"/>
              <a:t>Statutory enactments:</a:t>
            </a:r>
          </a:p>
          <a:p>
            <a:r>
              <a:rPr lang="en-US" sz="2000" dirty="0"/>
              <a:t>The majority of states have a codified virtual representation statute for judicial and non-judicial matters.</a:t>
            </a:r>
          </a:p>
          <a:p>
            <a:pPr lvl="1"/>
            <a:r>
              <a:rPr lang="en-US" sz="1800" dirty="0"/>
              <a:t>Many of those states have adopted some form of the Uniform Trust Code (UTC).</a:t>
            </a:r>
          </a:p>
          <a:p>
            <a:pPr lvl="1"/>
            <a:r>
              <a:rPr lang="en-US" sz="1800" dirty="0"/>
              <a:t>Others have also adopted non-uniform statutes, </a:t>
            </a:r>
            <a:r>
              <a:rPr lang="en-US" sz="1800" i="1" u="sng" dirty="0"/>
              <a:t>such as California</a:t>
            </a:r>
            <a:r>
              <a:rPr lang="en-US" sz="1800" dirty="0"/>
              <a:t>.</a:t>
            </a:r>
          </a:p>
          <a:p>
            <a:r>
              <a:rPr lang="en-US" sz="2000" dirty="0"/>
              <a:t>Although the provisions of the statutes vary, the concept remains the same…allowing one person to step in and bind someone else without the need for the appointment of a guardian, conservator, personal representative, or guardian ad litem (GAL).</a:t>
            </a:r>
          </a:p>
        </p:txBody>
      </p:sp>
      <p:sp>
        <p:nvSpPr>
          <p:cNvPr id="4" name="Slide Number Placeholder 3">
            <a:extLst>
              <a:ext uri="{FF2B5EF4-FFF2-40B4-BE49-F238E27FC236}">
                <a16:creationId xmlns:a16="http://schemas.microsoft.com/office/drawing/2014/main" id="{2E79684B-9C9C-1BA1-6A84-363A2341DDA1}"/>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30</a:t>
            </a:fld>
            <a:endParaRPr lang="en-US"/>
          </a:p>
        </p:txBody>
      </p:sp>
    </p:spTree>
    <p:extLst>
      <p:ext uri="{BB962C8B-B14F-4D97-AF65-F5344CB8AC3E}">
        <p14:creationId xmlns:p14="http://schemas.microsoft.com/office/powerpoint/2010/main" val="3812322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028F4-8956-B2D5-FA71-88A27AEF74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243DB3-ACBD-0E57-FEDA-40CDA22C7A20}"/>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Doctrine of Virtual Representation</a:t>
            </a:r>
          </a:p>
        </p:txBody>
      </p:sp>
      <p:sp>
        <p:nvSpPr>
          <p:cNvPr id="3" name="Content Placeholder 2">
            <a:extLst>
              <a:ext uri="{FF2B5EF4-FFF2-40B4-BE49-F238E27FC236}">
                <a16:creationId xmlns:a16="http://schemas.microsoft.com/office/drawing/2014/main" id="{75B5A6CD-782B-C2ED-9465-D16212B81300}"/>
              </a:ext>
            </a:extLst>
          </p:cNvPr>
          <p:cNvSpPr>
            <a:spLocks noGrp="1"/>
          </p:cNvSpPr>
          <p:nvPr>
            <p:ph sz="half" idx="2"/>
          </p:nvPr>
        </p:nvSpPr>
        <p:spPr>
          <a:xfrm>
            <a:off x="533400" y="2735580"/>
            <a:ext cx="11163300" cy="3628644"/>
          </a:xfrm>
        </p:spPr>
        <p:txBody>
          <a:bodyPr vert="horz" lIns="91440" tIns="45720" rIns="91440" bIns="45720" rtlCol="0">
            <a:noAutofit/>
          </a:bodyPr>
          <a:lstStyle/>
          <a:p>
            <a:pPr marL="0" indent="0">
              <a:buNone/>
            </a:pPr>
            <a:r>
              <a:rPr lang="en-US" sz="3000" dirty="0"/>
              <a:t>HOWEVER:</a:t>
            </a:r>
          </a:p>
          <a:p>
            <a:r>
              <a:rPr lang="en-US" sz="2800" dirty="0"/>
              <a:t>In most states, these virtual representative statutes apply to only to trust proceedings. </a:t>
            </a:r>
          </a:p>
          <a:p>
            <a:pPr lvl="2"/>
            <a:r>
              <a:rPr lang="en-US" sz="2400" dirty="0"/>
              <a:t>See, for example, UTC §301</a:t>
            </a:r>
            <a:endParaRPr lang="en-US" sz="2800" dirty="0"/>
          </a:p>
          <a:p>
            <a:r>
              <a:rPr lang="en-US" sz="2800" dirty="0"/>
              <a:t>In some states, virtual representation may also be used to bind parties in non-trust proceedings, i.e., estate matters.</a:t>
            </a:r>
          </a:p>
          <a:p>
            <a:pPr lvl="2"/>
            <a:r>
              <a:rPr lang="en-US" sz="2400" dirty="0"/>
              <a:t>See N.Y. Surrogate’s Court Procedure Act (SCPA) §315.</a:t>
            </a:r>
            <a:r>
              <a:rPr lang="en-US" sz="2000" dirty="0"/>
              <a:t> </a:t>
            </a:r>
          </a:p>
        </p:txBody>
      </p:sp>
      <p:sp>
        <p:nvSpPr>
          <p:cNvPr id="4" name="Slide Number Placeholder 3">
            <a:extLst>
              <a:ext uri="{FF2B5EF4-FFF2-40B4-BE49-F238E27FC236}">
                <a16:creationId xmlns:a16="http://schemas.microsoft.com/office/drawing/2014/main" id="{328C70D7-2882-50AE-CCC3-E9504B400B7F}"/>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31</a:t>
            </a:fld>
            <a:endParaRPr lang="en-US"/>
          </a:p>
        </p:txBody>
      </p:sp>
    </p:spTree>
    <p:extLst>
      <p:ext uri="{BB962C8B-B14F-4D97-AF65-F5344CB8AC3E}">
        <p14:creationId xmlns:p14="http://schemas.microsoft.com/office/powerpoint/2010/main" val="3042274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CE7F7-642A-8868-4E16-C46697F987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AF8CBA-580E-4500-53D9-9F567966AB5D}"/>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Doctrine of Virtual Representation</a:t>
            </a:r>
          </a:p>
        </p:txBody>
      </p:sp>
      <p:sp>
        <p:nvSpPr>
          <p:cNvPr id="3" name="Content Placeholder 2">
            <a:extLst>
              <a:ext uri="{FF2B5EF4-FFF2-40B4-BE49-F238E27FC236}">
                <a16:creationId xmlns:a16="http://schemas.microsoft.com/office/drawing/2014/main" id="{DCA0C8A8-C7C2-54E6-369E-4B38B9925BD2}"/>
              </a:ext>
            </a:extLst>
          </p:cNvPr>
          <p:cNvSpPr>
            <a:spLocks noGrp="1"/>
          </p:cNvSpPr>
          <p:nvPr>
            <p:ph sz="half" idx="2"/>
          </p:nvPr>
        </p:nvSpPr>
        <p:spPr>
          <a:xfrm>
            <a:off x="533400" y="2735580"/>
            <a:ext cx="8531352" cy="3768852"/>
          </a:xfrm>
        </p:spPr>
        <p:txBody>
          <a:bodyPr vert="horz" lIns="91440" tIns="45720" rIns="91440" bIns="45720" rtlCol="0">
            <a:noAutofit/>
          </a:bodyPr>
          <a:lstStyle/>
          <a:p>
            <a:pPr marL="0" indent="0">
              <a:buNone/>
            </a:pPr>
            <a:r>
              <a:rPr lang="en-US" sz="3000" dirty="0"/>
              <a:t>CONFLICTS OF INTEREST:</a:t>
            </a:r>
          </a:p>
          <a:p>
            <a:r>
              <a:rPr lang="en-US" sz="2600" dirty="0"/>
              <a:t>In most instances, for purposes of these statutory enactments, an individual may </a:t>
            </a:r>
            <a:r>
              <a:rPr lang="en-US" sz="2600" b="1" dirty="0"/>
              <a:t>not</a:t>
            </a:r>
            <a:r>
              <a:rPr lang="en-US" sz="2600" dirty="0"/>
              <a:t> represent another individual if there is a </a:t>
            </a:r>
            <a:r>
              <a:rPr lang="en-US" sz="2600" b="1" dirty="0">
                <a:solidFill>
                  <a:srgbClr val="FF0000"/>
                </a:solidFill>
              </a:rPr>
              <a:t>conflict of interest</a:t>
            </a:r>
            <a:r>
              <a:rPr lang="en-US" sz="2600" dirty="0"/>
              <a:t> between the parties regarding the particular subject(s) or dispute(s) at issue in the proceeding. </a:t>
            </a:r>
          </a:p>
          <a:p>
            <a:pPr lvl="2"/>
            <a:r>
              <a:rPr lang="en-US" sz="2400" dirty="0"/>
              <a:t>See, for example, UTC §§303, 304</a:t>
            </a:r>
          </a:p>
        </p:txBody>
      </p:sp>
      <p:sp>
        <p:nvSpPr>
          <p:cNvPr id="4" name="Slide Number Placeholder 3">
            <a:extLst>
              <a:ext uri="{FF2B5EF4-FFF2-40B4-BE49-F238E27FC236}">
                <a16:creationId xmlns:a16="http://schemas.microsoft.com/office/drawing/2014/main" id="{EA71FE7E-BEFD-8615-A698-AB2C9A7BC096}"/>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32</a:t>
            </a:fld>
            <a:endParaRPr lang="en-US"/>
          </a:p>
        </p:txBody>
      </p:sp>
      <p:sp>
        <p:nvSpPr>
          <p:cNvPr id="5" name="Star: 16 Points 4">
            <a:extLst>
              <a:ext uri="{FF2B5EF4-FFF2-40B4-BE49-F238E27FC236}">
                <a16:creationId xmlns:a16="http://schemas.microsoft.com/office/drawing/2014/main" id="{7FCE70F0-6DCA-757E-D197-586660C39545}"/>
              </a:ext>
            </a:extLst>
          </p:cNvPr>
          <p:cNvSpPr/>
          <p:nvPr/>
        </p:nvSpPr>
        <p:spPr>
          <a:xfrm>
            <a:off x="9107424" y="3312836"/>
            <a:ext cx="2694432" cy="1783420"/>
          </a:xfrm>
          <a:prstGeom prst="star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dirty="0"/>
              <a:t>We have seen this concept before!!!</a:t>
            </a:r>
          </a:p>
        </p:txBody>
      </p:sp>
    </p:spTree>
    <p:extLst>
      <p:ext uri="{BB962C8B-B14F-4D97-AF65-F5344CB8AC3E}">
        <p14:creationId xmlns:p14="http://schemas.microsoft.com/office/powerpoint/2010/main" val="4268005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14758-8DB9-CC90-A02A-96BAC01C5A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CBD437-2875-5EE3-6284-B0F9E95D01D4}"/>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Doctrine of Virtual Representation</a:t>
            </a:r>
          </a:p>
        </p:txBody>
      </p:sp>
      <p:sp>
        <p:nvSpPr>
          <p:cNvPr id="3" name="Content Placeholder 2">
            <a:extLst>
              <a:ext uri="{FF2B5EF4-FFF2-40B4-BE49-F238E27FC236}">
                <a16:creationId xmlns:a16="http://schemas.microsoft.com/office/drawing/2014/main" id="{4896F0C1-C2FC-57D6-E22A-4B3FFE690634}"/>
              </a:ext>
            </a:extLst>
          </p:cNvPr>
          <p:cNvSpPr>
            <a:spLocks noGrp="1"/>
          </p:cNvSpPr>
          <p:nvPr>
            <p:ph sz="half" idx="2"/>
          </p:nvPr>
        </p:nvSpPr>
        <p:spPr>
          <a:xfrm>
            <a:off x="533400" y="2735580"/>
            <a:ext cx="11163300" cy="3628644"/>
          </a:xfrm>
        </p:spPr>
        <p:txBody>
          <a:bodyPr vert="horz" lIns="91440" tIns="45720" rIns="91440" bIns="45720" rtlCol="0">
            <a:noAutofit/>
          </a:bodyPr>
          <a:lstStyle/>
          <a:p>
            <a:pPr marL="0" indent="0">
              <a:buNone/>
            </a:pPr>
            <a:r>
              <a:rPr lang="en-US" sz="3000" dirty="0"/>
              <a:t>Discretionary appointments:</a:t>
            </a:r>
          </a:p>
          <a:p>
            <a:r>
              <a:rPr lang="en-US" sz="2800" dirty="0"/>
              <a:t>And, in most instances, these virtual representation statutory enactments still provide that a court, in its discretion, may appoint a person as the representative of a person not otherwise adequately represented in the proceeding. </a:t>
            </a:r>
          </a:p>
          <a:p>
            <a:pPr lvl="2"/>
            <a:r>
              <a:rPr lang="en-US" sz="2400" dirty="0"/>
              <a:t>See, for example, UTC §305</a:t>
            </a:r>
          </a:p>
        </p:txBody>
      </p:sp>
      <p:sp>
        <p:nvSpPr>
          <p:cNvPr id="4" name="Slide Number Placeholder 3">
            <a:extLst>
              <a:ext uri="{FF2B5EF4-FFF2-40B4-BE49-F238E27FC236}">
                <a16:creationId xmlns:a16="http://schemas.microsoft.com/office/drawing/2014/main" id="{5CCB55A9-303F-B3AE-B581-16C9D6940FF5}"/>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33</a:t>
            </a:fld>
            <a:endParaRPr lang="en-US"/>
          </a:p>
        </p:txBody>
      </p:sp>
    </p:spTree>
    <p:extLst>
      <p:ext uri="{BB962C8B-B14F-4D97-AF65-F5344CB8AC3E}">
        <p14:creationId xmlns:p14="http://schemas.microsoft.com/office/powerpoint/2010/main" val="4081874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66514-2AD4-A68C-6C2E-918AB0D9E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F3AF69-FB74-AE50-97B5-E1E55D56E4DD}"/>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Assembly Bill No. 565 (AB 565) (2025)</a:t>
            </a:r>
          </a:p>
        </p:txBody>
      </p:sp>
      <p:sp>
        <p:nvSpPr>
          <p:cNvPr id="3" name="Content Placeholder 2">
            <a:extLst>
              <a:ext uri="{FF2B5EF4-FFF2-40B4-BE49-F238E27FC236}">
                <a16:creationId xmlns:a16="http://schemas.microsoft.com/office/drawing/2014/main" id="{81257A5C-0015-CDA8-1F48-C07E046A24BA}"/>
              </a:ext>
            </a:extLst>
          </p:cNvPr>
          <p:cNvSpPr>
            <a:spLocks noGrp="1"/>
          </p:cNvSpPr>
          <p:nvPr>
            <p:ph sz="half" idx="2"/>
          </p:nvPr>
        </p:nvSpPr>
        <p:spPr>
          <a:xfrm>
            <a:off x="533400" y="2735580"/>
            <a:ext cx="5462666" cy="3628644"/>
          </a:xfrm>
        </p:spPr>
        <p:txBody>
          <a:bodyPr vert="horz" lIns="91440" tIns="45720" rIns="91440" bIns="45720" rtlCol="0">
            <a:noAutofit/>
          </a:bodyPr>
          <a:lstStyle/>
          <a:p>
            <a:pPr marL="0" indent="0">
              <a:buNone/>
            </a:pPr>
            <a:r>
              <a:rPr lang="en-US" sz="3000" dirty="0"/>
              <a:t>Purpose of AB 565:</a:t>
            </a:r>
          </a:p>
          <a:p>
            <a:r>
              <a:rPr lang="en-US" sz="2300" dirty="0"/>
              <a:t>Replaces the entirety of the text of Prob. Code §15804, which governs the giving of notices to persons interested in a trust.</a:t>
            </a:r>
          </a:p>
          <a:p>
            <a:r>
              <a:rPr lang="en-US" sz="2300" dirty="0"/>
              <a:t>Existing statutory text was generally described as confusing and archaic, often unnecessarily requiring appointment of a GAL.</a:t>
            </a:r>
          </a:p>
        </p:txBody>
      </p:sp>
      <p:sp>
        <p:nvSpPr>
          <p:cNvPr id="4" name="Slide Number Placeholder 3">
            <a:extLst>
              <a:ext uri="{FF2B5EF4-FFF2-40B4-BE49-F238E27FC236}">
                <a16:creationId xmlns:a16="http://schemas.microsoft.com/office/drawing/2014/main" id="{C2960E13-9845-AA3F-72C1-A99DCF850645}"/>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34</a:t>
            </a:fld>
            <a:endParaRPr lang="en-US"/>
          </a:p>
        </p:txBody>
      </p:sp>
      <p:pic>
        <p:nvPicPr>
          <p:cNvPr id="8" name="Picture 7">
            <a:extLst>
              <a:ext uri="{FF2B5EF4-FFF2-40B4-BE49-F238E27FC236}">
                <a16:creationId xmlns:a16="http://schemas.microsoft.com/office/drawing/2014/main" id="{069AFDB9-2586-4306-5102-F5781CAFA29D}"/>
              </a:ext>
            </a:extLst>
          </p:cNvPr>
          <p:cNvPicPr>
            <a:picLocks noChangeAspect="1"/>
          </p:cNvPicPr>
          <p:nvPr/>
        </p:nvPicPr>
        <p:blipFill>
          <a:blip r:embed="rId2"/>
          <a:stretch>
            <a:fillRect/>
          </a:stretch>
        </p:blipFill>
        <p:spPr>
          <a:xfrm>
            <a:off x="9117790" y="4131373"/>
            <a:ext cx="2143125" cy="2143125"/>
          </a:xfrm>
          <a:prstGeom prst="rect">
            <a:avLst/>
          </a:prstGeom>
        </p:spPr>
      </p:pic>
      <p:pic>
        <p:nvPicPr>
          <p:cNvPr id="6" name="Picture 5">
            <a:extLst>
              <a:ext uri="{FF2B5EF4-FFF2-40B4-BE49-F238E27FC236}">
                <a16:creationId xmlns:a16="http://schemas.microsoft.com/office/drawing/2014/main" id="{FA1FFB04-317C-2666-6E62-72EB9D4555E7}"/>
              </a:ext>
            </a:extLst>
          </p:cNvPr>
          <p:cNvPicPr>
            <a:picLocks noChangeAspect="1"/>
          </p:cNvPicPr>
          <p:nvPr/>
        </p:nvPicPr>
        <p:blipFill>
          <a:blip r:embed="rId3"/>
          <a:stretch>
            <a:fillRect/>
          </a:stretch>
        </p:blipFill>
        <p:spPr>
          <a:xfrm>
            <a:off x="6428067" y="2649511"/>
            <a:ext cx="2703741" cy="1747873"/>
          </a:xfrm>
          <a:prstGeom prst="rect">
            <a:avLst/>
          </a:prstGeom>
          <a:ln>
            <a:solidFill>
              <a:schemeClr val="tx1"/>
            </a:solidFill>
          </a:ln>
        </p:spPr>
      </p:pic>
    </p:spTree>
    <p:extLst>
      <p:ext uri="{BB962C8B-B14F-4D97-AF65-F5344CB8AC3E}">
        <p14:creationId xmlns:p14="http://schemas.microsoft.com/office/powerpoint/2010/main" val="2033588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6E36B-DEBE-2131-0B3A-C6C814241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9BF2C4-B29F-881A-300F-E7AD8ED44758}"/>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Assembly Bill No. 565 (AB 565) (2025)</a:t>
            </a:r>
          </a:p>
        </p:txBody>
      </p:sp>
      <p:sp>
        <p:nvSpPr>
          <p:cNvPr id="3" name="Content Placeholder 2">
            <a:extLst>
              <a:ext uri="{FF2B5EF4-FFF2-40B4-BE49-F238E27FC236}">
                <a16:creationId xmlns:a16="http://schemas.microsoft.com/office/drawing/2014/main" id="{BB2528E1-8D4C-28BD-90B1-8B952B920729}"/>
              </a:ext>
            </a:extLst>
          </p:cNvPr>
          <p:cNvSpPr>
            <a:spLocks noGrp="1"/>
          </p:cNvSpPr>
          <p:nvPr>
            <p:ph sz="half" idx="2"/>
          </p:nvPr>
        </p:nvSpPr>
        <p:spPr>
          <a:xfrm>
            <a:off x="533400" y="2735579"/>
            <a:ext cx="5462666" cy="3841569"/>
          </a:xfrm>
        </p:spPr>
        <p:txBody>
          <a:bodyPr vert="horz" lIns="91440" tIns="45720" rIns="91440" bIns="45720" rtlCol="0">
            <a:noAutofit/>
          </a:bodyPr>
          <a:lstStyle/>
          <a:p>
            <a:pPr marL="0" indent="0">
              <a:buNone/>
            </a:pPr>
            <a:r>
              <a:rPr lang="en-US" sz="3000" dirty="0"/>
              <a:t>Purpose of AB 565:</a:t>
            </a:r>
          </a:p>
          <a:p>
            <a:r>
              <a:rPr lang="en-US" sz="2400" dirty="0"/>
              <a:t>Allows for broad virtual representation, in trust matters, to permit an individual’s interest to be adequately represented by another with a substantially similar interest.</a:t>
            </a:r>
          </a:p>
          <a:p>
            <a:r>
              <a:rPr lang="en-US" sz="2400" dirty="0"/>
              <a:t>Without </a:t>
            </a:r>
            <a:r>
              <a:rPr lang="en-US" sz="2400" i="1" dirty="0"/>
              <a:t>necessarily</a:t>
            </a:r>
            <a:r>
              <a:rPr lang="en-US" sz="2400" dirty="0"/>
              <a:t> the need for the appointment of a GAL.</a:t>
            </a:r>
          </a:p>
        </p:txBody>
      </p:sp>
      <p:sp>
        <p:nvSpPr>
          <p:cNvPr id="4" name="Slide Number Placeholder 3">
            <a:extLst>
              <a:ext uri="{FF2B5EF4-FFF2-40B4-BE49-F238E27FC236}">
                <a16:creationId xmlns:a16="http://schemas.microsoft.com/office/drawing/2014/main" id="{A301D9A1-5B09-48A8-2EF8-BFDC402BB8CB}"/>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35</a:t>
            </a:fld>
            <a:endParaRPr lang="en-US"/>
          </a:p>
        </p:txBody>
      </p:sp>
      <p:pic>
        <p:nvPicPr>
          <p:cNvPr id="8" name="Picture 7">
            <a:extLst>
              <a:ext uri="{FF2B5EF4-FFF2-40B4-BE49-F238E27FC236}">
                <a16:creationId xmlns:a16="http://schemas.microsoft.com/office/drawing/2014/main" id="{7D4DCCDF-5B6E-240B-B28A-6AEED2480F95}"/>
              </a:ext>
            </a:extLst>
          </p:cNvPr>
          <p:cNvPicPr>
            <a:picLocks noChangeAspect="1"/>
          </p:cNvPicPr>
          <p:nvPr/>
        </p:nvPicPr>
        <p:blipFill>
          <a:blip r:embed="rId2"/>
          <a:stretch>
            <a:fillRect/>
          </a:stretch>
        </p:blipFill>
        <p:spPr>
          <a:xfrm>
            <a:off x="9117790" y="4131373"/>
            <a:ext cx="2143125" cy="2143125"/>
          </a:xfrm>
          <a:prstGeom prst="rect">
            <a:avLst/>
          </a:prstGeom>
        </p:spPr>
      </p:pic>
      <p:pic>
        <p:nvPicPr>
          <p:cNvPr id="6" name="Picture 5">
            <a:extLst>
              <a:ext uri="{FF2B5EF4-FFF2-40B4-BE49-F238E27FC236}">
                <a16:creationId xmlns:a16="http://schemas.microsoft.com/office/drawing/2014/main" id="{D5964D9C-AD1B-3C02-486E-640D84B05160}"/>
              </a:ext>
            </a:extLst>
          </p:cNvPr>
          <p:cNvPicPr>
            <a:picLocks noChangeAspect="1"/>
          </p:cNvPicPr>
          <p:nvPr/>
        </p:nvPicPr>
        <p:blipFill>
          <a:blip r:embed="rId3"/>
          <a:stretch>
            <a:fillRect/>
          </a:stretch>
        </p:blipFill>
        <p:spPr>
          <a:xfrm>
            <a:off x="6428067" y="2649511"/>
            <a:ext cx="2703741" cy="1747873"/>
          </a:xfrm>
          <a:prstGeom prst="rect">
            <a:avLst/>
          </a:prstGeom>
          <a:ln>
            <a:solidFill>
              <a:schemeClr val="tx1"/>
            </a:solidFill>
          </a:ln>
        </p:spPr>
      </p:pic>
    </p:spTree>
    <p:extLst>
      <p:ext uri="{BB962C8B-B14F-4D97-AF65-F5344CB8AC3E}">
        <p14:creationId xmlns:p14="http://schemas.microsoft.com/office/powerpoint/2010/main" val="1084590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C89DF-C3D4-BEBA-FB3A-5D0258BBA9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D16E56-E85C-D7AA-B5DC-752F7C1D1B9B}"/>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The new Prob. Code §15804</a:t>
            </a:r>
          </a:p>
        </p:txBody>
      </p:sp>
      <p:sp>
        <p:nvSpPr>
          <p:cNvPr id="3" name="Content Placeholder 2">
            <a:extLst>
              <a:ext uri="{FF2B5EF4-FFF2-40B4-BE49-F238E27FC236}">
                <a16:creationId xmlns:a16="http://schemas.microsoft.com/office/drawing/2014/main" id="{5BC6DBD1-E84C-9567-100F-881CD343500E}"/>
              </a:ext>
            </a:extLst>
          </p:cNvPr>
          <p:cNvSpPr>
            <a:spLocks noGrp="1"/>
          </p:cNvSpPr>
          <p:nvPr>
            <p:ph sz="half" idx="1"/>
          </p:nvPr>
        </p:nvSpPr>
        <p:spPr>
          <a:xfrm>
            <a:off x="515983" y="2603500"/>
            <a:ext cx="5464129" cy="3416301"/>
          </a:xfrm>
        </p:spPr>
        <p:txBody>
          <a:bodyPr vert="horz" lIns="91440" tIns="45720" rIns="91440" bIns="45720" rtlCol="0">
            <a:normAutofit/>
          </a:bodyPr>
          <a:lstStyle/>
          <a:p>
            <a:pPr marL="0" indent="0">
              <a:buNone/>
            </a:pPr>
            <a:r>
              <a:rPr lang="en-US" sz="2400" b="1" i="1" dirty="0"/>
              <a:t>Prob. Code §15804(</a:t>
            </a:r>
            <a:r>
              <a:rPr lang="en-US" sz="2400" b="1" i="1" dirty="0">
                <a:solidFill>
                  <a:srgbClr val="FF0000"/>
                </a:solidFill>
              </a:rPr>
              <a:t>a</a:t>
            </a:r>
            <a:r>
              <a:rPr lang="en-US" sz="2400" b="1" i="1" dirty="0"/>
              <a:t>): </a:t>
            </a:r>
          </a:p>
          <a:p>
            <a:pPr marL="0" indent="0">
              <a:buNone/>
            </a:pPr>
            <a:r>
              <a:rPr lang="en-US" dirty="0">
                <a:latin typeface="Consolas" panose="020B0609020204030204" pitchFamily="49" charset="0"/>
              </a:rPr>
              <a:t>Notice to a person who may represent and bind another person pursuant to this section is </a:t>
            </a:r>
            <a:r>
              <a:rPr lang="en-US" b="1" dirty="0">
                <a:latin typeface="Consolas" panose="020B0609020204030204" pitchFamily="49" charset="0"/>
              </a:rPr>
              <a:t>sufficient to comply</a:t>
            </a:r>
            <a:r>
              <a:rPr lang="en-US" dirty="0">
                <a:latin typeface="Consolas" panose="020B0609020204030204" pitchFamily="49" charset="0"/>
              </a:rPr>
              <a:t> with a requirement in this division that </a:t>
            </a:r>
            <a:r>
              <a:rPr lang="en-US" b="1" dirty="0">
                <a:solidFill>
                  <a:srgbClr val="FF0000"/>
                </a:solidFill>
                <a:latin typeface="Consolas" panose="020B0609020204030204" pitchFamily="49" charset="0"/>
              </a:rPr>
              <a:t>notice </a:t>
            </a:r>
            <a:r>
              <a:rPr lang="en-US" dirty="0">
                <a:latin typeface="Consolas" panose="020B0609020204030204" pitchFamily="49" charset="0"/>
              </a:rPr>
              <a:t>be given to the represented person, and has the </a:t>
            </a:r>
            <a:r>
              <a:rPr lang="en-US" b="1" dirty="0">
                <a:latin typeface="Consolas" panose="020B0609020204030204" pitchFamily="49" charset="0"/>
              </a:rPr>
              <a:t>same effect</a:t>
            </a:r>
            <a:r>
              <a:rPr lang="en-US" dirty="0">
                <a:latin typeface="Consolas" panose="020B0609020204030204" pitchFamily="49" charset="0"/>
              </a:rPr>
              <a:t> as if notice were given directly to that represented person.</a:t>
            </a:r>
          </a:p>
        </p:txBody>
      </p:sp>
      <p:pic>
        <p:nvPicPr>
          <p:cNvPr id="7" name="Picture Placeholder 6">
            <a:extLst>
              <a:ext uri="{FF2B5EF4-FFF2-40B4-BE49-F238E27FC236}">
                <a16:creationId xmlns:a16="http://schemas.microsoft.com/office/drawing/2014/main" id="{D26ABF9E-A07C-AF1F-BCC4-8FAEADB64A8E}"/>
              </a:ext>
            </a:extLst>
          </p:cNvPr>
          <p:cNvPicPr>
            <a:picLocks noGrp="1" noChangeAspect="1"/>
          </p:cNvPicPr>
          <p:nvPr>
            <p:ph sz="half" idx="2"/>
          </p:nvPr>
        </p:nvPicPr>
        <p:blipFill>
          <a:blip r:embed="rId2"/>
          <a:stretch/>
        </p:blipFill>
        <p:spPr>
          <a:xfrm>
            <a:off x="6208712" y="2701253"/>
            <a:ext cx="4825159" cy="3220793"/>
          </a:xfrm>
          <a:noFill/>
        </p:spPr>
      </p:pic>
      <p:sp>
        <p:nvSpPr>
          <p:cNvPr id="4" name="Slide Number Placeholder 3">
            <a:extLst>
              <a:ext uri="{FF2B5EF4-FFF2-40B4-BE49-F238E27FC236}">
                <a16:creationId xmlns:a16="http://schemas.microsoft.com/office/drawing/2014/main" id="{8F09BD46-E606-8924-B355-9893A0702217}"/>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36</a:t>
            </a:fld>
            <a:endParaRPr lang="en-US"/>
          </a:p>
        </p:txBody>
      </p:sp>
      <p:sp>
        <p:nvSpPr>
          <p:cNvPr id="5" name="Oval 4">
            <a:extLst>
              <a:ext uri="{FF2B5EF4-FFF2-40B4-BE49-F238E27FC236}">
                <a16:creationId xmlns:a16="http://schemas.microsoft.com/office/drawing/2014/main" id="{B43C7BD6-3CCA-C143-8E34-479F8C05E730}"/>
              </a:ext>
            </a:extLst>
          </p:cNvPr>
          <p:cNvSpPr/>
          <p:nvPr/>
        </p:nvSpPr>
        <p:spPr>
          <a:xfrm>
            <a:off x="6361417" y="2854486"/>
            <a:ext cx="2259874" cy="9279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This is about notice</a:t>
            </a:r>
          </a:p>
        </p:txBody>
      </p:sp>
    </p:spTree>
    <p:extLst>
      <p:ext uri="{BB962C8B-B14F-4D97-AF65-F5344CB8AC3E}">
        <p14:creationId xmlns:p14="http://schemas.microsoft.com/office/powerpoint/2010/main" val="3127108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BA64D-5930-C65D-7690-0AA3BE2572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338F51-BD12-331D-F432-B0AB72C01B26}"/>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The new Prob. Code §15804</a:t>
            </a:r>
          </a:p>
        </p:txBody>
      </p:sp>
      <p:sp>
        <p:nvSpPr>
          <p:cNvPr id="3" name="Content Placeholder 2">
            <a:extLst>
              <a:ext uri="{FF2B5EF4-FFF2-40B4-BE49-F238E27FC236}">
                <a16:creationId xmlns:a16="http://schemas.microsoft.com/office/drawing/2014/main" id="{80AD5398-866F-9D4F-F372-CA72F15B9FC2}"/>
              </a:ext>
            </a:extLst>
          </p:cNvPr>
          <p:cNvSpPr>
            <a:spLocks noGrp="1"/>
          </p:cNvSpPr>
          <p:nvPr>
            <p:ph sz="half" idx="1"/>
          </p:nvPr>
        </p:nvSpPr>
        <p:spPr>
          <a:xfrm>
            <a:off x="476794" y="2603500"/>
            <a:ext cx="5503318" cy="3416301"/>
          </a:xfrm>
        </p:spPr>
        <p:txBody>
          <a:bodyPr vert="horz" lIns="91440" tIns="45720" rIns="91440" bIns="45720" rtlCol="0">
            <a:normAutofit/>
          </a:bodyPr>
          <a:lstStyle/>
          <a:p>
            <a:pPr marL="0" indent="0">
              <a:buNone/>
            </a:pPr>
            <a:r>
              <a:rPr lang="en-US" sz="2400" b="1" i="1" dirty="0"/>
              <a:t>Prob. Code §15804(</a:t>
            </a:r>
            <a:r>
              <a:rPr lang="en-US" sz="2400" b="1" i="1" dirty="0">
                <a:solidFill>
                  <a:srgbClr val="FF0000"/>
                </a:solidFill>
              </a:rPr>
              <a:t>b</a:t>
            </a:r>
            <a:r>
              <a:rPr lang="en-US" sz="2400" b="1" i="1" dirty="0"/>
              <a:t>): </a:t>
            </a:r>
          </a:p>
          <a:p>
            <a:pPr marL="0" indent="0">
              <a:buNone/>
            </a:pPr>
            <a:r>
              <a:rPr lang="en-US" dirty="0">
                <a:latin typeface="Consolas" panose="020B0609020204030204" pitchFamily="49" charset="0"/>
              </a:rPr>
              <a:t>A person may serve as a representative and bind another person, </a:t>
            </a:r>
            <a:r>
              <a:rPr lang="en-US" b="1" i="1" dirty="0">
                <a:solidFill>
                  <a:srgbClr val="FF0000"/>
                </a:solidFill>
                <a:latin typeface="Consolas" panose="020B0609020204030204" pitchFamily="49" charset="0"/>
              </a:rPr>
              <a:t>except</a:t>
            </a:r>
            <a:r>
              <a:rPr lang="en-US" dirty="0">
                <a:latin typeface="Consolas" panose="020B0609020204030204" pitchFamily="49" charset="0"/>
              </a:rPr>
              <a:t> as follows:</a:t>
            </a:r>
          </a:p>
          <a:p>
            <a:pPr marL="0" lvl="1" indent="402336">
              <a:buNone/>
            </a:pPr>
            <a:r>
              <a:rPr lang="en-US" dirty="0">
                <a:latin typeface="Consolas" panose="020B0609020204030204" pitchFamily="49" charset="0"/>
              </a:rPr>
              <a:t>(1)	The representative and the represented person shall </a:t>
            </a:r>
            <a:r>
              <a:rPr lang="en-US" b="1" dirty="0">
                <a:solidFill>
                  <a:srgbClr val="FF0000"/>
                </a:solidFill>
                <a:latin typeface="Consolas" panose="020B0609020204030204" pitchFamily="49" charset="0"/>
              </a:rPr>
              <a:t>not</a:t>
            </a:r>
            <a:r>
              <a:rPr lang="en-US" dirty="0">
                <a:latin typeface="Consolas" panose="020B0609020204030204" pitchFamily="49" charset="0"/>
              </a:rPr>
              <a:t> have a </a:t>
            </a:r>
            <a:r>
              <a:rPr lang="en-US" b="1" i="1" dirty="0">
                <a:solidFill>
                  <a:srgbClr val="FF0000"/>
                </a:solidFill>
                <a:latin typeface="Consolas" panose="020B0609020204030204" pitchFamily="49" charset="0"/>
              </a:rPr>
              <a:t>conflict of interest </a:t>
            </a:r>
            <a:r>
              <a:rPr lang="en-US" dirty="0">
                <a:latin typeface="Consolas" panose="020B0609020204030204" pitchFamily="49" charset="0"/>
              </a:rPr>
              <a:t>during the representation with respect to the particular matter that is the subject of the representation.</a:t>
            </a:r>
          </a:p>
          <a:p>
            <a:pPr marL="0" lvl="1" indent="402336">
              <a:buNone/>
            </a:pPr>
            <a:r>
              <a:rPr lang="en-US" dirty="0">
                <a:latin typeface="Consolas" panose="020B0609020204030204" pitchFamily="49" charset="0"/>
              </a:rPr>
              <a:t>(2)	A settlor shall </a:t>
            </a:r>
            <a:r>
              <a:rPr lang="en-US" b="1" dirty="0">
                <a:solidFill>
                  <a:srgbClr val="FF0000"/>
                </a:solidFill>
                <a:latin typeface="Consolas" panose="020B0609020204030204" pitchFamily="49" charset="0"/>
              </a:rPr>
              <a:t>not</a:t>
            </a:r>
            <a:r>
              <a:rPr lang="en-US" dirty="0">
                <a:latin typeface="Consolas" panose="020B0609020204030204" pitchFamily="49" charset="0"/>
              </a:rPr>
              <a:t> represent and bind a beneficiary regarding the termination or modification of an irrevocable trust.</a:t>
            </a:r>
          </a:p>
        </p:txBody>
      </p:sp>
      <p:pic>
        <p:nvPicPr>
          <p:cNvPr id="7" name="Picture Placeholder 6">
            <a:extLst>
              <a:ext uri="{FF2B5EF4-FFF2-40B4-BE49-F238E27FC236}">
                <a16:creationId xmlns:a16="http://schemas.microsoft.com/office/drawing/2014/main" id="{66BFEB22-C0F1-ED3C-8A28-FA730446EBF0}"/>
              </a:ext>
            </a:extLst>
          </p:cNvPr>
          <p:cNvPicPr>
            <a:picLocks noGrp="1" noChangeAspect="1"/>
          </p:cNvPicPr>
          <p:nvPr>
            <p:ph sz="half" idx="2"/>
          </p:nvPr>
        </p:nvPicPr>
        <p:blipFill>
          <a:blip r:embed="rId2"/>
          <a:stretch/>
        </p:blipFill>
        <p:spPr>
          <a:xfrm>
            <a:off x="6208712" y="2701253"/>
            <a:ext cx="4825159" cy="3220793"/>
          </a:xfrm>
          <a:noFill/>
        </p:spPr>
      </p:pic>
      <p:sp>
        <p:nvSpPr>
          <p:cNvPr id="4" name="Slide Number Placeholder 3">
            <a:extLst>
              <a:ext uri="{FF2B5EF4-FFF2-40B4-BE49-F238E27FC236}">
                <a16:creationId xmlns:a16="http://schemas.microsoft.com/office/drawing/2014/main" id="{44583541-F59A-B529-3D05-70874E05E08A}"/>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37</a:t>
            </a:fld>
            <a:endParaRPr lang="en-US"/>
          </a:p>
        </p:txBody>
      </p:sp>
      <p:sp>
        <p:nvSpPr>
          <p:cNvPr id="5" name="Oval 4">
            <a:extLst>
              <a:ext uri="{FF2B5EF4-FFF2-40B4-BE49-F238E27FC236}">
                <a16:creationId xmlns:a16="http://schemas.microsoft.com/office/drawing/2014/main" id="{78F62098-42F0-D593-9430-B4A63C6A8E60}"/>
              </a:ext>
            </a:extLst>
          </p:cNvPr>
          <p:cNvSpPr/>
          <p:nvPr/>
        </p:nvSpPr>
        <p:spPr>
          <a:xfrm>
            <a:off x="6361417" y="2854486"/>
            <a:ext cx="2259874" cy="9279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Except…</a:t>
            </a:r>
          </a:p>
        </p:txBody>
      </p:sp>
    </p:spTree>
    <p:extLst>
      <p:ext uri="{BB962C8B-B14F-4D97-AF65-F5344CB8AC3E}">
        <p14:creationId xmlns:p14="http://schemas.microsoft.com/office/powerpoint/2010/main" val="3434995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480F5-73BC-DE8D-8629-E2EBFFB8D9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673B94-B106-2541-E247-F963F6851EBB}"/>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The new Prob. Code §15804</a:t>
            </a:r>
          </a:p>
        </p:txBody>
      </p:sp>
      <p:sp>
        <p:nvSpPr>
          <p:cNvPr id="3" name="Content Placeholder 2">
            <a:extLst>
              <a:ext uri="{FF2B5EF4-FFF2-40B4-BE49-F238E27FC236}">
                <a16:creationId xmlns:a16="http://schemas.microsoft.com/office/drawing/2014/main" id="{F5A9ADBB-2E41-551E-B5CB-5E9BF81AB415}"/>
              </a:ext>
            </a:extLst>
          </p:cNvPr>
          <p:cNvSpPr>
            <a:spLocks noGrp="1"/>
          </p:cNvSpPr>
          <p:nvPr>
            <p:ph sz="half" idx="1"/>
          </p:nvPr>
        </p:nvSpPr>
        <p:spPr>
          <a:xfrm>
            <a:off x="496389" y="2616563"/>
            <a:ext cx="5483723" cy="3797300"/>
          </a:xfrm>
        </p:spPr>
        <p:txBody>
          <a:bodyPr vert="horz" lIns="91440" tIns="45720" rIns="91440" bIns="45720" rtlCol="0">
            <a:noAutofit/>
          </a:bodyPr>
          <a:lstStyle/>
          <a:p>
            <a:pPr marL="0" indent="0">
              <a:buNone/>
            </a:pPr>
            <a:r>
              <a:rPr lang="en-US" sz="2400" b="1" i="1" dirty="0"/>
              <a:t>Prob. Code §15804(</a:t>
            </a:r>
            <a:r>
              <a:rPr lang="en-US" sz="2400" b="1" i="1" dirty="0">
                <a:solidFill>
                  <a:srgbClr val="FF0000"/>
                </a:solidFill>
              </a:rPr>
              <a:t>c</a:t>
            </a:r>
            <a:r>
              <a:rPr lang="en-US" sz="2400" b="1" i="1" dirty="0"/>
              <a:t>): </a:t>
            </a:r>
          </a:p>
          <a:p>
            <a:pPr marL="0" indent="0">
              <a:buNone/>
            </a:pPr>
            <a:endParaRPr lang="en-US" sz="2400" b="1" i="1" dirty="0"/>
          </a:p>
          <a:p>
            <a:pPr marL="0" indent="0">
              <a:buNone/>
            </a:pPr>
            <a:r>
              <a:rPr lang="en-US" sz="2400" i="1" dirty="0"/>
              <a:t>Let’s SKIP this for a moment…</a:t>
            </a:r>
          </a:p>
          <a:p>
            <a:pPr marL="0" indent="0">
              <a:buNone/>
            </a:pPr>
            <a:r>
              <a:rPr lang="en-US" sz="2400" i="1" dirty="0"/>
              <a:t>We will come back to this subsection later.</a:t>
            </a:r>
          </a:p>
        </p:txBody>
      </p:sp>
      <p:pic>
        <p:nvPicPr>
          <p:cNvPr id="7" name="Picture Placeholder 6">
            <a:extLst>
              <a:ext uri="{FF2B5EF4-FFF2-40B4-BE49-F238E27FC236}">
                <a16:creationId xmlns:a16="http://schemas.microsoft.com/office/drawing/2014/main" id="{7C12CF21-A5FA-E75B-F074-E44B10F9F13E}"/>
              </a:ext>
            </a:extLst>
          </p:cNvPr>
          <p:cNvPicPr>
            <a:picLocks noGrp="1" noChangeAspect="1"/>
          </p:cNvPicPr>
          <p:nvPr>
            <p:ph sz="half" idx="2"/>
          </p:nvPr>
        </p:nvPicPr>
        <p:blipFill>
          <a:blip r:embed="rId2"/>
          <a:stretch/>
        </p:blipFill>
        <p:spPr>
          <a:xfrm>
            <a:off x="6208712" y="2701253"/>
            <a:ext cx="4825159" cy="3220793"/>
          </a:xfrm>
          <a:noFill/>
        </p:spPr>
      </p:pic>
      <p:sp>
        <p:nvSpPr>
          <p:cNvPr id="4" name="Slide Number Placeholder 3">
            <a:extLst>
              <a:ext uri="{FF2B5EF4-FFF2-40B4-BE49-F238E27FC236}">
                <a16:creationId xmlns:a16="http://schemas.microsoft.com/office/drawing/2014/main" id="{A0A03447-DD66-54BF-9587-ACF9CEA224D9}"/>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38</a:t>
            </a:fld>
            <a:endParaRPr lang="en-US"/>
          </a:p>
        </p:txBody>
      </p:sp>
      <p:sp>
        <p:nvSpPr>
          <p:cNvPr id="5" name="Oval 4">
            <a:extLst>
              <a:ext uri="{FF2B5EF4-FFF2-40B4-BE49-F238E27FC236}">
                <a16:creationId xmlns:a16="http://schemas.microsoft.com/office/drawing/2014/main" id="{F7DFCFD1-2DF1-2633-3963-F2FF9DBA6170}"/>
              </a:ext>
            </a:extLst>
          </p:cNvPr>
          <p:cNvSpPr/>
          <p:nvPr/>
        </p:nvSpPr>
        <p:spPr>
          <a:xfrm>
            <a:off x="6361417" y="2854486"/>
            <a:ext cx="2259874" cy="9279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More on this later…</a:t>
            </a:r>
          </a:p>
        </p:txBody>
      </p:sp>
    </p:spTree>
    <p:extLst>
      <p:ext uri="{BB962C8B-B14F-4D97-AF65-F5344CB8AC3E}">
        <p14:creationId xmlns:p14="http://schemas.microsoft.com/office/powerpoint/2010/main" val="3670077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8C731-8843-31E3-38E2-47A6373CC5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A18F8-35B0-E2CD-F30B-E4E2FFB73377}"/>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The new Prob. Code §15804</a:t>
            </a:r>
          </a:p>
        </p:txBody>
      </p:sp>
      <p:sp>
        <p:nvSpPr>
          <p:cNvPr id="3" name="Content Placeholder 2">
            <a:extLst>
              <a:ext uri="{FF2B5EF4-FFF2-40B4-BE49-F238E27FC236}">
                <a16:creationId xmlns:a16="http://schemas.microsoft.com/office/drawing/2014/main" id="{773A1597-C781-0EC9-52AE-7E9CD075BD7E}"/>
              </a:ext>
            </a:extLst>
          </p:cNvPr>
          <p:cNvSpPr>
            <a:spLocks noGrp="1"/>
          </p:cNvSpPr>
          <p:nvPr>
            <p:ph sz="half" idx="1"/>
          </p:nvPr>
        </p:nvSpPr>
        <p:spPr>
          <a:xfrm>
            <a:off x="476794" y="2616563"/>
            <a:ext cx="5503318" cy="3797300"/>
          </a:xfrm>
        </p:spPr>
        <p:txBody>
          <a:bodyPr vert="horz" lIns="91440" tIns="45720" rIns="91440" bIns="45720" rtlCol="0">
            <a:noAutofit/>
          </a:bodyPr>
          <a:lstStyle/>
          <a:p>
            <a:pPr marL="0" indent="0">
              <a:buNone/>
            </a:pPr>
            <a:r>
              <a:rPr lang="en-US" sz="2400" b="1" i="1" dirty="0"/>
              <a:t>Prob. Code §15804(</a:t>
            </a:r>
            <a:r>
              <a:rPr lang="en-US" sz="2400" b="1" i="1" dirty="0">
                <a:solidFill>
                  <a:srgbClr val="FF0000"/>
                </a:solidFill>
              </a:rPr>
              <a:t>d</a:t>
            </a:r>
            <a:r>
              <a:rPr lang="en-US" sz="2400" b="1" i="1" dirty="0"/>
              <a:t>): </a:t>
            </a:r>
          </a:p>
          <a:p>
            <a:pPr marL="0" lvl="1" indent="0">
              <a:buNone/>
            </a:pPr>
            <a:endParaRPr lang="en-US" sz="1400" dirty="0"/>
          </a:p>
          <a:p>
            <a:pPr marL="0" lvl="1" indent="0">
              <a:buNone/>
            </a:pPr>
            <a:r>
              <a:rPr lang="en-US" sz="2200" dirty="0">
                <a:latin typeface="Consolas" panose="020B0609020204030204" pitchFamily="49" charset="0"/>
              </a:rPr>
              <a:t>An action taken by the court under this division is </a:t>
            </a:r>
            <a:r>
              <a:rPr lang="en-US" sz="2200" b="1" dirty="0">
                <a:solidFill>
                  <a:srgbClr val="FF0000"/>
                </a:solidFill>
                <a:latin typeface="Consolas" panose="020B0609020204030204" pitchFamily="49" charset="0"/>
              </a:rPr>
              <a:t>conclusive and binding</a:t>
            </a:r>
            <a:r>
              <a:rPr lang="en-US" sz="2200" dirty="0">
                <a:latin typeface="Consolas" panose="020B0609020204030204" pitchFamily="49" charset="0"/>
              </a:rPr>
              <a:t> upon a person represented pursuant to this section.</a:t>
            </a:r>
          </a:p>
        </p:txBody>
      </p:sp>
      <p:pic>
        <p:nvPicPr>
          <p:cNvPr id="7" name="Picture Placeholder 6">
            <a:extLst>
              <a:ext uri="{FF2B5EF4-FFF2-40B4-BE49-F238E27FC236}">
                <a16:creationId xmlns:a16="http://schemas.microsoft.com/office/drawing/2014/main" id="{4E17DA1E-A1BB-6306-D6CD-5626833786CC}"/>
              </a:ext>
            </a:extLst>
          </p:cNvPr>
          <p:cNvPicPr>
            <a:picLocks noGrp="1" noChangeAspect="1"/>
          </p:cNvPicPr>
          <p:nvPr>
            <p:ph sz="half" idx="2"/>
          </p:nvPr>
        </p:nvPicPr>
        <p:blipFill>
          <a:blip r:embed="rId2"/>
          <a:stretch/>
        </p:blipFill>
        <p:spPr>
          <a:xfrm>
            <a:off x="6208712" y="2701253"/>
            <a:ext cx="4825159" cy="3220793"/>
          </a:xfrm>
          <a:noFill/>
        </p:spPr>
      </p:pic>
      <p:sp>
        <p:nvSpPr>
          <p:cNvPr id="4" name="Slide Number Placeholder 3">
            <a:extLst>
              <a:ext uri="{FF2B5EF4-FFF2-40B4-BE49-F238E27FC236}">
                <a16:creationId xmlns:a16="http://schemas.microsoft.com/office/drawing/2014/main" id="{FEFE3202-2192-380F-85F9-CB0830D9FA9F}"/>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39</a:t>
            </a:fld>
            <a:endParaRPr lang="en-US"/>
          </a:p>
        </p:txBody>
      </p:sp>
      <p:sp>
        <p:nvSpPr>
          <p:cNvPr id="5" name="Oval 4">
            <a:extLst>
              <a:ext uri="{FF2B5EF4-FFF2-40B4-BE49-F238E27FC236}">
                <a16:creationId xmlns:a16="http://schemas.microsoft.com/office/drawing/2014/main" id="{371CFD8D-1F88-EEAA-2561-68584C5A3E93}"/>
              </a:ext>
            </a:extLst>
          </p:cNvPr>
          <p:cNvSpPr/>
          <p:nvPr/>
        </p:nvSpPr>
        <p:spPr>
          <a:xfrm>
            <a:off x="6361417" y="2854486"/>
            <a:ext cx="2259874" cy="9279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Binding Effect</a:t>
            </a:r>
          </a:p>
        </p:txBody>
      </p:sp>
    </p:spTree>
    <p:extLst>
      <p:ext uri="{BB962C8B-B14F-4D97-AF65-F5344CB8AC3E}">
        <p14:creationId xmlns:p14="http://schemas.microsoft.com/office/powerpoint/2010/main" val="1650795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97110-B00F-A546-AF1C-03D736F8B1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6B4FBF-745F-2601-6D78-111C95215AA5}"/>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a:t>GUARDIAN AD LITEM (GAL)</a:t>
            </a:r>
          </a:p>
        </p:txBody>
      </p:sp>
      <p:pic>
        <p:nvPicPr>
          <p:cNvPr id="7" name="Picture Placeholder 6">
            <a:extLst>
              <a:ext uri="{FF2B5EF4-FFF2-40B4-BE49-F238E27FC236}">
                <a16:creationId xmlns:a16="http://schemas.microsoft.com/office/drawing/2014/main" id="{8BAC6B0E-F333-3F36-6FFF-18113E00A93B}"/>
              </a:ext>
            </a:extLst>
          </p:cNvPr>
          <p:cNvPicPr>
            <a:picLocks noGrp="1" noChangeAspect="1"/>
          </p:cNvPicPr>
          <p:nvPr>
            <p:ph sz="half" idx="1"/>
          </p:nvPr>
        </p:nvPicPr>
        <p:blipFill>
          <a:blip r:embed="rId2"/>
          <a:stretch/>
        </p:blipFill>
        <p:spPr>
          <a:xfrm>
            <a:off x="1154954" y="2701254"/>
            <a:ext cx="4825158" cy="3220792"/>
          </a:xfrm>
          <a:noFill/>
        </p:spPr>
      </p:pic>
      <p:sp>
        <p:nvSpPr>
          <p:cNvPr id="3" name="Content Placeholder 2">
            <a:extLst>
              <a:ext uri="{FF2B5EF4-FFF2-40B4-BE49-F238E27FC236}">
                <a16:creationId xmlns:a16="http://schemas.microsoft.com/office/drawing/2014/main" id="{4FCBBE29-9034-AFAD-FAC2-D7EC32920622}"/>
              </a:ext>
            </a:extLst>
          </p:cNvPr>
          <p:cNvSpPr>
            <a:spLocks noGrp="1"/>
          </p:cNvSpPr>
          <p:nvPr>
            <p:ph sz="half" idx="2"/>
          </p:nvPr>
        </p:nvSpPr>
        <p:spPr>
          <a:xfrm>
            <a:off x="6208712" y="3108960"/>
            <a:ext cx="5465128" cy="2910840"/>
          </a:xfrm>
        </p:spPr>
        <p:txBody>
          <a:bodyPr vert="horz" lIns="91440" tIns="45720" rIns="91440" bIns="45720" rtlCol="0">
            <a:normAutofit/>
          </a:bodyPr>
          <a:lstStyle/>
          <a:p>
            <a:pPr marL="0" indent="0">
              <a:buNone/>
            </a:pPr>
            <a:r>
              <a:rPr lang="en-US" b="1" i="1" dirty="0"/>
              <a:t>So many questions…</a:t>
            </a:r>
          </a:p>
          <a:p>
            <a:pPr>
              <a:buFont typeface="Wingdings" panose="05000000000000000000" pitchFamily="2" charset="2"/>
              <a:buChar char="Ø"/>
            </a:pPr>
            <a:r>
              <a:rPr lang="en-US" dirty="0"/>
              <a:t>What is a GAL?</a:t>
            </a:r>
          </a:p>
          <a:p>
            <a:pPr>
              <a:buFont typeface="Wingdings" panose="05000000000000000000" pitchFamily="2" charset="2"/>
              <a:buChar char="Ø"/>
            </a:pPr>
            <a:r>
              <a:rPr lang="en-US" dirty="0"/>
              <a:t>For whom would a GAL be appointed?</a:t>
            </a:r>
          </a:p>
          <a:p>
            <a:pPr>
              <a:buFont typeface="Wingdings" panose="05000000000000000000" pitchFamily="2" charset="2"/>
              <a:buChar char="Ø"/>
            </a:pPr>
            <a:r>
              <a:rPr lang="en-US" dirty="0"/>
              <a:t>What does the GAL do?</a:t>
            </a:r>
          </a:p>
          <a:p>
            <a:pPr>
              <a:buFont typeface="Wingdings" panose="05000000000000000000" pitchFamily="2" charset="2"/>
              <a:buChar char="Ø"/>
            </a:pPr>
            <a:r>
              <a:rPr lang="en-US" dirty="0"/>
              <a:t>Is a GAL a Guardian or Conservator?</a:t>
            </a:r>
          </a:p>
          <a:p>
            <a:pPr>
              <a:buFont typeface="Wingdings" panose="05000000000000000000" pitchFamily="2" charset="2"/>
              <a:buChar char="Ø"/>
            </a:pPr>
            <a:r>
              <a:rPr lang="en-US" dirty="0"/>
              <a:t>Why is court approval required?</a:t>
            </a:r>
          </a:p>
        </p:txBody>
      </p:sp>
      <p:sp>
        <p:nvSpPr>
          <p:cNvPr id="4" name="Slide Number Placeholder 3">
            <a:extLst>
              <a:ext uri="{FF2B5EF4-FFF2-40B4-BE49-F238E27FC236}">
                <a16:creationId xmlns:a16="http://schemas.microsoft.com/office/drawing/2014/main" id="{216139B2-7DBE-7E00-D808-58C3EA2731B3}"/>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4</a:t>
            </a:fld>
            <a:endParaRPr lang="en-US"/>
          </a:p>
        </p:txBody>
      </p:sp>
    </p:spTree>
    <p:extLst>
      <p:ext uri="{BB962C8B-B14F-4D97-AF65-F5344CB8AC3E}">
        <p14:creationId xmlns:p14="http://schemas.microsoft.com/office/powerpoint/2010/main" val="859630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AEDF0-4DBC-AA4C-F6F5-4BF1618F46F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D1144B8-2FE7-EB92-52EA-63E4B69CEE3E}"/>
              </a:ext>
            </a:extLst>
          </p:cNvPr>
          <p:cNvSpPr/>
          <p:nvPr/>
        </p:nvSpPr>
        <p:spPr>
          <a:xfrm>
            <a:off x="6720840" y="6126480"/>
            <a:ext cx="4186646" cy="4357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CCC0E0-3E41-B161-F7A8-96BDF8477E75}"/>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The new Prob. Code §15804</a:t>
            </a:r>
          </a:p>
        </p:txBody>
      </p:sp>
      <p:sp>
        <p:nvSpPr>
          <p:cNvPr id="3" name="Content Placeholder 2">
            <a:extLst>
              <a:ext uri="{FF2B5EF4-FFF2-40B4-BE49-F238E27FC236}">
                <a16:creationId xmlns:a16="http://schemas.microsoft.com/office/drawing/2014/main" id="{F168633C-3736-295E-25F4-539F5C5A0E36}"/>
              </a:ext>
            </a:extLst>
          </p:cNvPr>
          <p:cNvSpPr>
            <a:spLocks noGrp="1"/>
          </p:cNvSpPr>
          <p:nvPr>
            <p:ph sz="half" idx="1"/>
          </p:nvPr>
        </p:nvSpPr>
        <p:spPr>
          <a:xfrm>
            <a:off x="476795" y="2616563"/>
            <a:ext cx="5503318" cy="3869146"/>
          </a:xfrm>
        </p:spPr>
        <p:txBody>
          <a:bodyPr vert="horz" lIns="91440" tIns="45720" rIns="91440" bIns="45720" rtlCol="0">
            <a:noAutofit/>
          </a:bodyPr>
          <a:lstStyle/>
          <a:p>
            <a:pPr marL="0" indent="0">
              <a:buNone/>
            </a:pPr>
            <a:r>
              <a:rPr lang="en-US" sz="2400" b="1" i="1" dirty="0"/>
              <a:t>Prob. Code §15804(</a:t>
            </a:r>
            <a:r>
              <a:rPr lang="en-US" sz="2400" b="1" i="1" dirty="0">
                <a:solidFill>
                  <a:srgbClr val="FF0000"/>
                </a:solidFill>
              </a:rPr>
              <a:t>e</a:t>
            </a:r>
            <a:r>
              <a:rPr lang="en-US" sz="2400" b="1" i="1" dirty="0"/>
              <a:t>): </a:t>
            </a:r>
          </a:p>
          <a:p>
            <a:pPr marL="0" lvl="1" indent="0">
              <a:buNone/>
            </a:pPr>
            <a:r>
              <a:rPr lang="en-US" sz="1800" dirty="0">
                <a:latin typeface="Consolas" panose="020B0609020204030204" pitchFamily="49" charset="0"/>
              </a:rPr>
              <a:t>The following representation is permissible:</a:t>
            </a:r>
          </a:p>
          <a:p>
            <a:pPr marL="0" lvl="1" indent="402336">
              <a:spcBef>
                <a:spcPts val="300"/>
              </a:spcBef>
              <a:buNone/>
            </a:pPr>
            <a:r>
              <a:rPr lang="en-US" sz="1100" dirty="0">
                <a:latin typeface="Consolas" panose="020B0609020204030204" pitchFamily="49" charset="0"/>
              </a:rPr>
              <a:t>(1) </a:t>
            </a:r>
            <a:r>
              <a:rPr lang="en-US" sz="1100" dirty="0">
                <a:solidFill>
                  <a:schemeClr val="accent4">
                    <a:lumMod val="75000"/>
                  </a:schemeClr>
                </a:solidFill>
                <a:latin typeface="Consolas" panose="020B0609020204030204" pitchFamily="49" charset="0"/>
              </a:rPr>
              <a:t>A </a:t>
            </a:r>
            <a:r>
              <a:rPr lang="en-US" sz="1100" b="1" dirty="0">
                <a:solidFill>
                  <a:schemeClr val="accent4">
                    <a:lumMod val="75000"/>
                  </a:schemeClr>
                </a:solidFill>
                <a:latin typeface="Consolas" panose="020B0609020204030204" pitchFamily="49" charset="0"/>
              </a:rPr>
              <a:t>parent </a:t>
            </a:r>
            <a:r>
              <a:rPr lang="en-US" sz="1100" b="1" dirty="0">
                <a:solidFill>
                  <a:schemeClr val="tx1"/>
                </a:solidFill>
                <a:latin typeface="Consolas" panose="020B0609020204030204" pitchFamily="49" charset="0"/>
              </a:rPr>
              <a:t>(#)</a:t>
            </a:r>
            <a:r>
              <a:rPr lang="en-US" sz="1100" dirty="0">
                <a:solidFill>
                  <a:schemeClr val="accent4">
                    <a:lumMod val="75000"/>
                  </a:schemeClr>
                </a:solidFill>
                <a:latin typeface="Consolas" panose="020B0609020204030204" pitchFamily="49" charset="0"/>
              </a:rPr>
              <a:t> may represent and bind the parent’s minor children and children subsequently born if a guardian or guardian ad litem for the child or children has not been appointed</a:t>
            </a:r>
            <a:r>
              <a:rPr lang="en-US" sz="1100" dirty="0">
                <a:latin typeface="Consolas" panose="020B0609020204030204" pitchFamily="49" charset="0"/>
              </a:rPr>
              <a:t>.</a:t>
            </a:r>
          </a:p>
          <a:p>
            <a:pPr marL="0" lvl="1" indent="402336">
              <a:spcBef>
                <a:spcPts val="300"/>
              </a:spcBef>
              <a:buNone/>
            </a:pPr>
            <a:r>
              <a:rPr lang="en-US" sz="1100" dirty="0">
                <a:latin typeface="Consolas" panose="020B0609020204030204" pitchFamily="49" charset="0"/>
              </a:rPr>
              <a:t>(2) A </a:t>
            </a:r>
            <a:r>
              <a:rPr lang="en-US" sz="1100" b="1" dirty="0">
                <a:solidFill>
                  <a:srgbClr val="FF0000"/>
                </a:solidFill>
                <a:latin typeface="Consolas" panose="020B0609020204030204" pitchFamily="49" charset="0"/>
              </a:rPr>
              <a:t>conservator</a:t>
            </a:r>
            <a:r>
              <a:rPr lang="en-US" sz="1100" dirty="0">
                <a:latin typeface="Consolas" panose="020B0609020204030204" pitchFamily="49" charset="0"/>
              </a:rPr>
              <a:t> </a:t>
            </a:r>
            <a:r>
              <a:rPr lang="en-US" sz="1100" b="1" dirty="0">
                <a:solidFill>
                  <a:schemeClr val="tx1"/>
                </a:solidFill>
                <a:latin typeface="Consolas" panose="020B0609020204030204" pitchFamily="49" charset="0"/>
              </a:rPr>
              <a:t>(*)</a:t>
            </a:r>
            <a:r>
              <a:rPr lang="en-US" sz="1100" dirty="0">
                <a:latin typeface="Consolas" panose="020B0609020204030204" pitchFamily="49" charset="0"/>
              </a:rPr>
              <a:t> of the estate may represent and bind the conservatee.</a:t>
            </a:r>
          </a:p>
          <a:p>
            <a:pPr marL="0" lvl="1" indent="402336">
              <a:spcBef>
                <a:spcPts val="300"/>
              </a:spcBef>
              <a:buNone/>
            </a:pPr>
            <a:r>
              <a:rPr lang="en-US" sz="1100" dirty="0">
                <a:latin typeface="Consolas" panose="020B0609020204030204" pitchFamily="49" charset="0"/>
              </a:rPr>
              <a:t>(3) A </a:t>
            </a:r>
            <a:r>
              <a:rPr lang="en-US" sz="1100" b="1" dirty="0">
                <a:solidFill>
                  <a:srgbClr val="FF0000"/>
                </a:solidFill>
                <a:latin typeface="Consolas" panose="020B0609020204030204" pitchFamily="49" charset="0"/>
              </a:rPr>
              <a:t>guardian</a:t>
            </a:r>
            <a:r>
              <a:rPr lang="en-US" sz="1100" dirty="0">
                <a:latin typeface="Consolas" panose="020B0609020204030204" pitchFamily="49" charset="0"/>
              </a:rPr>
              <a:t> </a:t>
            </a:r>
            <a:r>
              <a:rPr lang="en-US" sz="1100" b="1" dirty="0">
                <a:solidFill>
                  <a:schemeClr val="tx1"/>
                </a:solidFill>
                <a:latin typeface="Consolas" panose="020B0609020204030204" pitchFamily="49" charset="0"/>
              </a:rPr>
              <a:t>(*)</a:t>
            </a:r>
            <a:r>
              <a:rPr lang="en-US" sz="1100" dirty="0">
                <a:latin typeface="Consolas" panose="020B0609020204030204" pitchFamily="49" charset="0"/>
              </a:rPr>
              <a:t> of the estate may represent and bind the minor ward.</a:t>
            </a:r>
          </a:p>
          <a:p>
            <a:pPr marL="0" lvl="1" indent="402336">
              <a:spcBef>
                <a:spcPts val="300"/>
              </a:spcBef>
              <a:buNone/>
            </a:pPr>
            <a:r>
              <a:rPr lang="en-US" sz="1100" dirty="0">
                <a:latin typeface="Consolas" panose="020B0609020204030204" pitchFamily="49" charset="0"/>
              </a:rPr>
              <a:t>(4) A </a:t>
            </a:r>
            <a:r>
              <a:rPr lang="en-US" sz="1100" b="1" dirty="0">
                <a:solidFill>
                  <a:srgbClr val="FF0000"/>
                </a:solidFill>
                <a:latin typeface="Consolas" panose="020B0609020204030204" pitchFamily="49" charset="0"/>
              </a:rPr>
              <a:t>guardian ad litem</a:t>
            </a:r>
            <a:r>
              <a:rPr lang="en-US" sz="1100" dirty="0">
                <a:latin typeface="Consolas" panose="020B0609020204030204" pitchFamily="49" charset="0"/>
              </a:rPr>
              <a:t> </a:t>
            </a:r>
            <a:r>
              <a:rPr lang="en-US" sz="1100" b="1" dirty="0">
                <a:solidFill>
                  <a:schemeClr val="tx1"/>
                </a:solidFill>
                <a:latin typeface="Consolas" panose="020B0609020204030204" pitchFamily="49" charset="0"/>
              </a:rPr>
              <a:t>(*)</a:t>
            </a:r>
            <a:r>
              <a:rPr lang="en-US" sz="1100" dirty="0">
                <a:latin typeface="Consolas" panose="020B0609020204030204" pitchFamily="49" charset="0"/>
              </a:rPr>
              <a:t> with authority to act with respect to the matter may represent and bind the ward.</a:t>
            </a:r>
          </a:p>
          <a:p>
            <a:pPr marL="0" lvl="1" indent="402336">
              <a:spcBef>
                <a:spcPts val="300"/>
              </a:spcBef>
              <a:buNone/>
            </a:pPr>
            <a:r>
              <a:rPr lang="en-US" sz="1100" dirty="0">
                <a:latin typeface="Consolas" panose="020B0609020204030204" pitchFamily="49" charset="0"/>
              </a:rPr>
              <a:t>(5) An </a:t>
            </a:r>
            <a:r>
              <a:rPr lang="en-US" sz="1100" b="1" dirty="0">
                <a:solidFill>
                  <a:srgbClr val="FF0000"/>
                </a:solidFill>
                <a:latin typeface="Consolas" panose="020B0609020204030204" pitchFamily="49" charset="0"/>
              </a:rPr>
              <a:t>agent</a:t>
            </a:r>
            <a:r>
              <a:rPr lang="en-US" sz="1100" dirty="0">
                <a:latin typeface="Consolas" panose="020B0609020204030204" pitchFamily="49" charset="0"/>
              </a:rPr>
              <a:t> </a:t>
            </a:r>
            <a:r>
              <a:rPr lang="en-US" sz="1100" b="1" dirty="0">
                <a:latin typeface="Consolas" panose="020B0609020204030204" pitchFamily="49" charset="0"/>
              </a:rPr>
              <a:t>(*)</a:t>
            </a:r>
            <a:r>
              <a:rPr lang="en-US" sz="1100" dirty="0">
                <a:latin typeface="Consolas" panose="020B0609020204030204" pitchFamily="49" charset="0"/>
              </a:rPr>
              <a:t> with authority to act with respect to the matter may represent and bind the principal.</a:t>
            </a:r>
          </a:p>
          <a:p>
            <a:pPr marL="0" lvl="1" indent="402336">
              <a:spcBef>
                <a:spcPts val="300"/>
              </a:spcBef>
              <a:buNone/>
            </a:pPr>
            <a:r>
              <a:rPr lang="en-US" sz="1100" dirty="0">
                <a:latin typeface="Consolas" panose="020B0609020204030204" pitchFamily="49" charset="0"/>
              </a:rPr>
              <a:t>(6) A </a:t>
            </a:r>
            <a:r>
              <a:rPr lang="en-US" sz="1100" b="1" dirty="0">
                <a:solidFill>
                  <a:srgbClr val="FF0000"/>
                </a:solidFill>
                <a:latin typeface="Consolas" panose="020B0609020204030204" pitchFamily="49" charset="0"/>
              </a:rPr>
              <a:t>trustee</a:t>
            </a:r>
            <a:r>
              <a:rPr lang="en-US" sz="1100" dirty="0">
                <a:latin typeface="Consolas" panose="020B0609020204030204" pitchFamily="49" charset="0"/>
              </a:rPr>
              <a:t> </a:t>
            </a:r>
            <a:r>
              <a:rPr lang="en-US" sz="1100" b="1" dirty="0">
                <a:latin typeface="Consolas" panose="020B0609020204030204" pitchFamily="49" charset="0"/>
              </a:rPr>
              <a:t>(*)</a:t>
            </a:r>
            <a:r>
              <a:rPr lang="en-US" sz="1100" dirty="0">
                <a:latin typeface="Consolas" panose="020B0609020204030204" pitchFamily="49" charset="0"/>
              </a:rPr>
              <a:t> may represent and bind the beneficiaries of the trust.</a:t>
            </a:r>
          </a:p>
          <a:p>
            <a:pPr marL="0" lvl="1" indent="402336">
              <a:spcBef>
                <a:spcPts val="300"/>
              </a:spcBef>
              <a:buNone/>
            </a:pPr>
            <a:r>
              <a:rPr lang="en-US" sz="1100" dirty="0">
                <a:latin typeface="Consolas" panose="020B0609020204030204" pitchFamily="49" charset="0"/>
              </a:rPr>
              <a:t>(7) A </a:t>
            </a:r>
            <a:r>
              <a:rPr lang="en-US" sz="1100" b="1" dirty="0">
                <a:solidFill>
                  <a:srgbClr val="FF0000"/>
                </a:solidFill>
                <a:latin typeface="Consolas" panose="020B0609020204030204" pitchFamily="49" charset="0"/>
              </a:rPr>
              <a:t>personal representative</a:t>
            </a:r>
            <a:r>
              <a:rPr lang="en-US" sz="1100" dirty="0">
                <a:latin typeface="Consolas" panose="020B0609020204030204" pitchFamily="49" charset="0"/>
              </a:rPr>
              <a:t> </a:t>
            </a:r>
            <a:r>
              <a:rPr lang="en-US" sz="1100" b="1" dirty="0">
                <a:latin typeface="Consolas" panose="020B0609020204030204" pitchFamily="49" charset="0"/>
              </a:rPr>
              <a:t>(*)</a:t>
            </a:r>
            <a:r>
              <a:rPr lang="en-US" sz="1100" dirty="0">
                <a:latin typeface="Consolas" panose="020B0609020204030204" pitchFamily="49" charset="0"/>
              </a:rPr>
              <a:t> may represent and bind persons interested in the estate.</a:t>
            </a:r>
          </a:p>
        </p:txBody>
      </p:sp>
      <p:pic>
        <p:nvPicPr>
          <p:cNvPr id="7" name="Picture Placeholder 6">
            <a:extLst>
              <a:ext uri="{FF2B5EF4-FFF2-40B4-BE49-F238E27FC236}">
                <a16:creationId xmlns:a16="http://schemas.microsoft.com/office/drawing/2014/main" id="{89FF6853-F4B5-5F51-0A82-69044CB28B4D}"/>
              </a:ext>
            </a:extLst>
          </p:cNvPr>
          <p:cNvPicPr>
            <a:picLocks noGrp="1" noChangeAspect="1"/>
          </p:cNvPicPr>
          <p:nvPr>
            <p:ph sz="half" idx="2"/>
          </p:nvPr>
        </p:nvPicPr>
        <p:blipFill>
          <a:blip r:embed="rId2"/>
          <a:stretch/>
        </p:blipFill>
        <p:spPr>
          <a:xfrm>
            <a:off x="6208712" y="2701253"/>
            <a:ext cx="4825159" cy="3220793"/>
          </a:xfrm>
          <a:noFill/>
        </p:spPr>
      </p:pic>
      <p:sp>
        <p:nvSpPr>
          <p:cNvPr id="4" name="Slide Number Placeholder 3">
            <a:extLst>
              <a:ext uri="{FF2B5EF4-FFF2-40B4-BE49-F238E27FC236}">
                <a16:creationId xmlns:a16="http://schemas.microsoft.com/office/drawing/2014/main" id="{8995E001-F62E-5629-8475-C3286A6AE80C}"/>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40</a:t>
            </a:fld>
            <a:endParaRPr lang="en-US"/>
          </a:p>
        </p:txBody>
      </p:sp>
      <p:sp>
        <p:nvSpPr>
          <p:cNvPr id="5" name="Oval 4">
            <a:extLst>
              <a:ext uri="{FF2B5EF4-FFF2-40B4-BE49-F238E27FC236}">
                <a16:creationId xmlns:a16="http://schemas.microsoft.com/office/drawing/2014/main" id="{E0BF3BCF-1FDF-E6B1-6FF8-C8CE2D41C9A8}"/>
              </a:ext>
            </a:extLst>
          </p:cNvPr>
          <p:cNvSpPr/>
          <p:nvPr/>
        </p:nvSpPr>
        <p:spPr>
          <a:xfrm>
            <a:off x="6361417" y="2854486"/>
            <a:ext cx="2259874" cy="9279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Examples</a:t>
            </a:r>
          </a:p>
        </p:txBody>
      </p:sp>
      <p:sp>
        <p:nvSpPr>
          <p:cNvPr id="6" name="TextBox 5">
            <a:extLst>
              <a:ext uri="{FF2B5EF4-FFF2-40B4-BE49-F238E27FC236}">
                <a16:creationId xmlns:a16="http://schemas.microsoft.com/office/drawing/2014/main" id="{A94A0C44-10F5-9F93-157E-F32B547CCF13}"/>
              </a:ext>
            </a:extLst>
          </p:cNvPr>
          <p:cNvSpPr txBox="1"/>
          <p:nvPr/>
        </p:nvSpPr>
        <p:spPr>
          <a:xfrm>
            <a:off x="6788978" y="6192939"/>
            <a:ext cx="4011033" cy="323165"/>
          </a:xfrm>
          <a:prstGeom prst="rect">
            <a:avLst/>
          </a:prstGeom>
          <a:noFill/>
        </p:spPr>
        <p:txBody>
          <a:bodyPr wrap="none" rtlCol="0">
            <a:spAutoFit/>
          </a:bodyPr>
          <a:lstStyle/>
          <a:p>
            <a:pPr algn="ctr"/>
            <a:r>
              <a:rPr lang="en-US" sz="1500" i="1" dirty="0"/>
              <a:t>(#) Parents – </a:t>
            </a:r>
            <a:r>
              <a:rPr lang="en-US" sz="1500" b="1" i="1" dirty="0">
                <a:solidFill>
                  <a:schemeClr val="accent4">
                    <a:lumMod val="75000"/>
                  </a:schemeClr>
                </a:solidFill>
              </a:rPr>
              <a:t>BLUE</a:t>
            </a:r>
            <a:r>
              <a:rPr lang="en-US" sz="1500" i="1" dirty="0"/>
              <a:t>      (*) Fiduciaries - </a:t>
            </a:r>
            <a:r>
              <a:rPr lang="en-US" sz="1500" b="1" i="1" dirty="0">
                <a:solidFill>
                  <a:srgbClr val="FF0000"/>
                </a:solidFill>
              </a:rPr>
              <a:t>RED</a:t>
            </a:r>
          </a:p>
        </p:txBody>
      </p:sp>
    </p:spTree>
    <p:extLst>
      <p:ext uri="{BB962C8B-B14F-4D97-AF65-F5344CB8AC3E}">
        <p14:creationId xmlns:p14="http://schemas.microsoft.com/office/powerpoint/2010/main" val="3810230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B1E22-AEBE-0261-FB14-3E206392F9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4C75D3-EF95-2CF7-5657-24FA13EB4835}"/>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The new Prob. Code §15804</a:t>
            </a:r>
          </a:p>
        </p:txBody>
      </p:sp>
      <p:sp>
        <p:nvSpPr>
          <p:cNvPr id="3" name="Content Placeholder 2">
            <a:extLst>
              <a:ext uri="{FF2B5EF4-FFF2-40B4-BE49-F238E27FC236}">
                <a16:creationId xmlns:a16="http://schemas.microsoft.com/office/drawing/2014/main" id="{8A018EA8-E1B1-D622-56D7-5CB3BEA16247}"/>
              </a:ext>
            </a:extLst>
          </p:cNvPr>
          <p:cNvSpPr>
            <a:spLocks noGrp="1"/>
          </p:cNvSpPr>
          <p:nvPr>
            <p:ph sz="half" idx="1"/>
          </p:nvPr>
        </p:nvSpPr>
        <p:spPr>
          <a:xfrm>
            <a:off x="476795" y="2616563"/>
            <a:ext cx="5503318" cy="3869146"/>
          </a:xfrm>
        </p:spPr>
        <p:txBody>
          <a:bodyPr vert="horz" lIns="91440" tIns="45720" rIns="91440" bIns="45720" rtlCol="0">
            <a:noAutofit/>
          </a:bodyPr>
          <a:lstStyle/>
          <a:p>
            <a:pPr marL="0" indent="0">
              <a:buNone/>
            </a:pPr>
            <a:r>
              <a:rPr lang="en-US" sz="2400" b="1" i="1" dirty="0"/>
              <a:t>Interesting note regarding Prob. Code §15804(</a:t>
            </a:r>
            <a:r>
              <a:rPr lang="en-US" sz="2400" b="1" i="1" dirty="0">
                <a:solidFill>
                  <a:srgbClr val="FF0000"/>
                </a:solidFill>
              </a:rPr>
              <a:t>e</a:t>
            </a:r>
            <a:r>
              <a:rPr lang="en-US" sz="2400" b="1" i="1" dirty="0"/>
              <a:t>): </a:t>
            </a:r>
          </a:p>
          <a:p>
            <a:pPr marL="0" lvl="1" indent="0">
              <a:buNone/>
            </a:pPr>
            <a:r>
              <a:rPr lang="en-US" sz="1800" dirty="0"/>
              <a:t>From the legislative history, this language was stricken from the final approved text:</a:t>
            </a:r>
          </a:p>
          <a:p>
            <a:pPr marL="402336" lvl="1" indent="0">
              <a:buNone/>
            </a:pPr>
            <a:r>
              <a:rPr lang="en-US" sz="1800" dirty="0">
                <a:latin typeface="Consolas" panose="020B0609020204030204" pitchFamily="49" charset="0"/>
              </a:rPr>
              <a:t>The following representation is permissible </a:t>
            </a:r>
            <a:r>
              <a:rPr lang="en-US" sz="1800" b="1" strike="sngStrike" dirty="0">
                <a:solidFill>
                  <a:srgbClr val="FF0000"/>
                </a:solidFill>
                <a:latin typeface="Consolas" panose="020B0609020204030204" pitchFamily="49" charset="0"/>
              </a:rPr>
              <a:t>, but the parent or fiduciary shall act in accordance with their duties</a:t>
            </a:r>
            <a:r>
              <a:rPr lang="en-US" sz="1800" dirty="0">
                <a:latin typeface="Consolas" panose="020B0609020204030204" pitchFamily="49" charset="0"/>
              </a:rPr>
              <a:t>:</a:t>
            </a:r>
          </a:p>
          <a:p>
            <a:pPr marL="0" lvl="1" indent="0">
              <a:buNone/>
            </a:pPr>
            <a:endParaRPr lang="en-US" sz="1100" dirty="0"/>
          </a:p>
        </p:txBody>
      </p:sp>
      <p:pic>
        <p:nvPicPr>
          <p:cNvPr id="7" name="Picture Placeholder 6">
            <a:extLst>
              <a:ext uri="{FF2B5EF4-FFF2-40B4-BE49-F238E27FC236}">
                <a16:creationId xmlns:a16="http://schemas.microsoft.com/office/drawing/2014/main" id="{C26D02C3-A835-F7DC-B2AC-0CD67A595E1B}"/>
              </a:ext>
            </a:extLst>
          </p:cNvPr>
          <p:cNvPicPr>
            <a:picLocks noGrp="1" noChangeAspect="1"/>
          </p:cNvPicPr>
          <p:nvPr>
            <p:ph sz="half" idx="2"/>
          </p:nvPr>
        </p:nvPicPr>
        <p:blipFill>
          <a:blip r:embed="rId2"/>
          <a:stretch/>
        </p:blipFill>
        <p:spPr>
          <a:xfrm>
            <a:off x="6208712" y="2701253"/>
            <a:ext cx="4825159" cy="3220793"/>
          </a:xfrm>
          <a:noFill/>
        </p:spPr>
      </p:pic>
      <p:sp>
        <p:nvSpPr>
          <p:cNvPr id="4" name="Slide Number Placeholder 3">
            <a:extLst>
              <a:ext uri="{FF2B5EF4-FFF2-40B4-BE49-F238E27FC236}">
                <a16:creationId xmlns:a16="http://schemas.microsoft.com/office/drawing/2014/main" id="{12C195C7-216B-0588-5B3D-B734D136AF9A}"/>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41</a:t>
            </a:fld>
            <a:endParaRPr lang="en-US"/>
          </a:p>
        </p:txBody>
      </p:sp>
    </p:spTree>
    <p:extLst>
      <p:ext uri="{BB962C8B-B14F-4D97-AF65-F5344CB8AC3E}">
        <p14:creationId xmlns:p14="http://schemas.microsoft.com/office/powerpoint/2010/main" val="3214169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A60F6-4CAD-E505-D2B9-6E462E1F7A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73FC8B-D3C1-1F8A-FA0D-C86D9359D0C3}"/>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The new Prob. Code §15804</a:t>
            </a:r>
          </a:p>
        </p:txBody>
      </p:sp>
      <p:sp>
        <p:nvSpPr>
          <p:cNvPr id="3" name="Content Placeholder 2">
            <a:extLst>
              <a:ext uri="{FF2B5EF4-FFF2-40B4-BE49-F238E27FC236}">
                <a16:creationId xmlns:a16="http://schemas.microsoft.com/office/drawing/2014/main" id="{66878DB6-68B1-56F3-DCD1-D409637D5BBC}"/>
              </a:ext>
            </a:extLst>
          </p:cNvPr>
          <p:cNvSpPr>
            <a:spLocks noGrp="1"/>
          </p:cNvSpPr>
          <p:nvPr>
            <p:ph sz="half" idx="1"/>
          </p:nvPr>
        </p:nvSpPr>
        <p:spPr>
          <a:xfrm>
            <a:off x="476795" y="2616563"/>
            <a:ext cx="5503318" cy="3869146"/>
          </a:xfrm>
        </p:spPr>
        <p:txBody>
          <a:bodyPr vert="horz" lIns="91440" tIns="45720" rIns="91440" bIns="45720" rtlCol="0">
            <a:noAutofit/>
          </a:bodyPr>
          <a:lstStyle/>
          <a:p>
            <a:pPr marL="0" indent="0">
              <a:buNone/>
            </a:pPr>
            <a:r>
              <a:rPr lang="en-US" sz="2400" b="1" i="1" dirty="0"/>
              <a:t>Prob. Code §15804(</a:t>
            </a:r>
            <a:r>
              <a:rPr lang="en-US" sz="2400" b="1" i="1" dirty="0">
                <a:solidFill>
                  <a:srgbClr val="FF0000"/>
                </a:solidFill>
              </a:rPr>
              <a:t>f</a:t>
            </a:r>
            <a:r>
              <a:rPr lang="en-US" sz="2400" b="1" i="1" dirty="0"/>
              <a:t>): </a:t>
            </a:r>
          </a:p>
          <a:p>
            <a:pPr marL="0" lvl="1" indent="0">
              <a:buNone/>
            </a:pPr>
            <a:r>
              <a:rPr lang="en-US" sz="2000" dirty="0">
                <a:latin typeface="Consolas" panose="020B0609020204030204" pitchFamily="49" charset="0"/>
              </a:rPr>
              <a:t>Unless otherwise represented, a </a:t>
            </a:r>
            <a:r>
              <a:rPr lang="en-US" sz="2000" b="1" dirty="0">
                <a:latin typeface="Consolas" panose="020B0609020204030204" pitchFamily="49" charset="0"/>
              </a:rPr>
              <a:t>minor, an incapacitated person, a person subsequently born, or a person whose identity or location is unknown and not reasonably ascertainable</a:t>
            </a:r>
            <a:r>
              <a:rPr lang="en-US" sz="2000" dirty="0">
                <a:latin typeface="Consolas" panose="020B0609020204030204" pitchFamily="49" charset="0"/>
              </a:rPr>
              <a:t> may be represented by and bound by another person having a </a:t>
            </a:r>
            <a:r>
              <a:rPr lang="en-US" sz="2000" b="1" i="1" dirty="0">
                <a:solidFill>
                  <a:srgbClr val="FF0000"/>
                </a:solidFill>
                <a:latin typeface="Consolas" panose="020B0609020204030204" pitchFamily="49" charset="0"/>
              </a:rPr>
              <a:t>substantially identical interest</a:t>
            </a:r>
            <a:r>
              <a:rPr lang="en-US" sz="2000" dirty="0">
                <a:latin typeface="Consolas" panose="020B0609020204030204" pitchFamily="49" charset="0"/>
              </a:rPr>
              <a:t> with respect to the particular question or dispute.</a:t>
            </a:r>
          </a:p>
        </p:txBody>
      </p:sp>
      <p:pic>
        <p:nvPicPr>
          <p:cNvPr id="7" name="Picture Placeholder 6">
            <a:extLst>
              <a:ext uri="{FF2B5EF4-FFF2-40B4-BE49-F238E27FC236}">
                <a16:creationId xmlns:a16="http://schemas.microsoft.com/office/drawing/2014/main" id="{D3AE5698-4B27-7C7C-BF71-D912785DC0FC}"/>
              </a:ext>
            </a:extLst>
          </p:cNvPr>
          <p:cNvPicPr>
            <a:picLocks noGrp="1" noChangeAspect="1"/>
          </p:cNvPicPr>
          <p:nvPr>
            <p:ph sz="half" idx="2"/>
          </p:nvPr>
        </p:nvPicPr>
        <p:blipFill>
          <a:blip r:embed="rId2"/>
          <a:stretch/>
        </p:blipFill>
        <p:spPr>
          <a:xfrm>
            <a:off x="6208712" y="2701253"/>
            <a:ext cx="4825159" cy="3220793"/>
          </a:xfrm>
          <a:noFill/>
        </p:spPr>
      </p:pic>
      <p:sp>
        <p:nvSpPr>
          <p:cNvPr id="4" name="Slide Number Placeholder 3">
            <a:extLst>
              <a:ext uri="{FF2B5EF4-FFF2-40B4-BE49-F238E27FC236}">
                <a16:creationId xmlns:a16="http://schemas.microsoft.com/office/drawing/2014/main" id="{2EFB9218-C7AD-B48B-9BFA-B25E79427FB1}"/>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42</a:t>
            </a:fld>
            <a:endParaRPr lang="en-US"/>
          </a:p>
        </p:txBody>
      </p:sp>
      <p:sp>
        <p:nvSpPr>
          <p:cNvPr id="5" name="Oval 4">
            <a:extLst>
              <a:ext uri="{FF2B5EF4-FFF2-40B4-BE49-F238E27FC236}">
                <a16:creationId xmlns:a16="http://schemas.microsoft.com/office/drawing/2014/main" id="{E64DD4B9-690B-77DD-0C27-81F236BC3CA6}"/>
              </a:ext>
            </a:extLst>
          </p:cNvPr>
          <p:cNvSpPr/>
          <p:nvPr/>
        </p:nvSpPr>
        <p:spPr>
          <a:xfrm>
            <a:off x="6361417" y="2854486"/>
            <a:ext cx="2259874" cy="9279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The Classics</a:t>
            </a:r>
          </a:p>
        </p:txBody>
      </p:sp>
    </p:spTree>
    <p:extLst>
      <p:ext uri="{BB962C8B-B14F-4D97-AF65-F5344CB8AC3E}">
        <p14:creationId xmlns:p14="http://schemas.microsoft.com/office/powerpoint/2010/main" val="2201846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25265-B6F1-EAAD-934B-A10E296A09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32AD5F-26B1-A915-4D53-C775609327B7}"/>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The new Prob. Code §15804</a:t>
            </a:r>
          </a:p>
        </p:txBody>
      </p:sp>
      <p:sp>
        <p:nvSpPr>
          <p:cNvPr id="3" name="Content Placeholder 2">
            <a:extLst>
              <a:ext uri="{FF2B5EF4-FFF2-40B4-BE49-F238E27FC236}">
                <a16:creationId xmlns:a16="http://schemas.microsoft.com/office/drawing/2014/main" id="{97449383-3F35-4F6B-D5FB-F7102296BD85}"/>
              </a:ext>
            </a:extLst>
          </p:cNvPr>
          <p:cNvSpPr>
            <a:spLocks noGrp="1"/>
          </p:cNvSpPr>
          <p:nvPr>
            <p:ph sz="half" idx="1"/>
          </p:nvPr>
        </p:nvSpPr>
        <p:spPr>
          <a:xfrm>
            <a:off x="476795" y="2616562"/>
            <a:ext cx="5503318" cy="3967117"/>
          </a:xfrm>
        </p:spPr>
        <p:txBody>
          <a:bodyPr vert="horz" lIns="91440" tIns="45720" rIns="91440" bIns="45720" rtlCol="0">
            <a:noAutofit/>
          </a:bodyPr>
          <a:lstStyle/>
          <a:p>
            <a:pPr marL="0" indent="0">
              <a:buNone/>
            </a:pPr>
            <a:r>
              <a:rPr lang="en-US" sz="2400" b="1" i="1" dirty="0"/>
              <a:t>Prob. Code §15804(</a:t>
            </a:r>
            <a:r>
              <a:rPr lang="en-US" sz="2400" b="1" i="1" dirty="0">
                <a:solidFill>
                  <a:srgbClr val="FF0000"/>
                </a:solidFill>
              </a:rPr>
              <a:t>g</a:t>
            </a:r>
            <a:r>
              <a:rPr lang="en-US" sz="2400" b="1" i="1" dirty="0"/>
              <a:t>): </a:t>
            </a:r>
          </a:p>
          <a:p>
            <a:pPr marL="0" lvl="1" indent="0">
              <a:buNone/>
            </a:pPr>
            <a:r>
              <a:rPr lang="en-US" sz="1300" dirty="0">
                <a:latin typeface="Consolas" panose="020B0609020204030204" pitchFamily="49" charset="0"/>
              </a:rPr>
              <a:t>The following representation of successive interests is permissible:</a:t>
            </a:r>
          </a:p>
          <a:p>
            <a:pPr marL="0" lvl="1" indent="402336">
              <a:spcBef>
                <a:spcPts val="300"/>
              </a:spcBef>
              <a:buNone/>
            </a:pPr>
            <a:r>
              <a:rPr lang="en-US" sz="1000" dirty="0">
                <a:latin typeface="Consolas" panose="020B0609020204030204" pitchFamily="49" charset="0"/>
              </a:rPr>
              <a:t>(1) If an interest has been given to persons who comprise a certain class upon the happening of a future event, the living persons who would constitute the class as of the date the representation is to be determined may represent and bind all other members of the class as of that date.</a:t>
            </a:r>
          </a:p>
          <a:p>
            <a:pPr marL="0" lvl="1" indent="402336">
              <a:spcBef>
                <a:spcPts val="300"/>
              </a:spcBef>
              <a:buNone/>
            </a:pPr>
            <a:r>
              <a:rPr lang="en-US" sz="1000" dirty="0">
                <a:latin typeface="Consolas" panose="020B0609020204030204" pitchFamily="49" charset="0"/>
              </a:rPr>
              <a:t>(2) If an interest has been given to a living person or to a class of persons, and a substantially identical interest is to pass to another person or class of persons, or both, upon the happening of a future event, the living person or the living members of the class of persons who hold the interest may represent and bind all of the persons and classes of persons who might take on the happening of all future events.</a:t>
            </a:r>
          </a:p>
          <a:p>
            <a:pPr marL="0" lvl="1" indent="402336">
              <a:spcBef>
                <a:spcPts val="300"/>
              </a:spcBef>
              <a:buNone/>
            </a:pPr>
            <a:r>
              <a:rPr lang="en-US" sz="1000" dirty="0">
                <a:latin typeface="Consolas" panose="020B0609020204030204" pitchFamily="49" charset="0"/>
              </a:rPr>
              <a:t>(3) If an interest will be given to a living person or to a class of persons upon the happening of a future event and a substantially identical interest would pass to another person or class of persons, or both, upon the happening of one or more future events, the living person or the living members of the class of persons who will hold the interest on the happening of an earlier event may represent and bind all of the persons and classes of persons who might take on the happening of all future events.</a:t>
            </a:r>
          </a:p>
        </p:txBody>
      </p:sp>
      <p:pic>
        <p:nvPicPr>
          <p:cNvPr id="7" name="Picture Placeholder 6">
            <a:extLst>
              <a:ext uri="{FF2B5EF4-FFF2-40B4-BE49-F238E27FC236}">
                <a16:creationId xmlns:a16="http://schemas.microsoft.com/office/drawing/2014/main" id="{FF6554B1-EA9B-5FB2-1A68-057277917591}"/>
              </a:ext>
            </a:extLst>
          </p:cNvPr>
          <p:cNvPicPr>
            <a:picLocks noGrp="1" noChangeAspect="1"/>
          </p:cNvPicPr>
          <p:nvPr>
            <p:ph sz="half" idx="2"/>
          </p:nvPr>
        </p:nvPicPr>
        <p:blipFill>
          <a:blip r:embed="rId2"/>
          <a:stretch/>
        </p:blipFill>
        <p:spPr>
          <a:xfrm>
            <a:off x="6208712" y="2701253"/>
            <a:ext cx="4825159" cy="3220793"/>
          </a:xfrm>
          <a:noFill/>
        </p:spPr>
      </p:pic>
      <p:sp>
        <p:nvSpPr>
          <p:cNvPr id="4" name="Slide Number Placeholder 3">
            <a:extLst>
              <a:ext uri="{FF2B5EF4-FFF2-40B4-BE49-F238E27FC236}">
                <a16:creationId xmlns:a16="http://schemas.microsoft.com/office/drawing/2014/main" id="{B53F17BF-8FB4-1A4C-73D3-0E186D5DD8FD}"/>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43</a:t>
            </a:fld>
            <a:endParaRPr lang="en-US"/>
          </a:p>
        </p:txBody>
      </p:sp>
      <p:sp>
        <p:nvSpPr>
          <p:cNvPr id="5" name="Oval 4">
            <a:extLst>
              <a:ext uri="{FF2B5EF4-FFF2-40B4-BE49-F238E27FC236}">
                <a16:creationId xmlns:a16="http://schemas.microsoft.com/office/drawing/2014/main" id="{E790E2D5-E945-9B83-3399-4A304FC8CE7D}"/>
              </a:ext>
            </a:extLst>
          </p:cNvPr>
          <p:cNvSpPr/>
          <p:nvPr/>
        </p:nvSpPr>
        <p:spPr>
          <a:xfrm>
            <a:off x="6361417" y="2854486"/>
            <a:ext cx="2259874" cy="9279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Successive Interests</a:t>
            </a:r>
          </a:p>
        </p:txBody>
      </p:sp>
    </p:spTree>
    <p:extLst>
      <p:ext uri="{BB962C8B-B14F-4D97-AF65-F5344CB8AC3E}">
        <p14:creationId xmlns:p14="http://schemas.microsoft.com/office/powerpoint/2010/main" val="18523801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7B791-29EE-E120-F244-F47BC4C577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B264C4-6598-381E-A5FC-945B74D2F041}"/>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The new Prob. Code §15804</a:t>
            </a:r>
          </a:p>
        </p:txBody>
      </p:sp>
      <p:sp>
        <p:nvSpPr>
          <p:cNvPr id="3" name="Content Placeholder 2">
            <a:extLst>
              <a:ext uri="{FF2B5EF4-FFF2-40B4-BE49-F238E27FC236}">
                <a16:creationId xmlns:a16="http://schemas.microsoft.com/office/drawing/2014/main" id="{A371DBF7-C36F-438C-3F3A-6F5612F9B0AA}"/>
              </a:ext>
            </a:extLst>
          </p:cNvPr>
          <p:cNvSpPr>
            <a:spLocks noGrp="1"/>
          </p:cNvSpPr>
          <p:nvPr>
            <p:ph sz="half" idx="1"/>
          </p:nvPr>
        </p:nvSpPr>
        <p:spPr>
          <a:xfrm>
            <a:off x="476795" y="2616562"/>
            <a:ext cx="5503318" cy="3967117"/>
          </a:xfrm>
        </p:spPr>
        <p:txBody>
          <a:bodyPr vert="horz" lIns="91440" tIns="45720" rIns="91440" bIns="45720" rtlCol="0">
            <a:noAutofit/>
          </a:bodyPr>
          <a:lstStyle/>
          <a:p>
            <a:pPr marL="0" indent="0">
              <a:buNone/>
            </a:pPr>
            <a:r>
              <a:rPr lang="en-US" sz="2400" b="1" i="1" dirty="0"/>
              <a:t>Prob. Code §15804(</a:t>
            </a:r>
            <a:r>
              <a:rPr lang="en-US" sz="2400" b="1" i="1" dirty="0">
                <a:solidFill>
                  <a:srgbClr val="FF0000"/>
                </a:solidFill>
              </a:rPr>
              <a:t>h</a:t>
            </a:r>
            <a:r>
              <a:rPr lang="en-US" sz="2400" b="1" i="1" dirty="0"/>
              <a:t>): </a:t>
            </a:r>
          </a:p>
          <a:p>
            <a:pPr marL="0" lvl="1" indent="0">
              <a:buNone/>
            </a:pPr>
            <a:r>
              <a:rPr lang="en-US" sz="2200" dirty="0">
                <a:latin typeface="Consolas" panose="020B0609020204030204" pitchFamily="49" charset="0"/>
              </a:rPr>
              <a:t>The holder of a lifetime or testamentary power of appointment may represent and bind persons who are permissible appointees or takers in default of that exercise.</a:t>
            </a:r>
          </a:p>
        </p:txBody>
      </p:sp>
      <p:pic>
        <p:nvPicPr>
          <p:cNvPr id="7" name="Picture Placeholder 6">
            <a:extLst>
              <a:ext uri="{FF2B5EF4-FFF2-40B4-BE49-F238E27FC236}">
                <a16:creationId xmlns:a16="http://schemas.microsoft.com/office/drawing/2014/main" id="{9DF5E4EF-A824-837A-849C-1F27AB1334BC}"/>
              </a:ext>
            </a:extLst>
          </p:cNvPr>
          <p:cNvPicPr>
            <a:picLocks noGrp="1" noChangeAspect="1"/>
          </p:cNvPicPr>
          <p:nvPr>
            <p:ph sz="half" idx="2"/>
          </p:nvPr>
        </p:nvPicPr>
        <p:blipFill>
          <a:blip r:embed="rId2"/>
          <a:stretch/>
        </p:blipFill>
        <p:spPr>
          <a:xfrm>
            <a:off x="6208712" y="2701253"/>
            <a:ext cx="4825159" cy="3220793"/>
          </a:xfrm>
          <a:noFill/>
        </p:spPr>
      </p:pic>
      <p:sp>
        <p:nvSpPr>
          <p:cNvPr id="4" name="Slide Number Placeholder 3">
            <a:extLst>
              <a:ext uri="{FF2B5EF4-FFF2-40B4-BE49-F238E27FC236}">
                <a16:creationId xmlns:a16="http://schemas.microsoft.com/office/drawing/2014/main" id="{32DCD875-1E46-155A-05F8-FD8B287BC8DF}"/>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44</a:t>
            </a:fld>
            <a:endParaRPr lang="en-US"/>
          </a:p>
        </p:txBody>
      </p:sp>
      <p:sp>
        <p:nvSpPr>
          <p:cNvPr id="5" name="Oval 4">
            <a:extLst>
              <a:ext uri="{FF2B5EF4-FFF2-40B4-BE49-F238E27FC236}">
                <a16:creationId xmlns:a16="http://schemas.microsoft.com/office/drawing/2014/main" id="{84A35159-9F8C-F046-EB68-80C90896D89E}"/>
              </a:ext>
            </a:extLst>
          </p:cNvPr>
          <p:cNvSpPr/>
          <p:nvPr/>
        </p:nvSpPr>
        <p:spPr>
          <a:xfrm>
            <a:off x="6361417" y="2854486"/>
            <a:ext cx="2259874" cy="9279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Power of Appointment</a:t>
            </a:r>
          </a:p>
        </p:txBody>
      </p:sp>
    </p:spTree>
    <p:extLst>
      <p:ext uri="{BB962C8B-B14F-4D97-AF65-F5344CB8AC3E}">
        <p14:creationId xmlns:p14="http://schemas.microsoft.com/office/powerpoint/2010/main" val="3219562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0EF5F-886D-86F1-F18A-8A0F5A8F7F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77C37D-36AC-E504-8128-345AC8363B9B}"/>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The new Prob. Code §15804</a:t>
            </a:r>
          </a:p>
        </p:txBody>
      </p:sp>
      <p:sp>
        <p:nvSpPr>
          <p:cNvPr id="3" name="Content Placeholder 2">
            <a:extLst>
              <a:ext uri="{FF2B5EF4-FFF2-40B4-BE49-F238E27FC236}">
                <a16:creationId xmlns:a16="http://schemas.microsoft.com/office/drawing/2014/main" id="{802E39FF-B8D5-B1E6-26A8-9F1C38B3FB39}"/>
              </a:ext>
            </a:extLst>
          </p:cNvPr>
          <p:cNvSpPr>
            <a:spLocks noGrp="1"/>
          </p:cNvSpPr>
          <p:nvPr>
            <p:ph sz="half" idx="1"/>
          </p:nvPr>
        </p:nvSpPr>
        <p:spPr>
          <a:xfrm>
            <a:off x="496389" y="2616563"/>
            <a:ext cx="5483723" cy="3797300"/>
          </a:xfrm>
        </p:spPr>
        <p:txBody>
          <a:bodyPr vert="horz" lIns="91440" tIns="45720" rIns="91440" bIns="45720" rtlCol="0">
            <a:noAutofit/>
          </a:bodyPr>
          <a:lstStyle/>
          <a:p>
            <a:pPr marL="0" indent="0">
              <a:buNone/>
            </a:pPr>
            <a:r>
              <a:rPr lang="en-US" sz="2400" b="1" i="1" dirty="0"/>
              <a:t>Prob. Code §15804(</a:t>
            </a:r>
            <a:r>
              <a:rPr lang="en-US" sz="2400" b="1" i="1" dirty="0">
                <a:solidFill>
                  <a:srgbClr val="FF0000"/>
                </a:solidFill>
              </a:rPr>
              <a:t>i</a:t>
            </a:r>
            <a:r>
              <a:rPr lang="en-US" sz="2400" b="1" i="1" dirty="0"/>
              <a:t>): </a:t>
            </a:r>
          </a:p>
          <a:p>
            <a:pPr marL="0" lvl="1" indent="0">
              <a:buNone/>
            </a:pPr>
            <a:r>
              <a:rPr lang="en-US" sz="2200" dirty="0">
                <a:latin typeface="Consolas" panose="020B0609020204030204" pitchFamily="49" charset="0"/>
              </a:rPr>
              <a:t>This section does </a:t>
            </a:r>
            <a:r>
              <a:rPr lang="en-US" sz="2200" b="1" u="sng" dirty="0">
                <a:latin typeface="Consolas" panose="020B0609020204030204" pitchFamily="49" charset="0"/>
              </a:rPr>
              <a:t>not</a:t>
            </a:r>
            <a:r>
              <a:rPr lang="en-US" sz="2200" dirty="0">
                <a:latin typeface="Consolas" panose="020B0609020204030204" pitchFamily="49" charset="0"/>
              </a:rPr>
              <a:t> affect either of the following:</a:t>
            </a:r>
          </a:p>
          <a:p>
            <a:pPr marL="0" lvl="1" indent="402336">
              <a:spcBef>
                <a:spcPts val="300"/>
              </a:spcBef>
              <a:buNone/>
            </a:pPr>
            <a:r>
              <a:rPr lang="en-US" sz="1400" dirty="0">
                <a:latin typeface="Consolas" panose="020B0609020204030204" pitchFamily="49" charset="0"/>
              </a:rPr>
              <a:t>(1) Requirements for notice in a court proceeding to any of the following:</a:t>
            </a:r>
          </a:p>
          <a:p>
            <a:pPr marL="400050" lvl="2" indent="402336">
              <a:spcBef>
                <a:spcPts val="300"/>
              </a:spcBef>
              <a:buNone/>
            </a:pPr>
            <a:r>
              <a:rPr lang="en-US" dirty="0">
                <a:latin typeface="Consolas" panose="020B0609020204030204" pitchFamily="49" charset="0"/>
              </a:rPr>
              <a:t>(A) A person who has requested </a:t>
            </a:r>
            <a:r>
              <a:rPr lang="en-US" b="1" dirty="0">
                <a:latin typeface="Consolas" panose="020B0609020204030204" pitchFamily="49" charset="0"/>
              </a:rPr>
              <a:t>special notice</a:t>
            </a:r>
            <a:r>
              <a:rPr lang="en-US" dirty="0">
                <a:latin typeface="Consolas" panose="020B0609020204030204" pitchFamily="49" charset="0"/>
              </a:rPr>
              <a:t>.</a:t>
            </a:r>
          </a:p>
          <a:p>
            <a:pPr marL="400050" lvl="2" indent="402336">
              <a:spcBef>
                <a:spcPts val="300"/>
              </a:spcBef>
              <a:buNone/>
            </a:pPr>
            <a:r>
              <a:rPr lang="en-US" dirty="0">
                <a:latin typeface="Consolas" panose="020B0609020204030204" pitchFamily="49" charset="0"/>
              </a:rPr>
              <a:t>(B) A person who has filed </a:t>
            </a:r>
            <a:r>
              <a:rPr lang="en-US" b="1" dirty="0">
                <a:latin typeface="Consolas" panose="020B0609020204030204" pitchFamily="49" charset="0"/>
              </a:rPr>
              <a:t>notice of appearance</a:t>
            </a:r>
            <a:r>
              <a:rPr lang="en-US" dirty="0">
                <a:latin typeface="Consolas" panose="020B0609020204030204" pitchFamily="49" charset="0"/>
              </a:rPr>
              <a:t>.</a:t>
            </a:r>
          </a:p>
          <a:p>
            <a:pPr marL="400050" lvl="2" indent="402336">
              <a:spcBef>
                <a:spcPts val="300"/>
              </a:spcBef>
              <a:buNone/>
            </a:pPr>
            <a:r>
              <a:rPr lang="en-US" dirty="0">
                <a:latin typeface="Consolas" panose="020B0609020204030204" pitchFamily="49" charset="0"/>
              </a:rPr>
              <a:t>(C) A </a:t>
            </a:r>
            <a:r>
              <a:rPr lang="en-US" b="1" dirty="0">
                <a:latin typeface="Consolas" panose="020B0609020204030204" pitchFamily="49" charset="0"/>
              </a:rPr>
              <a:t>particular</a:t>
            </a:r>
            <a:r>
              <a:rPr lang="en-US" dirty="0">
                <a:latin typeface="Consolas" panose="020B0609020204030204" pitchFamily="49" charset="0"/>
              </a:rPr>
              <a:t> person or entity required by statute to be given notice.</a:t>
            </a:r>
          </a:p>
          <a:p>
            <a:pPr marL="0" lvl="1" indent="402336">
              <a:buNone/>
            </a:pPr>
            <a:r>
              <a:rPr lang="en-US" sz="1400" dirty="0">
                <a:latin typeface="Consolas" panose="020B0609020204030204" pitchFamily="49" charset="0"/>
              </a:rPr>
              <a:t>(2) </a:t>
            </a:r>
            <a:r>
              <a:rPr lang="en-US" sz="1400" b="1" dirty="0">
                <a:solidFill>
                  <a:srgbClr val="FF0000"/>
                </a:solidFill>
                <a:latin typeface="Consolas" panose="020B0609020204030204" pitchFamily="49" charset="0"/>
              </a:rPr>
              <a:t>Availability of a guardian ad litem pursuant to Section 1003</a:t>
            </a:r>
            <a:r>
              <a:rPr lang="en-US" sz="1400" dirty="0">
                <a:latin typeface="Consolas" panose="020B0609020204030204" pitchFamily="49" charset="0"/>
              </a:rPr>
              <a:t>.</a:t>
            </a:r>
          </a:p>
        </p:txBody>
      </p:sp>
      <p:pic>
        <p:nvPicPr>
          <p:cNvPr id="7" name="Picture Placeholder 6">
            <a:extLst>
              <a:ext uri="{FF2B5EF4-FFF2-40B4-BE49-F238E27FC236}">
                <a16:creationId xmlns:a16="http://schemas.microsoft.com/office/drawing/2014/main" id="{74C788F9-B0BA-61EB-CA16-36BFBF710B16}"/>
              </a:ext>
            </a:extLst>
          </p:cNvPr>
          <p:cNvPicPr>
            <a:picLocks noGrp="1" noChangeAspect="1"/>
          </p:cNvPicPr>
          <p:nvPr>
            <p:ph sz="half" idx="2"/>
          </p:nvPr>
        </p:nvPicPr>
        <p:blipFill>
          <a:blip r:embed="rId2"/>
          <a:stretch/>
        </p:blipFill>
        <p:spPr>
          <a:xfrm>
            <a:off x="6208712" y="2701253"/>
            <a:ext cx="4825159" cy="3220793"/>
          </a:xfrm>
          <a:noFill/>
        </p:spPr>
      </p:pic>
      <p:sp>
        <p:nvSpPr>
          <p:cNvPr id="4" name="Slide Number Placeholder 3">
            <a:extLst>
              <a:ext uri="{FF2B5EF4-FFF2-40B4-BE49-F238E27FC236}">
                <a16:creationId xmlns:a16="http://schemas.microsoft.com/office/drawing/2014/main" id="{A02A0E60-98AE-C55C-F324-6B38EA151B3B}"/>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45</a:t>
            </a:fld>
            <a:endParaRPr lang="en-US"/>
          </a:p>
        </p:txBody>
      </p:sp>
      <p:sp>
        <p:nvSpPr>
          <p:cNvPr id="5" name="Oval 4">
            <a:extLst>
              <a:ext uri="{FF2B5EF4-FFF2-40B4-BE49-F238E27FC236}">
                <a16:creationId xmlns:a16="http://schemas.microsoft.com/office/drawing/2014/main" id="{ED6AD7A5-6E18-682A-89A3-C6611542AC7B}"/>
              </a:ext>
            </a:extLst>
          </p:cNvPr>
          <p:cNvSpPr/>
          <p:nvPr/>
        </p:nvSpPr>
        <p:spPr>
          <a:xfrm>
            <a:off x="6361417" y="2854486"/>
            <a:ext cx="2259874" cy="9279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But…</a:t>
            </a:r>
          </a:p>
        </p:txBody>
      </p:sp>
    </p:spTree>
    <p:extLst>
      <p:ext uri="{BB962C8B-B14F-4D97-AF65-F5344CB8AC3E}">
        <p14:creationId xmlns:p14="http://schemas.microsoft.com/office/powerpoint/2010/main" val="3819644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E7B1F-F42C-E1A1-8733-4EA714D52D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72A9B6-E30F-A7F7-409E-977ED2603E1A}"/>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The new Prob. Code §15804</a:t>
            </a:r>
          </a:p>
        </p:txBody>
      </p:sp>
      <p:sp>
        <p:nvSpPr>
          <p:cNvPr id="3" name="Content Placeholder 2">
            <a:extLst>
              <a:ext uri="{FF2B5EF4-FFF2-40B4-BE49-F238E27FC236}">
                <a16:creationId xmlns:a16="http://schemas.microsoft.com/office/drawing/2014/main" id="{581DA7C2-ACFC-8A0D-3EAA-FE58B14FBD17}"/>
              </a:ext>
            </a:extLst>
          </p:cNvPr>
          <p:cNvSpPr>
            <a:spLocks noGrp="1"/>
          </p:cNvSpPr>
          <p:nvPr>
            <p:ph sz="half" idx="1"/>
          </p:nvPr>
        </p:nvSpPr>
        <p:spPr>
          <a:xfrm>
            <a:off x="496389" y="2616562"/>
            <a:ext cx="5483723" cy="3921397"/>
          </a:xfrm>
        </p:spPr>
        <p:txBody>
          <a:bodyPr vert="horz" lIns="91440" tIns="45720" rIns="91440" bIns="45720" rtlCol="0">
            <a:noAutofit/>
          </a:bodyPr>
          <a:lstStyle/>
          <a:p>
            <a:pPr marL="0" indent="0">
              <a:buNone/>
            </a:pPr>
            <a:r>
              <a:rPr lang="en-US" sz="2400" b="1" i="1" dirty="0"/>
              <a:t>(back to…) Prob. Code §15804(</a:t>
            </a:r>
            <a:r>
              <a:rPr lang="en-US" sz="2400" b="1" i="1" dirty="0">
                <a:solidFill>
                  <a:srgbClr val="FF0000"/>
                </a:solidFill>
              </a:rPr>
              <a:t>c</a:t>
            </a:r>
            <a:r>
              <a:rPr lang="en-US" sz="2400" b="1" i="1" dirty="0"/>
              <a:t>): </a:t>
            </a:r>
          </a:p>
          <a:p>
            <a:pPr marL="0" lvl="1" indent="0">
              <a:buNone/>
            </a:pPr>
            <a:r>
              <a:rPr lang="en-US" sz="2200" dirty="0"/>
              <a:t>[As to any other person, the following:]</a:t>
            </a:r>
          </a:p>
          <a:p>
            <a:pPr marL="0" lvl="1" indent="402336">
              <a:buNone/>
            </a:pPr>
            <a:r>
              <a:rPr lang="en-US" sz="1300" dirty="0">
                <a:latin typeface="Consolas" panose="020B0609020204030204" pitchFamily="49" charset="0"/>
              </a:rPr>
              <a:t>(1)	A person </a:t>
            </a:r>
            <a:r>
              <a:rPr lang="en-US" sz="1300" b="1" dirty="0">
                <a:solidFill>
                  <a:srgbClr val="FF0000"/>
                </a:solidFill>
                <a:latin typeface="Consolas" panose="020B0609020204030204" pitchFamily="49" charset="0"/>
              </a:rPr>
              <a:t>shall provide consent in writing</a:t>
            </a:r>
            <a:r>
              <a:rPr lang="en-US" sz="1300" dirty="0">
                <a:latin typeface="Consolas" panose="020B0609020204030204" pitchFamily="49" charset="0"/>
              </a:rPr>
              <a:t> for another person to represent and bind them.</a:t>
            </a:r>
          </a:p>
          <a:p>
            <a:pPr marL="0" lvl="1" indent="402336">
              <a:buNone/>
            </a:pPr>
            <a:r>
              <a:rPr lang="en-US" sz="1300" dirty="0">
                <a:latin typeface="Consolas" panose="020B0609020204030204" pitchFamily="49" charset="0"/>
              </a:rPr>
              <a:t>(2)	The consent of a person who may represent and bind another person pursuant to this section is binding on the represented person unless the represented person objects to the representation before the consent would have become effective.</a:t>
            </a:r>
          </a:p>
          <a:p>
            <a:pPr marL="0" lvl="1" indent="402336">
              <a:buNone/>
            </a:pPr>
            <a:r>
              <a:rPr lang="en-US" sz="1300" dirty="0">
                <a:latin typeface="Consolas" panose="020B0609020204030204" pitchFamily="49" charset="0"/>
              </a:rPr>
              <a:t>(3)	A fiduciary who acts in reliance upon a representation made pursuant to this section shall not be liable for any resulting loss, unless the fiduciary committed a breach of trust intentionally, with gross negligence, in bad faith, or with reckless indifference to the interests of a beneficiary.</a:t>
            </a:r>
          </a:p>
        </p:txBody>
      </p:sp>
      <p:pic>
        <p:nvPicPr>
          <p:cNvPr id="7" name="Picture Placeholder 6">
            <a:extLst>
              <a:ext uri="{FF2B5EF4-FFF2-40B4-BE49-F238E27FC236}">
                <a16:creationId xmlns:a16="http://schemas.microsoft.com/office/drawing/2014/main" id="{F193BEFE-30D2-1765-6802-6E95609FF05F}"/>
              </a:ext>
            </a:extLst>
          </p:cNvPr>
          <p:cNvPicPr>
            <a:picLocks noGrp="1" noChangeAspect="1"/>
          </p:cNvPicPr>
          <p:nvPr>
            <p:ph sz="half" idx="2"/>
          </p:nvPr>
        </p:nvPicPr>
        <p:blipFill>
          <a:blip r:embed="rId2"/>
          <a:stretch/>
        </p:blipFill>
        <p:spPr>
          <a:xfrm>
            <a:off x="6208712" y="2701253"/>
            <a:ext cx="4825159" cy="3220793"/>
          </a:xfrm>
          <a:noFill/>
        </p:spPr>
      </p:pic>
      <p:sp>
        <p:nvSpPr>
          <p:cNvPr id="4" name="Slide Number Placeholder 3">
            <a:extLst>
              <a:ext uri="{FF2B5EF4-FFF2-40B4-BE49-F238E27FC236}">
                <a16:creationId xmlns:a16="http://schemas.microsoft.com/office/drawing/2014/main" id="{3A6A3CF0-D625-FE3E-FD35-7B5C42964362}"/>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46</a:t>
            </a:fld>
            <a:endParaRPr lang="en-US"/>
          </a:p>
        </p:txBody>
      </p:sp>
      <p:sp>
        <p:nvSpPr>
          <p:cNvPr id="5" name="Oval 4">
            <a:extLst>
              <a:ext uri="{FF2B5EF4-FFF2-40B4-BE49-F238E27FC236}">
                <a16:creationId xmlns:a16="http://schemas.microsoft.com/office/drawing/2014/main" id="{82A8AA56-B90F-E29D-BE65-FDFD23BC9166}"/>
              </a:ext>
            </a:extLst>
          </p:cNvPr>
          <p:cNvSpPr/>
          <p:nvPr/>
        </p:nvSpPr>
        <p:spPr>
          <a:xfrm>
            <a:off x="6361417" y="2854486"/>
            <a:ext cx="2259874" cy="9279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Consent</a:t>
            </a:r>
          </a:p>
        </p:txBody>
      </p:sp>
    </p:spTree>
    <p:extLst>
      <p:ext uri="{BB962C8B-B14F-4D97-AF65-F5344CB8AC3E}">
        <p14:creationId xmlns:p14="http://schemas.microsoft.com/office/powerpoint/2010/main" val="2575114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61119-3D66-35BB-D544-5D275040AE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F8CEA3-2C91-F0CC-32E6-287BBAF371F1}"/>
              </a:ext>
            </a:extLst>
          </p:cNvPr>
          <p:cNvSpPr>
            <a:spLocks noGrp="1"/>
          </p:cNvSpPr>
          <p:nvPr>
            <p:ph type="title"/>
          </p:nvPr>
        </p:nvSpPr>
        <p:spPr>
          <a:xfrm>
            <a:off x="1154953" y="973668"/>
            <a:ext cx="8761413" cy="706964"/>
          </a:xfrm>
        </p:spPr>
        <p:txBody>
          <a:bodyPr vert="horz" lIns="91440" tIns="45720" rIns="91440" bIns="45720" rtlCol="0" anchor="ctr">
            <a:normAutofit fontScale="90000"/>
          </a:bodyPr>
          <a:lstStyle/>
          <a:p>
            <a:r>
              <a:rPr lang="en-US" dirty="0"/>
              <a:t>GUARDIAN AD LITEM (GAL) AFTER AB 565</a:t>
            </a:r>
          </a:p>
        </p:txBody>
      </p:sp>
      <p:sp>
        <p:nvSpPr>
          <p:cNvPr id="3" name="Content Placeholder 2">
            <a:extLst>
              <a:ext uri="{FF2B5EF4-FFF2-40B4-BE49-F238E27FC236}">
                <a16:creationId xmlns:a16="http://schemas.microsoft.com/office/drawing/2014/main" id="{1289D470-E505-55CC-EE49-38D033A0032A}"/>
              </a:ext>
            </a:extLst>
          </p:cNvPr>
          <p:cNvSpPr>
            <a:spLocks noGrp="1"/>
          </p:cNvSpPr>
          <p:nvPr>
            <p:ph sz="half" idx="2"/>
          </p:nvPr>
        </p:nvSpPr>
        <p:spPr>
          <a:xfrm>
            <a:off x="533400" y="2735579"/>
            <a:ext cx="11163300" cy="3606437"/>
          </a:xfrm>
        </p:spPr>
        <p:txBody>
          <a:bodyPr vert="horz" lIns="91440" tIns="45720" rIns="91440" bIns="45720" rtlCol="0">
            <a:normAutofit/>
          </a:bodyPr>
          <a:lstStyle/>
          <a:p>
            <a:pPr marL="0" indent="0">
              <a:buNone/>
            </a:pPr>
            <a:r>
              <a:rPr lang="en-US" sz="2600" b="1" dirty="0"/>
              <a:t>Key Take-Aways:</a:t>
            </a:r>
          </a:p>
          <a:p>
            <a:pPr>
              <a:buFont typeface="Wingdings" panose="05000000000000000000" pitchFamily="2" charset="2"/>
              <a:buChar char="v"/>
            </a:pPr>
            <a:r>
              <a:rPr lang="en-US" dirty="0"/>
              <a:t>Prob. Code §5804 deals only with </a:t>
            </a:r>
            <a:r>
              <a:rPr lang="en-US" b="1" i="1" u="sng" dirty="0"/>
              <a:t>notice in a trust proceeding</a:t>
            </a:r>
            <a:r>
              <a:rPr lang="en-US" dirty="0"/>
              <a:t>, seeking ways to avoid the unnecessary need for the appointment of a GAL simply to comply with a requirement to provide notice to another person (i.e., due process).</a:t>
            </a:r>
          </a:p>
          <a:p>
            <a:pPr>
              <a:buFont typeface="Wingdings" panose="05000000000000000000" pitchFamily="2" charset="2"/>
              <a:buChar char="v"/>
            </a:pPr>
            <a:r>
              <a:rPr lang="en-US" dirty="0"/>
              <a:t>A person may not serve as a representative pursuant to new Prob. Code §15804 if there is a </a:t>
            </a:r>
            <a:r>
              <a:rPr lang="en-US" b="1" i="1" u="sng" dirty="0"/>
              <a:t>conflict of interest</a:t>
            </a:r>
            <a:r>
              <a:rPr lang="en-US" dirty="0"/>
              <a:t> during the representation with respect to the particular matter that is the subject of the representation [see 15804(b)(1)].</a:t>
            </a:r>
          </a:p>
          <a:p>
            <a:pPr>
              <a:buFont typeface="Wingdings" panose="05000000000000000000" pitchFamily="2" charset="2"/>
              <a:buChar char="v"/>
            </a:pPr>
            <a:r>
              <a:rPr lang="en-US" dirty="0"/>
              <a:t>If the issue is not merely the giving of notice in a trust proceeding, but representation or participation in a court proceeding, then a GAL might still be required even if virtual representation under Prob. Code §15804 would be sufficient notice.</a:t>
            </a:r>
          </a:p>
        </p:txBody>
      </p:sp>
      <p:sp>
        <p:nvSpPr>
          <p:cNvPr id="4" name="Slide Number Placeholder 3">
            <a:extLst>
              <a:ext uri="{FF2B5EF4-FFF2-40B4-BE49-F238E27FC236}">
                <a16:creationId xmlns:a16="http://schemas.microsoft.com/office/drawing/2014/main" id="{D094706D-3019-7B95-646A-8859F452F26E}"/>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47</a:t>
            </a:fld>
            <a:endParaRPr lang="en-US"/>
          </a:p>
        </p:txBody>
      </p:sp>
    </p:spTree>
    <p:extLst>
      <p:ext uri="{BB962C8B-B14F-4D97-AF65-F5344CB8AC3E}">
        <p14:creationId xmlns:p14="http://schemas.microsoft.com/office/powerpoint/2010/main" val="25970888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F6824-8AD7-1EDD-8668-0CE5A38975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F0FCC9-225C-F67C-B03B-AEEA03160B96}"/>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dirty="0"/>
              <a:t>PRACTICAL GUIDANCE</a:t>
            </a:r>
          </a:p>
        </p:txBody>
      </p:sp>
      <p:sp>
        <p:nvSpPr>
          <p:cNvPr id="3" name="Content Placeholder 2">
            <a:extLst>
              <a:ext uri="{FF2B5EF4-FFF2-40B4-BE49-F238E27FC236}">
                <a16:creationId xmlns:a16="http://schemas.microsoft.com/office/drawing/2014/main" id="{8C6C1912-526F-EF8A-7729-477E58F60F10}"/>
              </a:ext>
            </a:extLst>
          </p:cNvPr>
          <p:cNvSpPr>
            <a:spLocks noGrp="1"/>
          </p:cNvSpPr>
          <p:nvPr>
            <p:ph sz="half" idx="2"/>
          </p:nvPr>
        </p:nvSpPr>
        <p:spPr>
          <a:xfrm>
            <a:off x="1382750" y="2661421"/>
            <a:ext cx="9946889" cy="4073915"/>
          </a:xfrm>
        </p:spPr>
        <p:txBody>
          <a:bodyPr vert="horz" lIns="91440" tIns="45720" rIns="91440" bIns="45720" rtlCol="0">
            <a:normAutofit fontScale="55000" lnSpcReduction="20000"/>
          </a:bodyPr>
          <a:lstStyle/>
          <a:p>
            <a:pPr marL="0" indent="0" algn="ctr">
              <a:buNone/>
            </a:pPr>
            <a:r>
              <a:rPr lang="en-US" sz="3700" dirty="0"/>
              <a:t>When </a:t>
            </a:r>
            <a:r>
              <a:rPr lang="en-US" sz="3700" b="1" i="1" dirty="0"/>
              <a:t>in doubt</a:t>
            </a:r>
            <a:r>
              <a:rPr lang="en-US" sz="3700" b="1" dirty="0"/>
              <a:t> </a:t>
            </a:r>
            <a:r>
              <a:rPr lang="en-US" sz="3700" dirty="0"/>
              <a:t>if there exists a </a:t>
            </a:r>
            <a:r>
              <a:rPr lang="en-US" sz="3700" i="1" dirty="0"/>
              <a:t>disqualifying</a:t>
            </a:r>
            <a:r>
              <a:rPr lang="en-US" sz="3700" dirty="0"/>
              <a:t> conflict or divergence of interests,</a:t>
            </a:r>
          </a:p>
          <a:p>
            <a:pPr marL="0" indent="0" algn="ctr">
              <a:buNone/>
            </a:pPr>
            <a:r>
              <a:rPr lang="en-US" sz="3700" dirty="0"/>
              <a:t>or</a:t>
            </a:r>
          </a:p>
          <a:p>
            <a:pPr marL="0" indent="0" algn="ctr">
              <a:buNone/>
            </a:pPr>
            <a:r>
              <a:rPr lang="en-US" sz="3700" dirty="0"/>
              <a:t>When </a:t>
            </a:r>
            <a:r>
              <a:rPr lang="en-US" sz="3700" b="1" i="1" dirty="0"/>
              <a:t>in doubt </a:t>
            </a:r>
            <a:r>
              <a:rPr lang="en-US" sz="3700" dirty="0"/>
              <a:t>if a </a:t>
            </a:r>
            <a:r>
              <a:rPr lang="en-US" sz="3700" i="1" dirty="0"/>
              <a:t>substantial similarity </a:t>
            </a:r>
            <a:r>
              <a:rPr lang="en-US" sz="3700" dirty="0"/>
              <a:t>of interests exists,</a:t>
            </a:r>
          </a:p>
          <a:p>
            <a:pPr marL="0" indent="0" algn="ctr">
              <a:buNone/>
            </a:pPr>
            <a:r>
              <a:rPr lang="en-US" sz="3700" i="1" dirty="0"/>
              <a:t>or</a:t>
            </a:r>
          </a:p>
          <a:p>
            <a:pPr marL="0" indent="0" algn="ctr">
              <a:buNone/>
            </a:pPr>
            <a:r>
              <a:rPr lang="en-US" sz="3700" dirty="0"/>
              <a:t>If the circumstances warrant a </a:t>
            </a:r>
            <a:r>
              <a:rPr lang="en-US" sz="3700" b="1" i="1" dirty="0"/>
              <a:t>definitive assurance </a:t>
            </a:r>
            <a:r>
              <a:rPr lang="en-US" sz="3700" i="1" dirty="0"/>
              <a:t>of validity and finality</a:t>
            </a:r>
            <a:r>
              <a:rPr lang="en-US" sz="3700" dirty="0"/>
              <a:t>,</a:t>
            </a:r>
          </a:p>
          <a:p>
            <a:pPr marL="0" indent="0" algn="ctr">
              <a:buNone/>
            </a:pPr>
            <a:r>
              <a:rPr lang="en-US" sz="3700" i="1" dirty="0"/>
              <a:t>or</a:t>
            </a:r>
          </a:p>
          <a:p>
            <a:pPr marL="0" indent="0" algn="ctr">
              <a:buNone/>
            </a:pPr>
            <a:r>
              <a:rPr lang="en-US" sz="3700" dirty="0"/>
              <a:t>If </a:t>
            </a:r>
            <a:r>
              <a:rPr lang="en-US" sz="3700" i="1" dirty="0"/>
              <a:t>merely giving notice </a:t>
            </a:r>
            <a:r>
              <a:rPr lang="en-US" sz="3700" dirty="0"/>
              <a:t>would </a:t>
            </a:r>
            <a:r>
              <a:rPr lang="en-US" sz="3700" b="1" dirty="0"/>
              <a:t>not</a:t>
            </a:r>
            <a:r>
              <a:rPr lang="en-US" sz="3700" dirty="0"/>
              <a:t> be sufficient,</a:t>
            </a:r>
          </a:p>
          <a:p>
            <a:pPr marL="0" indent="0" algn="ctr">
              <a:buNone/>
            </a:pPr>
            <a:endParaRPr lang="en-US" sz="3700" dirty="0"/>
          </a:p>
          <a:p>
            <a:pPr marL="0" indent="0" algn="ctr">
              <a:spcBef>
                <a:spcPts val="300"/>
              </a:spcBef>
              <a:buNone/>
            </a:pPr>
            <a:r>
              <a:rPr lang="en-US" sz="4400" b="1" dirty="0"/>
              <a:t>Then the recommended best practice is to continue to</a:t>
            </a:r>
          </a:p>
          <a:p>
            <a:pPr marL="0" indent="0" algn="ctr">
              <a:spcBef>
                <a:spcPts val="300"/>
              </a:spcBef>
              <a:buNone/>
            </a:pPr>
            <a:r>
              <a:rPr lang="en-US" sz="4400" b="1" dirty="0"/>
              <a:t>seek and obtain the appointment of </a:t>
            </a:r>
          </a:p>
          <a:p>
            <a:pPr marL="0" indent="0" algn="ctr">
              <a:spcBef>
                <a:spcPts val="300"/>
              </a:spcBef>
              <a:buNone/>
            </a:pPr>
            <a:r>
              <a:rPr lang="en-US" sz="4400" b="1" dirty="0"/>
              <a:t>an independent Guardian ad litem (GAL).</a:t>
            </a:r>
          </a:p>
        </p:txBody>
      </p:sp>
      <p:sp>
        <p:nvSpPr>
          <p:cNvPr id="4" name="Slide Number Placeholder 3">
            <a:extLst>
              <a:ext uri="{FF2B5EF4-FFF2-40B4-BE49-F238E27FC236}">
                <a16:creationId xmlns:a16="http://schemas.microsoft.com/office/drawing/2014/main" id="{B1C6E0FC-223E-3F55-03B5-CC5DC5C1E00A}"/>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48</a:t>
            </a:fld>
            <a:endParaRPr lang="en-US"/>
          </a:p>
        </p:txBody>
      </p:sp>
    </p:spTree>
    <p:extLst>
      <p:ext uri="{BB962C8B-B14F-4D97-AF65-F5344CB8AC3E}">
        <p14:creationId xmlns:p14="http://schemas.microsoft.com/office/powerpoint/2010/main" val="2041622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p:txBody>
          <a:bodyPr/>
          <a:lstStyle/>
          <a:p>
            <a:r>
              <a:rPr lang="en-US" dirty="0"/>
              <a:t>Thank you.</a:t>
            </a:r>
          </a:p>
        </p:txBody>
      </p:sp>
      <p:sp>
        <p:nvSpPr>
          <p:cNvPr id="2" name="Text Placeholder 1">
            <a:extLst>
              <a:ext uri="{FF2B5EF4-FFF2-40B4-BE49-F238E27FC236}">
                <a16:creationId xmlns:a16="http://schemas.microsoft.com/office/drawing/2014/main" id="{F4480DAD-30FE-4C86-9C81-495661668944}"/>
              </a:ext>
            </a:extLst>
          </p:cNvPr>
          <p:cNvSpPr>
            <a:spLocks noGrp="1"/>
          </p:cNvSpPr>
          <p:nvPr>
            <p:ph type="body" sz="quarter" idx="13"/>
          </p:nvPr>
        </p:nvSpPr>
        <p:spPr>
          <a:xfrm>
            <a:off x="542109" y="2406650"/>
            <a:ext cx="7047411" cy="4111716"/>
          </a:xfrm>
        </p:spPr>
        <p:txBody>
          <a:bodyPr>
            <a:normAutofit fontScale="92500"/>
          </a:bodyPr>
          <a:lstStyle/>
          <a:p>
            <a:r>
              <a:rPr lang="en-US" dirty="0">
                <a:solidFill>
                  <a:srgbClr val="FF0000"/>
                </a:solidFill>
              </a:rPr>
              <a:t>GAL Pals:</a:t>
            </a:r>
            <a:br>
              <a:rPr lang="en-US" dirty="0">
                <a:solidFill>
                  <a:srgbClr val="FF0000"/>
                </a:solidFill>
              </a:rPr>
            </a:br>
            <a:r>
              <a:rPr lang="en-US" dirty="0">
                <a:solidFill>
                  <a:srgbClr val="FF0000"/>
                </a:solidFill>
              </a:rPr>
              <a:t>Guardians </a:t>
            </a:r>
            <a:r>
              <a:rPr lang="en-US" i="1" dirty="0">
                <a:solidFill>
                  <a:srgbClr val="FF0000"/>
                </a:solidFill>
              </a:rPr>
              <a:t>ad litem </a:t>
            </a:r>
            <a:r>
              <a:rPr lang="en-US" dirty="0">
                <a:solidFill>
                  <a:srgbClr val="FF0000"/>
                </a:solidFill>
              </a:rPr>
              <a:t>in the Brave New World of 2026</a:t>
            </a:r>
          </a:p>
        </p:txBody>
      </p:sp>
      <p:sp>
        <p:nvSpPr>
          <p:cNvPr id="8" name="TextBox 7">
            <a:extLst>
              <a:ext uri="{FF2B5EF4-FFF2-40B4-BE49-F238E27FC236}">
                <a16:creationId xmlns:a16="http://schemas.microsoft.com/office/drawing/2014/main" id="{09170080-2632-BDCE-6FB7-46FA1CBA6E8D}"/>
              </a:ext>
            </a:extLst>
          </p:cNvPr>
          <p:cNvSpPr txBox="1"/>
          <p:nvPr/>
        </p:nvSpPr>
        <p:spPr>
          <a:xfrm>
            <a:off x="8490857" y="3755571"/>
            <a:ext cx="3291840" cy="2339102"/>
          </a:xfrm>
          <a:prstGeom prst="rect">
            <a:avLst/>
          </a:prstGeom>
          <a:noFill/>
        </p:spPr>
        <p:txBody>
          <a:bodyPr wrap="square" rtlCol="0">
            <a:spAutoFit/>
          </a:bodyPr>
          <a:lstStyle/>
          <a:p>
            <a:r>
              <a:rPr lang="en-US" dirty="0"/>
              <a:t>Adam L. Streltzer, Esq.</a:t>
            </a:r>
          </a:p>
          <a:p>
            <a:endParaRPr lang="en-US" sz="1600" dirty="0"/>
          </a:p>
          <a:p>
            <a:r>
              <a:rPr lang="en-US" sz="1600" dirty="0"/>
              <a:t>Los Angeles &amp; Culver City, CA</a:t>
            </a:r>
          </a:p>
          <a:p>
            <a:r>
              <a:rPr lang="en-US" sz="1600" dirty="0"/>
              <a:t>(424) 652-8010 telephone</a:t>
            </a:r>
          </a:p>
          <a:p>
            <a:r>
              <a:rPr lang="en-US" sz="1600" dirty="0"/>
              <a:t>(424) 652-2296 fax</a:t>
            </a:r>
          </a:p>
          <a:p>
            <a:endParaRPr lang="en-US" sz="1600" dirty="0">
              <a:solidFill>
                <a:srgbClr val="C4E46E"/>
              </a:solidFill>
              <a:hlinkClick r:id="rId2">
                <a:extLst>
                  <a:ext uri="{A12FA001-AC4F-418D-AE19-62706E023703}">
                    <ahyp:hlinkClr xmlns:ahyp="http://schemas.microsoft.com/office/drawing/2018/hyperlinkcolor" val="tx"/>
                  </a:ext>
                </a:extLst>
              </a:hlinkClick>
            </a:endParaRPr>
          </a:p>
          <a:p>
            <a:r>
              <a:rPr lang="en-US" sz="1600" dirty="0">
                <a:solidFill>
                  <a:srgbClr val="FF0000"/>
                </a:solidFill>
                <a:hlinkClick r:id="rId2">
                  <a:extLst>
                    <a:ext uri="{A12FA001-AC4F-418D-AE19-62706E023703}">
                      <ahyp:hlinkClr xmlns:ahyp="http://schemas.microsoft.com/office/drawing/2018/hyperlinkcolor" val="tx"/>
                    </a:ext>
                  </a:extLst>
                </a:hlinkClick>
              </a:rPr>
              <a:t>www.streltzer.com</a:t>
            </a:r>
            <a:r>
              <a:rPr lang="en-US" sz="1600" dirty="0">
                <a:solidFill>
                  <a:srgbClr val="FF0000"/>
                </a:solidFill>
              </a:rPr>
              <a:t> </a:t>
            </a:r>
          </a:p>
          <a:p>
            <a:endParaRPr lang="en-US" sz="1600" dirty="0"/>
          </a:p>
          <a:p>
            <a:r>
              <a:rPr lang="en-US" sz="1600" dirty="0">
                <a:solidFill>
                  <a:srgbClr val="FF0000"/>
                </a:solidFill>
                <a:hlinkClick r:id="rId3">
                  <a:extLst>
                    <a:ext uri="{A12FA001-AC4F-418D-AE19-62706E023703}">
                      <ahyp:hlinkClr xmlns:ahyp="http://schemas.microsoft.com/office/drawing/2018/hyperlinkcolor" val="tx"/>
                    </a:ext>
                  </a:extLst>
                </a:hlinkClick>
              </a:rPr>
              <a:t>adam@streltzer.com</a:t>
            </a:r>
            <a:r>
              <a:rPr lang="en-US" sz="1600" dirty="0">
                <a:solidFill>
                  <a:srgbClr val="FF0000"/>
                </a:solidFill>
              </a:rPr>
              <a:t> </a:t>
            </a:r>
          </a:p>
        </p:txBody>
      </p:sp>
      <p:pic>
        <p:nvPicPr>
          <p:cNvPr id="1026" name="Picture 2" descr="Adam L. Streltzer Logo">
            <a:extLst>
              <a:ext uri="{FF2B5EF4-FFF2-40B4-BE49-F238E27FC236}">
                <a16:creationId xmlns:a16="http://schemas.microsoft.com/office/drawing/2014/main" id="{C20C53B3-F443-9630-D81D-32C134C77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0857" y="3179717"/>
            <a:ext cx="3048000"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598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48E26-1470-1F81-5DB6-88F05BC715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D17999-6D55-0892-7905-7AABEE6FE770}"/>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a:t>GUARDIAN AD LITEM (GAL)</a:t>
            </a:r>
          </a:p>
        </p:txBody>
      </p:sp>
      <p:sp>
        <p:nvSpPr>
          <p:cNvPr id="3" name="Content Placeholder 2">
            <a:extLst>
              <a:ext uri="{FF2B5EF4-FFF2-40B4-BE49-F238E27FC236}">
                <a16:creationId xmlns:a16="http://schemas.microsoft.com/office/drawing/2014/main" id="{B26721DF-1A51-9CB8-2301-225515D19886}"/>
              </a:ext>
            </a:extLst>
          </p:cNvPr>
          <p:cNvSpPr>
            <a:spLocks noGrp="1"/>
          </p:cNvSpPr>
          <p:nvPr>
            <p:ph sz="half" idx="2"/>
          </p:nvPr>
        </p:nvSpPr>
        <p:spPr>
          <a:xfrm>
            <a:off x="729916" y="2735580"/>
            <a:ext cx="10460823" cy="3284220"/>
          </a:xfrm>
        </p:spPr>
        <p:txBody>
          <a:bodyPr vert="horz" lIns="91440" tIns="45720" rIns="91440" bIns="45720" rtlCol="0">
            <a:noAutofit/>
          </a:bodyPr>
          <a:lstStyle/>
          <a:p>
            <a:pPr marL="0" indent="0">
              <a:buNone/>
            </a:pPr>
            <a:r>
              <a:rPr lang="en-US" sz="3800" dirty="0"/>
              <a:t>A </a:t>
            </a:r>
            <a:r>
              <a:rPr lang="en-US" sz="3800" b="1" dirty="0"/>
              <a:t>guardian </a:t>
            </a:r>
            <a:r>
              <a:rPr lang="en-US" sz="3800" b="1" i="1" dirty="0"/>
              <a:t>ad litem </a:t>
            </a:r>
            <a:r>
              <a:rPr lang="en-US" sz="3800" b="1" dirty="0"/>
              <a:t>(GAL) </a:t>
            </a:r>
            <a:r>
              <a:rPr lang="en-US" sz="3800" dirty="0"/>
              <a:t>is a person </a:t>
            </a:r>
            <a:r>
              <a:rPr lang="en-US" sz="3800" b="1" dirty="0">
                <a:solidFill>
                  <a:srgbClr val="FF0000"/>
                </a:solidFill>
              </a:rPr>
              <a:t>appointed by the court</a:t>
            </a:r>
            <a:r>
              <a:rPr lang="en-US" sz="3800" dirty="0"/>
              <a:t> to </a:t>
            </a:r>
            <a:r>
              <a:rPr lang="en-US" sz="3800" b="1" dirty="0">
                <a:solidFill>
                  <a:srgbClr val="FF0000"/>
                </a:solidFill>
              </a:rPr>
              <a:t>represent the interests</a:t>
            </a:r>
            <a:r>
              <a:rPr lang="en-US" sz="3800" dirty="0"/>
              <a:t> of </a:t>
            </a:r>
            <a:r>
              <a:rPr lang="en-US" sz="3800" b="1" dirty="0">
                <a:solidFill>
                  <a:srgbClr val="FF0000"/>
                </a:solidFill>
              </a:rPr>
              <a:t>someone else</a:t>
            </a:r>
            <a:r>
              <a:rPr lang="en-US" sz="3800" dirty="0"/>
              <a:t> who cannot represent themselves in a legal proceeding.</a:t>
            </a:r>
          </a:p>
          <a:p>
            <a:pPr>
              <a:buFont typeface="Wingdings" panose="05000000000000000000" pitchFamily="2" charset="2"/>
              <a:buChar char="ü"/>
            </a:pPr>
            <a:r>
              <a:rPr lang="en-US" sz="2200" i="1" dirty="0"/>
              <a:t>Ad litem = </a:t>
            </a:r>
            <a:r>
              <a:rPr lang="en-US" sz="2200" dirty="0"/>
              <a:t>Latin phrase for </a:t>
            </a:r>
            <a:r>
              <a:rPr lang="en-US" sz="2200" i="1" dirty="0"/>
              <a:t>“to/for the dispute</a:t>
            </a:r>
            <a:r>
              <a:rPr lang="en-US" sz="2200" dirty="0"/>
              <a:t>” (meaning “for the lawsuit” or “for the purposes of the legal action”)</a:t>
            </a:r>
            <a:endParaRPr lang="en-US" sz="2200" i="1" dirty="0"/>
          </a:p>
        </p:txBody>
      </p:sp>
      <p:sp>
        <p:nvSpPr>
          <p:cNvPr id="4" name="Slide Number Placeholder 3">
            <a:extLst>
              <a:ext uri="{FF2B5EF4-FFF2-40B4-BE49-F238E27FC236}">
                <a16:creationId xmlns:a16="http://schemas.microsoft.com/office/drawing/2014/main" id="{377F1CF9-EA94-CE71-C00B-A7317E126556}"/>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5</a:t>
            </a:fld>
            <a:endParaRPr lang="en-US"/>
          </a:p>
        </p:txBody>
      </p:sp>
    </p:spTree>
    <p:extLst>
      <p:ext uri="{BB962C8B-B14F-4D97-AF65-F5344CB8AC3E}">
        <p14:creationId xmlns:p14="http://schemas.microsoft.com/office/powerpoint/2010/main" val="3500375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E653E-7D02-F6E0-C5CF-AAFEB050B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7C5BD8-E38E-7050-4F2F-5863EB08FB14}"/>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a:t>GUARDIAN AD LITEM (GAL)</a:t>
            </a:r>
          </a:p>
        </p:txBody>
      </p:sp>
      <p:sp>
        <p:nvSpPr>
          <p:cNvPr id="3" name="Content Placeholder 2">
            <a:extLst>
              <a:ext uri="{FF2B5EF4-FFF2-40B4-BE49-F238E27FC236}">
                <a16:creationId xmlns:a16="http://schemas.microsoft.com/office/drawing/2014/main" id="{27AB1B66-CD2F-09FB-70C7-254F044BA364}"/>
              </a:ext>
            </a:extLst>
          </p:cNvPr>
          <p:cNvSpPr>
            <a:spLocks noGrp="1"/>
          </p:cNvSpPr>
          <p:nvPr>
            <p:ph sz="half" idx="2"/>
          </p:nvPr>
        </p:nvSpPr>
        <p:spPr>
          <a:xfrm>
            <a:off x="1950720" y="3477768"/>
            <a:ext cx="9745980" cy="2935224"/>
          </a:xfrm>
        </p:spPr>
        <p:txBody>
          <a:bodyPr vert="horz" lIns="91440" tIns="45720" rIns="91440" bIns="45720" rtlCol="0">
            <a:noAutofit/>
          </a:bodyPr>
          <a:lstStyle/>
          <a:p>
            <a:pPr>
              <a:buFont typeface="Wingdings" panose="05000000000000000000" pitchFamily="2" charset="2"/>
              <a:buChar char="Ø"/>
            </a:pPr>
            <a:r>
              <a:rPr lang="en-US" sz="2400" dirty="0"/>
              <a:t>A </a:t>
            </a:r>
            <a:r>
              <a:rPr lang="en-US" sz="2400" b="1" dirty="0">
                <a:solidFill>
                  <a:srgbClr val="FF0000"/>
                </a:solidFill>
              </a:rPr>
              <a:t>minor</a:t>
            </a:r>
            <a:r>
              <a:rPr lang="en-US" sz="2400" dirty="0"/>
              <a:t>;</a:t>
            </a:r>
          </a:p>
          <a:p>
            <a:pPr>
              <a:buFont typeface="Wingdings" panose="05000000000000000000" pitchFamily="2" charset="2"/>
              <a:buChar char="Ø"/>
            </a:pPr>
            <a:r>
              <a:rPr lang="en-US" sz="2400" dirty="0"/>
              <a:t>An individual who </a:t>
            </a:r>
            <a:r>
              <a:rPr lang="en-US" sz="2400" b="1" dirty="0">
                <a:solidFill>
                  <a:srgbClr val="FF0000"/>
                </a:solidFill>
              </a:rPr>
              <a:t>lacks the legal capacity</a:t>
            </a:r>
            <a:r>
              <a:rPr lang="en-US" sz="2400" dirty="0"/>
              <a:t> to represent themselves in legal proceedings;</a:t>
            </a:r>
          </a:p>
          <a:p>
            <a:pPr>
              <a:buFont typeface="Wingdings" panose="05000000000000000000" pitchFamily="2" charset="2"/>
              <a:buChar char="Ø"/>
            </a:pPr>
            <a:r>
              <a:rPr lang="en-US" sz="2400" dirty="0"/>
              <a:t>An </a:t>
            </a:r>
            <a:r>
              <a:rPr lang="en-US" sz="2400" b="1" dirty="0">
                <a:solidFill>
                  <a:srgbClr val="FF0000"/>
                </a:solidFill>
              </a:rPr>
              <a:t>unknown</a:t>
            </a:r>
            <a:r>
              <a:rPr lang="en-US" sz="2400" dirty="0"/>
              <a:t> class of persons;</a:t>
            </a:r>
          </a:p>
          <a:p>
            <a:pPr>
              <a:buFont typeface="Wingdings" panose="05000000000000000000" pitchFamily="2" charset="2"/>
              <a:buChar char="Ø"/>
            </a:pPr>
            <a:r>
              <a:rPr lang="en-US" sz="2400" dirty="0"/>
              <a:t>An </a:t>
            </a:r>
            <a:r>
              <a:rPr lang="en-US" sz="2400" b="1" dirty="0">
                <a:solidFill>
                  <a:srgbClr val="FF0000"/>
                </a:solidFill>
              </a:rPr>
              <a:t>unborn</a:t>
            </a:r>
            <a:r>
              <a:rPr lang="en-US" sz="2400" dirty="0"/>
              <a:t> or </a:t>
            </a:r>
            <a:r>
              <a:rPr lang="en-US" sz="2400" b="1" dirty="0">
                <a:solidFill>
                  <a:srgbClr val="FF0000"/>
                </a:solidFill>
              </a:rPr>
              <a:t>unascertainable</a:t>
            </a:r>
            <a:r>
              <a:rPr lang="en-US" sz="2400" dirty="0"/>
              <a:t> person or class of persons;</a:t>
            </a:r>
          </a:p>
          <a:p>
            <a:pPr>
              <a:buFont typeface="Wingdings" panose="05000000000000000000" pitchFamily="2" charset="2"/>
              <a:buChar char="Ø"/>
            </a:pPr>
            <a:r>
              <a:rPr lang="en-US" sz="2400" dirty="0"/>
              <a:t>Any person </a:t>
            </a:r>
            <a:r>
              <a:rPr lang="en-US" sz="2400" b="1" dirty="0">
                <a:solidFill>
                  <a:srgbClr val="FF0000"/>
                </a:solidFill>
              </a:rPr>
              <a:t>not adequately represented</a:t>
            </a:r>
            <a:r>
              <a:rPr lang="en-US" sz="2400" dirty="0"/>
              <a:t>… </a:t>
            </a:r>
          </a:p>
        </p:txBody>
      </p:sp>
      <p:sp>
        <p:nvSpPr>
          <p:cNvPr id="4" name="Slide Number Placeholder 3">
            <a:extLst>
              <a:ext uri="{FF2B5EF4-FFF2-40B4-BE49-F238E27FC236}">
                <a16:creationId xmlns:a16="http://schemas.microsoft.com/office/drawing/2014/main" id="{BFBA82BB-F8B5-27B2-D923-4AFF1E67F7EC}"/>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6</a:t>
            </a:fld>
            <a:endParaRPr lang="en-US"/>
          </a:p>
        </p:txBody>
      </p:sp>
      <p:sp>
        <p:nvSpPr>
          <p:cNvPr id="6" name="TextBox 5">
            <a:extLst>
              <a:ext uri="{FF2B5EF4-FFF2-40B4-BE49-F238E27FC236}">
                <a16:creationId xmlns:a16="http://schemas.microsoft.com/office/drawing/2014/main" id="{2DA48D31-A909-9786-BD05-B8BA576DA7F6}"/>
              </a:ext>
            </a:extLst>
          </p:cNvPr>
          <p:cNvSpPr txBox="1"/>
          <p:nvPr/>
        </p:nvSpPr>
        <p:spPr>
          <a:xfrm>
            <a:off x="533400" y="2872478"/>
            <a:ext cx="11125200" cy="584775"/>
          </a:xfrm>
          <a:prstGeom prst="rect">
            <a:avLst/>
          </a:prstGeom>
          <a:noFill/>
        </p:spPr>
        <p:txBody>
          <a:bodyPr wrap="square">
            <a:spAutoFit/>
          </a:bodyPr>
          <a:lstStyle/>
          <a:p>
            <a:pPr marL="0" indent="0">
              <a:buNone/>
            </a:pPr>
            <a:r>
              <a:rPr lang="en-US" sz="3200" b="1" dirty="0"/>
              <a:t>For whom would a GAL be appointed?</a:t>
            </a:r>
          </a:p>
        </p:txBody>
      </p:sp>
      <p:pic>
        <p:nvPicPr>
          <p:cNvPr id="8" name="Graphic 7" descr="Help with solid fill">
            <a:extLst>
              <a:ext uri="{FF2B5EF4-FFF2-40B4-BE49-F238E27FC236}">
                <a16:creationId xmlns:a16="http://schemas.microsoft.com/office/drawing/2014/main" id="{1552FD5E-55DF-0196-092B-96CA9C0ABC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20784" y="2618232"/>
            <a:ext cx="914400" cy="914400"/>
          </a:xfrm>
          <a:prstGeom prst="rect">
            <a:avLst/>
          </a:prstGeom>
        </p:spPr>
      </p:pic>
    </p:spTree>
    <p:extLst>
      <p:ext uri="{BB962C8B-B14F-4D97-AF65-F5344CB8AC3E}">
        <p14:creationId xmlns:p14="http://schemas.microsoft.com/office/powerpoint/2010/main" val="2060525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6EBDA-4EC4-5BB9-B475-38B30214BA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B8A2E7-2796-7F79-6FAC-F22C9591320B}"/>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a:t>GUARDIAN AD LITEM (GAL)</a:t>
            </a:r>
          </a:p>
        </p:txBody>
      </p:sp>
      <p:sp>
        <p:nvSpPr>
          <p:cNvPr id="3" name="Content Placeholder 2">
            <a:extLst>
              <a:ext uri="{FF2B5EF4-FFF2-40B4-BE49-F238E27FC236}">
                <a16:creationId xmlns:a16="http://schemas.microsoft.com/office/drawing/2014/main" id="{A4292041-0E2D-C9C2-156A-3124321BA2AC}"/>
              </a:ext>
            </a:extLst>
          </p:cNvPr>
          <p:cNvSpPr>
            <a:spLocks noGrp="1"/>
          </p:cNvSpPr>
          <p:nvPr>
            <p:ph sz="half" idx="2"/>
          </p:nvPr>
        </p:nvSpPr>
        <p:spPr>
          <a:xfrm>
            <a:off x="1499616" y="3416542"/>
            <a:ext cx="10197084" cy="2911106"/>
          </a:xfrm>
        </p:spPr>
        <p:txBody>
          <a:bodyPr vert="horz" lIns="91440" tIns="45720" rIns="91440" bIns="45720" rtlCol="0">
            <a:noAutofit/>
          </a:bodyPr>
          <a:lstStyle/>
          <a:p>
            <a:pPr marL="0" indent="0">
              <a:buNone/>
            </a:pPr>
            <a:r>
              <a:rPr lang="en-US" sz="2400" dirty="0"/>
              <a:t>The guardian ad litem (GAL) </a:t>
            </a:r>
            <a:r>
              <a:rPr lang="en-US" sz="2400" b="1" dirty="0"/>
              <a:t>acts</a:t>
            </a:r>
            <a:r>
              <a:rPr lang="en-US" sz="2400" dirty="0"/>
              <a:t> as the representative of record and an officer of the court, with duties that include:</a:t>
            </a:r>
          </a:p>
          <a:p>
            <a:pPr>
              <a:buFont typeface="Wingdings" panose="05000000000000000000" pitchFamily="2" charset="2"/>
              <a:buChar char="§"/>
            </a:pPr>
            <a:r>
              <a:rPr lang="en-US" sz="2400" b="1" i="1" dirty="0"/>
              <a:t>protecting the rights</a:t>
            </a:r>
            <a:r>
              <a:rPr lang="en-US" sz="2400" dirty="0"/>
              <a:t> of the represented person(s),</a:t>
            </a:r>
          </a:p>
          <a:p>
            <a:pPr>
              <a:buFont typeface="Wingdings" panose="05000000000000000000" pitchFamily="2" charset="2"/>
              <a:buChar char="§"/>
            </a:pPr>
            <a:r>
              <a:rPr lang="en-US" sz="2400" b="1" i="1" dirty="0"/>
              <a:t>controlling the litigation</a:t>
            </a:r>
            <a:r>
              <a:rPr lang="en-US" sz="2400" dirty="0"/>
              <a:t>, and</a:t>
            </a:r>
          </a:p>
          <a:p>
            <a:pPr>
              <a:buFont typeface="Wingdings" panose="05000000000000000000" pitchFamily="2" charset="2"/>
              <a:buChar char="§"/>
            </a:pPr>
            <a:r>
              <a:rPr lang="en-US" sz="2400" b="1" i="1" dirty="0"/>
              <a:t>making decisions </a:t>
            </a:r>
            <a:r>
              <a:rPr lang="en-US" sz="2400" dirty="0"/>
              <a:t>in the best interests of the represented party,</a:t>
            </a:r>
          </a:p>
          <a:p>
            <a:pPr marL="0" indent="0">
              <a:buNone/>
            </a:pPr>
            <a:r>
              <a:rPr lang="en-US" sz="2400" dirty="0">
                <a:solidFill>
                  <a:srgbClr val="FF0000"/>
                </a:solidFill>
              </a:rPr>
              <a:t>But </a:t>
            </a:r>
            <a:r>
              <a:rPr lang="en-US" sz="2400" b="1" dirty="0">
                <a:solidFill>
                  <a:srgbClr val="FF0000"/>
                </a:solidFill>
              </a:rPr>
              <a:t>subject to court approval.</a:t>
            </a:r>
          </a:p>
        </p:txBody>
      </p:sp>
      <p:sp>
        <p:nvSpPr>
          <p:cNvPr id="4" name="Slide Number Placeholder 3">
            <a:extLst>
              <a:ext uri="{FF2B5EF4-FFF2-40B4-BE49-F238E27FC236}">
                <a16:creationId xmlns:a16="http://schemas.microsoft.com/office/drawing/2014/main" id="{7B81B008-BFBB-FABC-6A0C-24D6E2497DA5}"/>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7</a:t>
            </a:fld>
            <a:endParaRPr lang="en-US"/>
          </a:p>
        </p:txBody>
      </p:sp>
      <p:sp>
        <p:nvSpPr>
          <p:cNvPr id="5" name="TextBox 4">
            <a:extLst>
              <a:ext uri="{FF2B5EF4-FFF2-40B4-BE49-F238E27FC236}">
                <a16:creationId xmlns:a16="http://schemas.microsoft.com/office/drawing/2014/main" id="{AB2B6FC4-9573-55DD-15AD-BCF4C208839F}"/>
              </a:ext>
            </a:extLst>
          </p:cNvPr>
          <p:cNvSpPr txBox="1"/>
          <p:nvPr/>
        </p:nvSpPr>
        <p:spPr>
          <a:xfrm>
            <a:off x="533400" y="2799326"/>
            <a:ext cx="11125200" cy="584775"/>
          </a:xfrm>
          <a:prstGeom prst="rect">
            <a:avLst/>
          </a:prstGeom>
          <a:noFill/>
        </p:spPr>
        <p:txBody>
          <a:bodyPr wrap="square">
            <a:spAutoFit/>
          </a:bodyPr>
          <a:lstStyle/>
          <a:p>
            <a:pPr marL="0" indent="0">
              <a:buNone/>
            </a:pPr>
            <a:r>
              <a:rPr lang="en-US" sz="3200" b="1" dirty="0"/>
              <a:t>What does the GAL do?</a:t>
            </a:r>
          </a:p>
        </p:txBody>
      </p:sp>
    </p:spTree>
    <p:extLst>
      <p:ext uri="{BB962C8B-B14F-4D97-AF65-F5344CB8AC3E}">
        <p14:creationId xmlns:p14="http://schemas.microsoft.com/office/powerpoint/2010/main" val="2364464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C384C-FCE2-E37D-9637-4B61EF6181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EA7FF1-BF32-3D1F-AFF9-12DBC9C96A65}"/>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a:t>GUARDIAN AD LITEM (GAL)</a:t>
            </a:r>
          </a:p>
        </p:txBody>
      </p:sp>
      <p:sp>
        <p:nvSpPr>
          <p:cNvPr id="3" name="Content Placeholder 2">
            <a:extLst>
              <a:ext uri="{FF2B5EF4-FFF2-40B4-BE49-F238E27FC236}">
                <a16:creationId xmlns:a16="http://schemas.microsoft.com/office/drawing/2014/main" id="{FAE03AD4-DC1E-C2CA-3D42-B07D0332EAD0}"/>
              </a:ext>
            </a:extLst>
          </p:cNvPr>
          <p:cNvSpPr>
            <a:spLocks noGrp="1"/>
          </p:cNvSpPr>
          <p:nvPr>
            <p:ph sz="half" idx="2"/>
          </p:nvPr>
        </p:nvSpPr>
        <p:spPr>
          <a:xfrm>
            <a:off x="2442755" y="3526270"/>
            <a:ext cx="9237841" cy="2911106"/>
          </a:xfrm>
        </p:spPr>
        <p:txBody>
          <a:bodyPr vert="horz" lIns="91440" tIns="45720" rIns="91440" bIns="45720" rtlCol="0">
            <a:noAutofit/>
          </a:bodyPr>
          <a:lstStyle/>
          <a:p>
            <a:pPr marL="0" indent="0">
              <a:buNone/>
            </a:pPr>
            <a:r>
              <a:rPr lang="en-US" sz="2400" dirty="0"/>
              <a:t>The role of a Guardian ad litem (GAL)is </a:t>
            </a:r>
            <a:r>
              <a:rPr lang="en-US" sz="2400" i="1" u="sng" dirty="0"/>
              <a:t>different and distinct</a:t>
            </a:r>
            <a:r>
              <a:rPr lang="en-US" sz="2400" dirty="0"/>
              <a:t> from that of a </a:t>
            </a:r>
            <a:r>
              <a:rPr lang="en-US" sz="2400" b="1" dirty="0">
                <a:solidFill>
                  <a:srgbClr val="FF0000"/>
                </a:solidFill>
              </a:rPr>
              <a:t>general</a:t>
            </a:r>
            <a:r>
              <a:rPr lang="en-US" sz="2400" dirty="0">
                <a:solidFill>
                  <a:schemeClr val="tx1"/>
                </a:solidFill>
              </a:rPr>
              <a:t> [i.e., </a:t>
            </a:r>
            <a:r>
              <a:rPr lang="en-US" sz="2400" b="1" i="1" dirty="0">
                <a:solidFill>
                  <a:srgbClr val="FF0000"/>
                </a:solidFill>
              </a:rPr>
              <a:t>general purpose</a:t>
            </a:r>
            <a:r>
              <a:rPr lang="en-US" sz="2400" dirty="0">
                <a:solidFill>
                  <a:schemeClr val="tx1"/>
                </a:solidFill>
              </a:rPr>
              <a:t>] </a:t>
            </a:r>
            <a:r>
              <a:rPr lang="en-US" sz="2400" b="1" dirty="0">
                <a:solidFill>
                  <a:srgbClr val="FF0000"/>
                </a:solidFill>
              </a:rPr>
              <a:t>Guardian</a:t>
            </a:r>
            <a:r>
              <a:rPr lang="en-US" sz="2400" dirty="0"/>
              <a:t> (</a:t>
            </a:r>
            <a:r>
              <a:rPr lang="en-US" sz="2400" i="1" dirty="0"/>
              <a:t>for minor(s)</a:t>
            </a:r>
            <a:r>
              <a:rPr lang="en-US" sz="2400" dirty="0"/>
              <a:t>) or </a:t>
            </a:r>
            <a:r>
              <a:rPr lang="en-US" sz="2400" b="1" dirty="0">
                <a:solidFill>
                  <a:srgbClr val="FF0000"/>
                </a:solidFill>
              </a:rPr>
              <a:t>Conservator</a:t>
            </a:r>
            <a:r>
              <a:rPr lang="en-US" sz="2400" dirty="0"/>
              <a:t> (</a:t>
            </a:r>
            <a:r>
              <a:rPr lang="en-US" sz="2400" i="1" dirty="0"/>
              <a:t>for adult(s)</a:t>
            </a:r>
            <a:r>
              <a:rPr lang="en-US" sz="2400" dirty="0"/>
              <a:t>), because the appointment of a GAL is </a:t>
            </a:r>
            <a:r>
              <a:rPr lang="en-US" sz="2400" b="1" dirty="0"/>
              <a:t>specifically limited to representing the interests of the represented person in the civil action (lawsuit), special proceeding, or other legal proceeding in which the GAL has been appointed</a:t>
            </a:r>
            <a:r>
              <a:rPr lang="en-US" sz="2400" dirty="0"/>
              <a:t>. </a:t>
            </a:r>
          </a:p>
        </p:txBody>
      </p:sp>
      <p:sp>
        <p:nvSpPr>
          <p:cNvPr id="4" name="Slide Number Placeholder 3">
            <a:extLst>
              <a:ext uri="{FF2B5EF4-FFF2-40B4-BE49-F238E27FC236}">
                <a16:creationId xmlns:a16="http://schemas.microsoft.com/office/drawing/2014/main" id="{572CD5F8-26B6-E721-FD85-091A38F6E823}"/>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8</a:t>
            </a:fld>
            <a:endParaRPr lang="en-US"/>
          </a:p>
        </p:txBody>
      </p:sp>
      <p:sp>
        <p:nvSpPr>
          <p:cNvPr id="5" name="TextBox 4">
            <a:extLst>
              <a:ext uri="{FF2B5EF4-FFF2-40B4-BE49-F238E27FC236}">
                <a16:creationId xmlns:a16="http://schemas.microsoft.com/office/drawing/2014/main" id="{C56D9EDE-7D08-6EC9-5AF9-4A7985673B3E}"/>
              </a:ext>
            </a:extLst>
          </p:cNvPr>
          <p:cNvSpPr txBox="1"/>
          <p:nvPr/>
        </p:nvSpPr>
        <p:spPr>
          <a:xfrm>
            <a:off x="533400" y="2872478"/>
            <a:ext cx="11125200" cy="584775"/>
          </a:xfrm>
          <a:prstGeom prst="rect">
            <a:avLst/>
          </a:prstGeom>
          <a:noFill/>
        </p:spPr>
        <p:txBody>
          <a:bodyPr wrap="square">
            <a:spAutoFit/>
          </a:bodyPr>
          <a:lstStyle/>
          <a:p>
            <a:pPr marL="0" indent="0">
              <a:buNone/>
            </a:pPr>
            <a:r>
              <a:rPr lang="en-US" sz="3200" b="1" dirty="0"/>
              <a:t>Isn’t this what a Conservator or Guardian does?</a:t>
            </a:r>
          </a:p>
        </p:txBody>
      </p:sp>
      <p:pic>
        <p:nvPicPr>
          <p:cNvPr id="7" name="Graphic 6" descr="Badge Question Mark with solid fill">
            <a:extLst>
              <a:ext uri="{FF2B5EF4-FFF2-40B4-BE49-F238E27FC236}">
                <a16:creationId xmlns:a16="http://schemas.microsoft.com/office/drawing/2014/main" id="{1EAA2977-9FA4-FC7D-C79D-B0990403CF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0228" y="4113142"/>
            <a:ext cx="1434737" cy="1434737"/>
          </a:xfrm>
          <a:prstGeom prst="rect">
            <a:avLst/>
          </a:prstGeom>
        </p:spPr>
      </p:pic>
    </p:spTree>
    <p:extLst>
      <p:ext uri="{BB962C8B-B14F-4D97-AF65-F5344CB8AC3E}">
        <p14:creationId xmlns:p14="http://schemas.microsoft.com/office/powerpoint/2010/main" val="2999926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CA550-01B6-01CE-C9B3-1A5E9A684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1FF65E-78A5-1F99-24B7-51F2C1A664DF}"/>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a:t>GUARDIAN AD LITEM (GAL)</a:t>
            </a:r>
          </a:p>
        </p:txBody>
      </p:sp>
      <p:sp>
        <p:nvSpPr>
          <p:cNvPr id="3" name="Content Placeholder 2">
            <a:extLst>
              <a:ext uri="{FF2B5EF4-FFF2-40B4-BE49-F238E27FC236}">
                <a16:creationId xmlns:a16="http://schemas.microsoft.com/office/drawing/2014/main" id="{1BE74489-4D6E-C5F7-2314-87695C3D55C0}"/>
              </a:ext>
            </a:extLst>
          </p:cNvPr>
          <p:cNvSpPr>
            <a:spLocks noGrp="1"/>
          </p:cNvSpPr>
          <p:nvPr>
            <p:ph sz="half" idx="2"/>
          </p:nvPr>
        </p:nvSpPr>
        <p:spPr>
          <a:xfrm>
            <a:off x="600891" y="3611517"/>
            <a:ext cx="10714570" cy="2658653"/>
          </a:xfrm>
        </p:spPr>
        <p:txBody>
          <a:bodyPr vert="horz" lIns="91440" tIns="45720" rIns="91440" bIns="45720" rtlCol="0">
            <a:noAutofit/>
          </a:bodyPr>
          <a:lstStyle/>
          <a:p>
            <a:pPr>
              <a:spcBef>
                <a:spcPts val="300"/>
              </a:spcBef>
              <a:buFont typeface="Wingdings" panose="05000000000000000000" pitchFamily="2" charset="2"/>
              <a:buChar char="Ø"/>
            </a:pPr>
            <a:r>
              <a:rPr lang="en-US" sz="1500" dirty="0"/>
              <a:t>The Guardian ad litem (GAL) is appointed by the Court only for purposes of pending litigation. The rule of a GAL is solely to protect and defend the ward's interest in that action, suit, or proceeding. In so doing, the GAL’s role is that of a court-appointed officer, who, under the appointment of and under the supervision of the trial court, must act in the ward’s best interests.</a:t>
            </a:r>
          </a:p>
          <a:p>
            <a:pPr marL="0" indent="0">
              <a:spcBef>
                <a:spcPts val="300"/>
              </a:spcBef>
              <a:buNone/>
            </a:pPr>
            <a:r>
              <a:rPr lang="en-US" sz="1500" dirty="0"/>
              <a:t>		See </a:t>
            </a:r>
            <a:r>
              <a:rPr lang="en-US" sz="1500" i="1" dirty="0"/>
              <a:t>McClintock v. West</a:t>
            </a:r>
            <a:r>
              <a:rPr lang="en-US" sz="1500" dirty="0"/>
              <a:t> (2013) 219 Cal.App.4th 540; </a:t>
            </a:r>
            <a:r>
              <a:rPr lang="en-US" sz="1500" i="1" dirty="0"/>
              <a:t>J.W. v. Superior Court</a:t>
            </a:r>
            <a:r>
              <a:rPr lang="en-US" sz="1500" dirty="0"/>
              <a:t> (1993) 17 Cal.App.4th 958</a:t>
            </a:r>
          </a:p>
          <a:p>
            <a:pPr>
              <a:spcBef>
                <a:spcPts val="300"/>
              </a:spcBef>
              <a:buFont typeface="Wingdings" panose="05000000000000000000" pitchFamily="2" charset="2"/>
              <a:buChar char="Ø"/>
            </a:pPr>
            <a:r>
              <a:rPr lang="en-US" sz="1500" dirty="0"/>
              <a:t>The trial court has the duty to ensure the ward’s rights are protected by the GAL.</a:t>
            </a:r>
          </a:p>
          <a:p>
            <a:pPr marL="0" indent="0">
              <a:spcBef>
                <a:spcPts val="300"/>
              </a:spcBef>
              <a:buNone/>
            </a:pPr>
            <a:r>
              <a:rPr lang="en-US" sz="1500" dirty="0"/>
              <a:t>		See </a:t>
            </a:r>
            <a:r>
              <a:rPr lang="en-US" sz="1500" i="1" dirty="0"/>
              <a:t>Berry v. Chaplin</a:t>
            </a:r>
            <a:r>
              <a:rPr lang="en-US" sz="1500" dirty="0"/>
              <a:t> (1946) 74 Cal.App.2d 652</a:t>
            </a:r>
          </a:p>
          <a:p>
            <a:pPr>
              <a:spcBef>
                <a:spcPts val="300"/>
              </a:spcBef>
              <a:buFont typeface="Wingdings" panose="05000000000000000000" pitchFamily="2" charset="2"/>
              <a:buChar char="Ø"/>
            </a:pPr>
            <a:r>
              <a:rPr lang="en-US" sz="1500" dirty="0"/>
              <a:t>In an adversarial proceeding, the GAL’s function is to protect the rights of the ward by controlling the litigation and the procedural steps incident to the conduct of the litigation, including compromise or settlement. </a:t>
            </a:r>
          </a:p>
          <a:p>
            <a:pPr marL="0" indent="0">
              <a:spcBef>
                <a:spcPts val="300"/>
              </a:spcBef>
              <a:buNone/>
            </a:pPr>
            <a:r>
              <a:rPr lang="en-US" sz="1500" dirty="0"/>
              <a:t>		See </a:t>
            </a:r>
            <a:r>
              <a:rPr lang="en-US" sz="1500" i="1" dirty="0"/>
              <a:t>In re Christina B.</a:t>
            </a:r>
            <a:r>
              <a:rPr lang="en-US" sz="1500" dirty="0"/>
              <a:t> (1993) 19 Cal.App.4th 1441</a:t>
            </a:r>
          </a:p>
        </p:txBody>
      </p:sp>
      <p:sp>
        <p:nvSpPr>
          <p:cNvPr id="4" name="Slide Number Placeholder 3">
            <a:extLst>
              <a:ext uri="{FF2B5EF4-FFF2-40B4-BE49-F238E27FC236}">
                <a16:creationId xmlns:a16="http://schemas.microsoft.com/office/drawing/2014/main" id="{BD2ADA19-A347-1257-CB06-7140A65E3463}"/>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9</a:t>
            </a:fld>
            <a:endParaRPr lang="en-US"/>
          </a:p>
        </p:txBody>
      </p:sp>
      <p:sp>
        <p:nvSpPr>
          <p:cNvPr id="5" name="TextBox 4">
            <a:extLst>
              <a:ext uri="{FF2B5EF4-FFF2-40B4-BE49-F238E27FC236}">
                <a16:creationId xmlns:a16="http://schemas.microsoft.com/office/drawing/2014/main" id="{9F4B6C9A-61D2-25D6-D52D-63070D14D4E0}"/>
              </a:ext>
            </a:extLst>
          </p:cNvPr>
          <p:cNvSpPr txBox="1"/>
          <p:nvPr/>
        </p:nvSpPr>
        <p:spPr>
          <a:xfrm>
            <a:off x="533400" y="2872478"/>
            <a:ext cx="11125200" cy="584775"/>
          </a:xfrm>
          <a:prstGeom prst="rect">
            <a:avLst/>
          </a:prstGeom>
          <a:noFill/>
        </p:spPr>
        <p:txBody>
          <a:bodyPr wrap="square">
            <a:spAutoFit/>
          </a:bodyPr>
          <a:lstStyle/>
          <a:p>
            <a:pPr marL="0" indent="0">
              <a:buNone/>
            </a:pPr>
            <a:r>
              <a:rPr lang="en-US" sz="3200" b="1" dirty="0"/>
              <a:t>Court supervision and approval</a:t>
            </a:r>
          </a:p>
        </p:txBody>
      </p:sp>
      <p:pic>
        <p:nvPicPr>
          <p:cNvPr id="7" name="Graphic 6" descr="Judge female outline">
            <a:extLst>
              <a:ext uri="{FF2B5EF4-FFF2-40B4-BE49-F238E27FC236}">
                <a16:creationId xmlns:a16="http://schemas.microsoft.com/office/drawing/2014/main" id="{5D4DA6F5-1756-3103-96DD-1854AEB8A6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35465" y="2393562"/>
            <a:ext cx="1140823" cy="1140823"/>
          </a:xfrm>
          <a:prstGeom prst="rect">
            <a:avLst/>
          </a:prstGeom>
        </p:spPr>
      </p:pic>
    </p:spTree>
    <p:extLst>
      <p:ext uri="{BB962C8B-B14F-4D97-AF65-F5344CB8AC3E}">
        <p14:creationId xmlns:p14="http://schemas.microsoft.com/office/powerpoint/2010/main" val="7013507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TF66741836_Beginning of the year procedures_AAS_v5" id="{51CF042C-A21F-4772-ACB5-34142877F475}" vid="{78ABB5F0-5DDF-4844-A82C-FEADF47C5B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B9AE35-8A31-4380-94A6-86E5DFCDD123}">
  <ds:schemaRefs>
    <ds:schemaRef ds:uri="http://schemas.microsoft.com/sharepoint/v3/contenttype/forms"/>
  </ds:schemaRefs>
</ds:datastoreItem>
</file>

<file path=customXml/itemProps2.xml><?xml version="1.0" encoding="utf-8"?>
<ds:datastoreItem xmlns:ds="http://schemas.openxmlformats.org/officeDocument/2006/customXml" ds:itemID="{F983CA34-C6E2-49BA-ACFF-78ADEC0C28FA}">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570D0EAE-52CD-493E-A174-3A7CD0E9C7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Beginning of the year procedures</Template>
  <TotalTime>0</TotalTime>
  <Words>4030</Words>
  <Application>Microsoft Office PowerPoint</Application>
  <PresentationFormat>Widescreen</PresentationFormat>
  <Paragraphs>331</Paragraphs>
  <Slides>49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Century Gothic</vt:lpstr>
      <vt:lpstr>Consolas</vt:lpstr>
      <vt:lpstr>Wingdings</vt:lpstr>
      <vt:lpstr>Wingdings 3</vt:lpstr>
      <vt:lpstr>Ion Boardroom</vt:lpstr>
      <vt:lpstr>GAL Pals: Guardians ad litem in the Brave New World of 2026</vt:lpstr>
      <vt:lpstr>What are we talking about today ?  Your ‘pal’ for effectuating justice… a GAL !</vt:lpstr>
      <vt:lpstr>GUARDIAN AD LITEM (GAL)</vt:lpstr>
      <vt:lpstr>GUARDIAN AD LITEM (GAL)</vt:lpstr>
      <vt:lpstr>GUARDIAN AD LITEM (GAL)</vt:lpstr>
      <vt:lpstr>GUARDIAN AD LITEM (GAL)</vt:lpstr>
      <vt:lpstr>GUARDIAN AD LITEM (GAL)</vt:lpstr>
      <vt:lpstr>GUARDIAN AD LITEM (GAL)</vt:lpstr>
      <vt:lpstr>GUARDIAN AD LITEM (GAL)</vt:lpstr>
      <vt:lpstr>GUARDIAN AD LITEM (GAL)</vt:lpstr>
      <vt:lpstr>GUARDIAN AD LITEM (GAL)</vt:lpstr>
      <vt:lpstr>GUARDIAN AD LITEM (GAL)</vt:lpstr>
      <vt:lpstr>GUARDIAN AD LITEM (GAL)</vt:lpstr>
      <vt:lpstr>CIVIL – CCP §§372 et seq.</vt:lpstr>
      <vt:lpstr>PROBATE – Prob. Code §1003</vt:lpstr>
      <vt:lpstr>Senate Bill No. 1279 (SB 1279) (2022)</vt:lpstr>
      <vt:lpstr>What Used To Be…</vt:lpstr>
      <vt:lpstr>What Used To Be…</vt:lpstr>
      <vt:lpstr>What Used To Be…</vt:lpstr>
      <vt:lpstr>What Used To Be…</vt:lpstr>
      <vt:lpstr>What it is Now…</vt:lpstr>
      <vt:lpstr>What it is Now…</vt:lpstr>
      <vt:lpstr>What it is Now…</vt:lpstr>
      <vt:lpstr>CIVIL – After SB 1279</vt:lpstr>
      <vt:lpstr>PROBATE – After SB 1279</vt:lpstr>
      <vt:lpstr>After SB 1279…the Unknown</vt:lpstr>
      <vt:lpstr>Assembly Bill No. 565 (AB 565) (2025)</vt:lpstr>
      <vt:lpstr>Doctrine of Virtual Representation</vt:lpstr>
      <vt:lpstr>Doctrine of Virtual Representation</vt:lpstr>
      <vt:lpstr>Doctrine of Virtual Representation</vt:lpstr>
      <vt:lpstr>Doctrine of Virtual Representation</vt:lpstr>
      <vt:lpstr>Doctrine of Virtual Representation</vt:lpstr>
      <vt:lpstr>Doctrine of Virtual Representation</vt:lpstr>
      <vt:lpstr>Assembly Bill No. 565 (AB 565) (2025)</vt:lpstr>
      <vt:lpstr>Assembly Bill No. 565 (AB 565) (2025)</vt:lpstr>
      <vt:lpstr>The new Prob. Code §15804</vt:lpstr>
      <vt:lpstr>The new Prob. Code §15804</vt:lpstr>
      <vt:lpstr>The new Prob. Code §15804</vt:lpstr>
      <vt:lpstr>The new Prob. Code §15804</vt:lpstr>
      <vt:lpstr>The new Prob. Code §15804</vt:lpstr>
      <vt:lpstr>The new Prob. Code §15804</vt:lpstr>
      <vt:lpstr>The new Prob. Code §15804</vt:lpstr>
      <vt:lpstr>The new Prob. Code §15804</vt:lpstr>
      <vt:lpstr>The new Prob. Code §15804</vt:lpstr>
      <vt:lpstr>The new Prob. Code §15804</vt:lpstr>
      <vt:lpstr>The new Prob. Code §15804</vt:lpstr>
      <vt:lpstr>GUARDIAN AD LITEM (GAL) AFTER AB 565</vt:lpstr>
      <vt:lpstr>PRACTICAL GUIDANCE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Adam Streltzer</dc:creator>
  <cp:lastModifiedBy>Adam Streltzer</cp:lastModifiedBy>
  <cp:revision>50</cp:revision>
  <dcterms:created xsi:type="dcterms:W3CDTF">2026-01-27T02:35:21Z</dcterms:created>
  <dcterms:modified xsi:type="dcterms:W3CDTF">2026-01-29T18:33:25Z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