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55"/>
  </p:notesMasterIdLst>
  <p:sldIdLst>
    <p:sldId id="256" r:id="rId4"/>
    <p:sldId id="257" r:id="rId5"/>
    <p:sldId id="259" r:id="rId6"/>
    <p:sldId id="336" r:id="rId7"/>
    <p:sldId id="1331" r:id="rId8"/>
    <p:sldId id="1349" r:id="rId9"/>
    <p:sldId id="1320" r:id="rId10"/>
    <p:sldId id="407" r:id="rId11"/>
    <p:sldId id="408" r:id="rId12"/>
    <p:sldId id="1324" r:id="rId13"/>
    <p:sldId id="1313" r:id="rId14"/>
    <p:sldId id="1314" r:id="rId15"/>
    <p:sldId id="1315" r:id="rId16"/>
    <p:sldId id="1323" r:id="rId17"/>
    <p:sldId id="415" r:id="rId18"/>
    <p:sldId id="1350" r:id="rId19"/>
    <p:sldId id="355" r:id="rId20"/>
    <p:sldId id="1355" r:id="rId21"/>
    <p:sldId id="1414" r:id="rId22"/>
    <p:sldId id="1384" r:id="rId23"/>
    <p:sldId id="1437" r:id="rId24"/>
    <p:sldId id="1446" r:id="rId25"/>
    <p:sldId id="1447" r:id="rId26"/>
    <p:sldId id="2243" r:id="rId27"/>
    <p:sldId id="2224" r:id="rId28"/>
    <p:sldId id="320" r:id="rId29"/>
    <p:sldId id="2222" r:id="rId30"/>
    <p:sldId id="2223" r:id="rId31"/>
    <p:sldId id="316" r:id="rId32"/>
    <p:sldId id="335" r:id="rId33"/>
    <p:sldId id="345" r:id="rId34"/>
    <p:sldId id="2242" r:id="rId35"/>
    <p:sldId id="380" r:id="rId36"/>
    <p:sldId id="495" r:id="rId37"/>
    <p:sldId id="397" r:id="rId38"/>
    <p:sldId id="2240" r:id="rId39"/>
    <p:sldId id="2228" r:id="rId40"/>
    <p:sldId id="2230" r:id="rId41"/>
    <p:sldId id="2231" r:id="rId42"/>
    <p:sldId id="2232" r:id="rId43"/>
    <p:sldId id="2236" r:id="rId44"/>
    <p:sldId id="2233" r:id="rId45"/>
    <p:sldId id="285" r:id="rId46"/>
    <p:sldId id="2239" r:id="rId47"/>
    <p:sldId id="2241" r:id="rId48"/>
    <p:sldId id="2244" r:id="rId49"/>
    <p:sldId id="293" r:id="rId50"/>
    <p:sldId id="2245" r:id="rId51"/>
    <p:sldId id="2246" r:id="rId52"/>
    <p:sldId id="2247" r:id="rId53"/>
    <p:sldId id="223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86" d="100"/>
          <a:sy n="86" d="100"/>
        </p:scale>
        <p:origin x="47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IRA Dollars</c:v>
                </c:pt>
              </c:strCache>
            </c:strRef>
          </c:tx>
          <c:dPt>
            <c:idx val="0"/>
            <c:bubble3D val="0"/>
            <c:spPr>
              <a:solidFill>
                <a:schemeClr val="accent6"/>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405-42F8-90D4-BD23AEE5820B}"/>
              </c:ext>
            </c:extLst>
          </c:dPt>
          <c:dPt>
            <c:idx val="1"/>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405-42F8-90D4-BD23AEE5820B}"/>
              </c:ext>
            </c:extLst>
          </c:dPt>
          <c:dPt>
            <c:idx val="2"/>
            <c:bubble3D val="0"/>
            <c:spPr>
              <a:solidFill>
                <a:schemeClr val="bg2">
                  <a:lumMod val="90000"/>
                  <a:lumOff val="1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0405-42F8-90D4-BD23AEE5820B}"/>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405-42F8-90D4-BD23AEE5820B}"/>
              </c:ext>
            </c:extLst>
          </c:dPt>
          <c:dLbls>
            <c:dLbl>
              <c:idx val="0"/>
              <c:layout>
                <c:manualLayout>
                  <c:x val="-0.22721588804982898"/>
                  <c:y val="6.5704637843486319E-2"/>
                </c:manualLayout>
              </c:layout>
              <c:tx>
                <c:rich>
                  <a:bodyPr/>
                  <a:lstStyle/>
                  <a:p>
                    <a:fld id="{4C069DCE-6CB8-489A-AC37-4D772AE6385B}" type="CATEGORYNAME">
                      <a:rPr lang="en-US">
                        <a:solidFill>
                          <a:schemeClr val="bg1"/>
                        </a:solidFill>
                      </a:rPr>
                      <a:pPr/>
                      <a:t>[CATEGORY NAME]</a:t>
                    </a:fld>
                    <a:r>
                      <a:rPr lang="en-US" baseline="0" dirty="0">
                        <a:solidFill>
                          <a:schemeClr val="bg1"/>
                        </a:solidFill>
                      </a:rPr>
                      <a:t>
$0.39</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405-42F8-90D4-BD23AEE5820B}"/>
                </c:ext>
              </c:extLst>
            </c:dLbl>
            <c:dLbl>
              <c:idx val="1"/>
              <c:layout>
                <c:manualLayout>
                  <c:x val="2.4330357715724407E-2"/>
                  <c:y val="-0.18597228145268549"/>
                </c:manualLayout>
              </c:layout>
              <c:tx>
                <c:rich>
                  <a:bodyPr/>
                  <a:lstStyle/>
                  <a:p>
                    <a:r>
                      <a:rPr lang="en-US" dirty="0">
                        <a:solidFill>
                          <a:schemeClr val="bg1"/>
                        </a:solidFill>
                      </a:rPr>
                      <a:t>IRD Tax</a:t>
                    </a:r>
                    <a:r>
                      <a:rPr lang="en-US" baseline="0" dirty="0">
                        <a:solidFill>
                          <a:schemeClr val="bg1"/>
                        </a:solidFill>
                      </a:rPr>
                      <a:t>
$0.21</a:t>
                    </a:r>
                  </a:p>
                </c:rich>
              </c:tx>
              <c:dLblPos val="bestFit"/>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0405-42F8-90D4-BD23AEE5820B}"/>
                </c:ext>
              </c:extLst>
            </c:dLbl>
            <c:dLbl>
              <c:idx val="2"/>
              <c:layout>
                <c:manualLayout>
                  <c:x val="0.21800370685333081"/>
                  <c:y val="9.2362493054212666E-2"/>
                </c:manualLayout>
              </c:layout>
              <c:tx>
                <c:rich>
                  <a:bodyPr/>
                  <a:lstStyle/>
                  <a:p>
                    <a:fld id="{4AA8BA53-E684-4110-A9E8-01D9780B964D}" type="CATEGORYNAME">
                      <a:rPr lang="en-US">
                        <a:solidFill>
                          <a:schemeClr val="bg1"/>
                        </a:solidFill>
                      </a:rPr>
                      <a:pPr/>
                      <a:t>[CATEGORY NAME]</a:t>
                    </a:fld>
                    <a:r>
                      <a:rPr lang="en-US" baseline="0" dirty="0">
                        <a:solidFill>
                          <a:schemeClr val="bg1"/>
                        </a:solidFill>
                      </a:rPr>
                      <a:t>
</a:t>
                    </a:r>
                    <a:fld id="{E8DB4BEB-3412-4E06-A5A8-6AB8E4EEE9DB}" type="VALUE">
                      <a:rPr lang="en-US" baseline="0" smtClean="0">
                        <a:solidFill>
                          <a:schemeClr val="bg1"/>
                        </a:solidFill>
                      </a:rPr>
                      <a:pPr/>
                      <a:t>[VALUE]</a:t>
                    </a:fld>
                    <a:endParaRPr lang="en-US" baseline="0" dirty="0">
                      <a:solidFill>
                        <a:schemeClr val="bg1"/>
                      </a:solidFill>
                    </a:endParaRP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405-42F8-90D4-BD23AEE5820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Net to Heirs</c:v>
                </c:pt>
                <c:pt idx="1">
                  <c:v>Income Tax</c:v>
                </c:pt>
                <c:pt idx="2">
                  <c:v>Estate Tax</c:v>
                </c:pt>
              </c:strCache>
            </c:strRef>
          </c:cat>
          <c:val>
            <c:numRef>
              <c:f>Sheet1!$B$2:$B$5</c:f>
              <c:numCache>
                <c:formatCode>"$"#,##0.00_);[Red]\("$"#,##0.00\)</c:formatCode>
                <c:ptCount val="4"/>
                <c:pt idx="0">
                  <c:v>0.42</c:v>
                </c:pt>
                <c:pt idx="1">
                  <c:v>0.18</c:v>
                </c:pt>
                <c:pt idx="2">
                  <c:v>0.4</c:v>
                </c:pt>
              </c:numCache>
            </c:numRef>
          </c:val>
          <c:extLst>
            <c:ext xmlns:c16="http://schemas.microsoft.com/office/drawing/2014/chart" uri="{C3380CC4-5D6E-409C-BE32-E72D297353CC}">
              <c16:uniqueId val="{00000000-0405-42F8-90D4-BD23AEE5820B}"/>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b"/>
      <c:legendEntry>
        <c:idx val="1"/>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3"/>
        <c:delete val="1"/>
      </c:legendEntry>
      <c:layout>
        <c:manualLayout>
          <c:xMode val="edge"/>
          <c:yMode val="edge"/>
          <c:x val="0.22623505290727719"/>
          <c:y val="0.90104637494287321"/>
          <c:w val="0.54651953727428304"/>
          <c:h val="7.358134243653290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E9BB1D-ADD7-47E1-A347-638B4E1E9940}" type="datetimeFigureOut">
              <a:rPr lang="en-US" smtClean="0"/>
              <a:t>10/6/2021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D5BCD3-EF10-4527-BF48-EBCB194132E3}" type="slidenum">
              <a:rPr lang="en-US" smtClean="0"/>
              <a:t>‹#›</a:t>
            </a:fld>
            <a:endParaRPr lang="en-US"/>
          </a:p>
        </p:txBody>
      </p:sp>
    </p:spTree>
    <p:extLst>
      <p:ext uri="{BB962C8B-B14F-4D97-AF65-F5344CB8AC3E}">
        <p14:creationId xmlns:p14="http://schemas.microsoft.com/office/powerpoint/2010/main" val="2135256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4A359-E39C-43BA-9167-6CF81362AF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12599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Read slide from </a:t>
            </a:r>
            <a:r>
              <a:rPr lang="en-US" dirty="0">
                <a:solidFill>
                  <a:schemeClr val="bg1"/>
                </a:solidFill>
              </a:rPr>
              <a:t>SMRU </a:t>
            </a:r>
            <a:r>
              <a:rPr lang="en-US" sz="1200" kern="1200" dirty="0">
                <a:solidFill>
                  <a:schemeClr val="tx1"/>
                </a:solidFill>
                <a:latin typeface="+mn-lt"/>
                <a:ea typeface="Geneva" charset="0"/>
                <a:cs typeface="Geneva" charset="0"/>
              </a:rPr>
              <a:t>1768809 </a:t>
            </a:r>
            <a:r>
              <a:rPr lang="en-US" dirty="0">
                <a:solidFill>
                  <a:schemeClr val="bg1"/>
                </a:solidFill>
              </a:rPr>
              <a:t>(Exp. 8.9.2020)</a:t>
            </a:r>
          </a:p>
          <a:p>
            <a:endParaRPr lang="en-US" dirty="0"/>
          </a:p>
          <a:p>
            <a:r>
              <a:rPr lang="en-US" dirty="0"/>
              <a:t>If that same dollar doubles every year but you have to pay income tax on it every year it only grows to a little over $81,000.  That is a </a:t>
            </a:r>
            <a:br>
              <a:rPr lang="en-US" dirty="0"/>
            </a:br>
            <a:r>
              <a:rPr lang="en-US" dirty="0"/>
              <a:t>$1.0M difference.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787005-B0DB-4784-86FB-C835AEAC71A6}"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1385160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If you are a baby boomer or even Gen X, since the time you entered the workforce you were told or encouraged to put money in tax deferred retirement accounts. For a long time, this made a lot of sense. The conventional wisdom was that you would be in a lower tax bracket in retirement so it would make sense to defer income while you were in a high tax bracket so that it could be paid out when you were in a lower bracket. https://www.taxpolicycenter.org/statistics/historical-individual-income-tax-parameters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But, as you can see we have been enjoying fairly low taxes since the late ‘80s.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Where do you think income tax rates will be in the future?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Lower or higher than they are today?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 Note to Speakers – the blue line represents today’s top tax rate of 37%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FOOTNOTE: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This graph illustrates the high and low marginal tax rates over history. Exemptions, deductions, and state and local taxes are not taken into account when illustrating these marginal tax rates. Your actual tax rates may vary from those shown on the graph. Remember that historical rates are not a guarantee of future rates.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00D8BD-A72F-4A3F-9BD2-E50888DEE04F}" type="slidenum">
              <a:rPr kumimoji="0" lang="en-US" alt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3452193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p:cNvSpPr>
            <a:spLocks noGrp="1" noChangeArrowheads="1"/>
          </p:cNvSpPr>
          <p:nvPr>
            <p:ph type="sldNum" sz="quarter" idx="5"/>
          </p:nvPr>
        </p:nvSpPr>
        <p:spPr bwMode="auto">
          <a:noFill/>
          <a:ln>
            <a:miter lim="800000"/>
            <a:headEnd/>
            <a:tailEnd/>
          </a:ln>
        </p:spPr>
        <p:txBody>
          <a:bodyPr/>
          <a:lstStyle/>
          <a:p>
            <a:pPr marL="0" marR="0" lvl="0" indent="0" algn="r" defTabSz="942584" rtl="0" eaLnBrk="1" fontAlgn="base" latinLnBrk="0" hangingPunct="1">
              <a:lnSpc>
                <a:spcPct val="100000"/>
              </a:lnSpc>
              <a:spcBef>
                <a:spcPct val="0"/>
              </a:spcBef>
              <a:spcAft>
                <a:spcPct val="0"/>
              </a:spcAft>
              <a:buClrTx/>
              <a:buSzTx/>
              <a:buFontTx/>
              <a:buNone/>
              <a:tabLst/>
              <a:defRPr/>
            </a:pPr>
            <a:fld id="{C8997884-CDFC-4627-BA4F-10CA66167767}" type="slidenum">
              <a:rPr kumimoji="0" lang="en-US" sz="1100" b="0" i="0" u="none" strike="noStrike" kern="1200" cap="none" spc="0" normalizeH="0" baseline="0" noProof="0">
                <a:ln>
                  <a:noFill/>
                </a:ln>
                <a:solidFill>
                  <a:prstClr val="black"/>
                </a:solidFill>
                <a:effectLst/>
                <a:uLnTx/>
                <a:uFillTx/>
                <a:latin typeface="Tahoma" pitchFamily="34" charset="0"/>
                <a:ea typeface="Geneva" pitchFamily="-109" charset="-128"/>
                <a:cs typeface="Tahoma" pitchFamily="34" charset="0"/>
              </a:rPr>
              <a:pPr marL="0" marR="0" lvl="0" indent="0" algn="r" defTabSz="942584" rtl="0" eaLnBrk="1" fontAlgn="base" latinLnBrk="0" hangingPunct="1">
                <a:lnSpc>
                  <a:spcPct val="100000"/>
                </a:lnSpc>
                <a:spcBef>
                  <a:spcPct val="0"/>
                </a:spcBef>
                <a:spcAft>
                  <a:spcPct val="0"/>
                </a:spcAft>
                <a:buClrTx/>
                <a:buSzTx/>
                <a:buFontTx/>
                <a:buNone/>
                <a:tabLst/>
                <a:defRPr/>
              </a:pPr>
              <a:t>33</a:t>
            </a:fld>
            <a:endParaRPr kumimoji="0" lang="en-US" sz="1100" b="0" i="0" u="none" strike="noStrike" kern="1200" cap="none" spc="0" normalizeH="0" baseline="0" noProof="0" dirty="0">
              <a:ln>
                <a:noFill/>
              </a:ln>
              <a:solidFill>
                <a:prstClr val="black"/>
              </a:solidFill>
              <a:effectLst/>
              <a:uLnTx/>
              <a:uFillTx/>
              <a:latin typeface="Tahoma" pitchFamily="34" charset="0"/>
              <a:ea typeface="Geneva" pitchFamily="-109" charset="-128"/>
              <a:cs typeface="Tahoma" pitchFamily="34" charset="0"/>
            </a:endParaRPr>
          </a:p>
        </p:txBody>
      </p:sp>
      <p:sp>
        <p:nvSpPr>
          <p:cNvPr id="104451"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altLang="zh-CN" sz="1000" dirty="0">
                <a:latin typeface="Tahoma" panose="020B0604030504040204" pitchFamily="34" charset="0"/>
              </a:rPr>
              <a:t>First, keep in mind that no estate tax occurs at death if the qualified plan is left to a spouse. So, what this chart shows is the potential tax treatment at the death of a second spouse or where the qualified plan is left to children or other non-spouse beneficiaries.  </a:t>
            </a:r>
          </a:p>
          <a:p>
            <a:pPr eaLnBrk="1" hangingPunct="1">
              <a:spcBef>
                <a:spcPct val="0"/>
              </a:spcBef>
            </a:pPr>
            <a:endParaRPr lang="en-US" altLang="zh-CN" sz="1000" dirty="0">
              <a:latin typeface="Tahoma" panose="020B0604030504040204" pitchFamily="34" charset="0"/>
            </a:endParaRPr>
          </a:p>
          <a:p>
            <a:pPr eaLnBrk="1" hangingPunct="1">
              <a:spcBef>
                <a:spcPct val="0"/>
              </a:spcBef>
            </a:pPr>
            <a:r>
              <a:rPr lang="en-US" altLang="zh-CN" sz="1000" dirty="0">
                <a:latin typeface="Tahoma" panose="020B0604030504040204" pitchFamily="34" charset="0"/>
              </a:rPr>
              <a:t>If we assume an estate tax of 40% on every $1.00 dollar in a qualified plan over the estate tax exemption amount, only 60 cents would remain after the payment of estate taxes. However, the heirs (children in our example) will not get 60 cents.  When the IRA owner dies, the income tax liability of the IRA or other qualified asset is passed to the beneficiaries along with the plan assets. and they are now responsible for paying income tax on the distributions as they receive.  The income which accrued prior to the owner's death during the tax-deferred accumulation stage -- that is now taxed to the beneficiaries -- is called Income in Respect of a Decedent (IRD).  </a:t>
            </a:r>
          </a:p>
          <a:p>
            <a:pPr eaLnBrk="1" hangingPunct="1">
              <a:spcBef>
                <a:spcPct val="0"/>
              </a:spcBef>
            </a:pPr>
            <a:endParaRPr lang="en-US" altLang="zh-CN" sz="1000" dirty="0">
              <a:latin typeface="Tahoma" panose="020B0604030504040204" pitchFamily="34" charset="0"/>
            </a:endParaRPr>
          </a:p>
          <a:p>
            <a:pPr eaLnBrk="1" hangingPunct="1">
              <a:spcBef>
                <a:spcPct val="0"/>
              </a:spcBef>
            </a:pPr>
            <a:r>
              <a:rPr lang="en-US" altLang="zh-CN" sz="1000" dirty="0">
                <a:latin typeface="Tahoma" panose="020B0604030504040204" pitchFamily="34" charset="0"/>
              </a:rPr>
              <a:t>So, after the entire value of the asset is included in the taxable estate (40% in our example), the beneficiaries also pay income taxes (35% in our example) when the funds are distributed.  In other words, if the beneficiary is in a 35% income tax bracket, the 60 cents left after estate taxes will be reduced by another 21 cents, leaving 39 cents out of each dollar for the children and 61 cents out of each dollar for Uncle Sam.</a:t>
            </a:r>
          </a:p>
          <a:p>
            <a:pPr eaLnBrk="1" hangingPunct="1">
              <a:spcBef>
                <a:spcPct val="0"/>
              </a:spcBef>
            </a:pPr>
            <a:endParaRPr lang="en-US" altLang="zh-CN" sz="1000" dirty="0">
              <a:latin typeface="Tahoma" panose="020B0604030504040204" pitchFamily="34" charset="0"/>
            </a:endParaRPr>
          </a:p>
          <a:p>
            <a:pPr eaLnBrk="1" hangingPunct="1">
              <a:spcBef>
                <a:spcPct val="0"/>
              </a:spcBef>
            </a:pPr>
            <a:r>
              <a:rPr lang="en-US" altLang="zh-CN" sz="1000" dirty="0">
                <a:latin typeface="Tahoma" panose="020B0604030504040204" pitchFamily="34" charset="0"/>
              </a:rPr>
              <a:t>Of course, in more modest estates, there may be no estate tax, and it is possible the children could be in a lower income tax bracket than the 35% in our example.  The purpose of the chart is to make you aware of the heavy tax burden which could attach to qualified assets.  </a:t>
            </a:r>
          </a:p>
          <a:p>
            <a:pPr eaLnBrk="1" hangingPunct="1">
              <a:spcBef>
                <a:spcPct val="0"/>
              </a:spcBef>
            </a:pPr>
            <a:endParaRPr lang="en-US" sz="1000" dirty="0">
              <a:latin typeface="Tahoma" pitchFamily="34" charset="0"/>
            </a:endParaRPr>
          </a:p>
        </p:txBody>
      </p:sp>
    </p:spTree>
    <p:extLst>
      <p:ext uri="{BB962C8B-B14F-4D97-AF65-F5344CB8AC3E}">
        <p14:creationId xmlns:p14="http://schemas.microsoft.com/office/powerpoint/2010/main" val="956860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Most individuals will find themselves in a higher tax bracket and more people will find that they have enough wealth to have an estate tax problem.  And this can impact the amount of your qualified retirement assets that ultimately pass to your children and grandchildren.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3D525A-4573-4632-B4C8-F873B94FBFB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2941165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766DF9AC-3546-4534-BF11-4D125C2301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A80E73FC-58E3-4517-B9FC-F7C4A82AF642}"/>
              </a:ext>
            </a:extLst>
          </p:cNvPr>
          <p:cNvSpPr>
            <a:spLocks noGrp="1"/>
          </p:cNvSpPr>
          <p:nvPr>
            <p:ph type="body" idx="1"/>
          </p:nvPr>
        </p:nvSpPr>
        <p:spPr>
          <a:noFill/>
        </p:spPr>
        <p:txBody>
          <a:bodyPr/>
          <a:lstStyle/>
          <a:p>
            <a:pPr marL="173422" indent="-173422">
              <a:lnSpc>
                <a:spcPct val="90000"/>
              </a:lnSpc>
              <a:buFont typeface="Arial" panose="020B0604020202020204" pitchFamily="34" charset="0"/>
              <a:buChar char="•"/>
            </a:pPr>
            <a:r>
              <a:rPr lang="en-US" altLang="en-US" dirty="0"/>
              <a:t>To bring the story to life, in a typical example of a client that dies while owning a $500,000 IRA, their children could pay 30% in taxes, totaling $150,000, leaving $350,000 to their kids.</a:t>
            </a:r>
          </a:p>
          <a:p>
            <a:pPr marL="173422" indent="-173422">
              <a:lnSpc>
                <a:spcPct val="90000"/>
              </a:lnSpc>
              <a:buFont typeface="Arial" panose="020B0604020202020204" pitchFamily="34" charset="0"/>
              <a:buChar char="•"/>
            </a:pPr>
            <a:endParaRPr lang="en-US" altLang="en-US" dirty="0"/>
          </a:p>
          <a:p>
            <a:pPr marL="173422" indent="-173422">
              <a:lnSpc>
                <a:spcPct val="90000"/>
              </a:lnSpc>
              <a:buFont typeface="Arial" panose="020B0604020202020204" pitchFamily="34" charset="0"/>
              <a:buChar char="•"/>
            </a:pPr>
            <a:r>
              <a:rPr lang="en-US" altLang="en-US" dirty="0"/>
              <a:t>Income taxes are due on the IRA amounts received by the child. If the child is in his/her 50’s or 60’s at the IRA owner’s death, he or she may potentially be earning his or her highest career income. The addition of IRA inheritance to a child’s existing taxable income could also push the child into a higher tax bracket – meaning the child may pay taxes on the mandatory IRA distributions at a high income tax rate.</a:t>
            </a:r>
          </a:p>
          <a:p>
            <a:pPr marL="173422" indent="-173422">
              <a:lnSpc>
                <a:spcPct val="90000"/>
              </a:lnSpc>
              <a:buFont typeface="Arial" panose="020B0604020202020204" pitchFamily="34" charset="0"/>
              <a:buChar char="•"/>
            </a:pPr>
            <a:endParaRPr lang="en-US" altLang="en-US" dirty="0"/>
          </a:p>
          <a:p>
            <a:pPr marL="173422" indent="-173422">
              <a:lnSpc>
                <a:spcPct val="90000"/>
              </a:lnSpc>
              <a:buFont typeface="Arial" panose="020B0604020202020204" pitchFamily="34" charset="0"/>
              <a:buChar char="•"/>
            </a:pPr>
            <a:r>
              <a:rPr lang="en-US" altLang="en-US" dirty="0"/>
              <a:t>In most instances, the child must completely distribute the entire IRA within 10 years of the parent participant’s death. Typically the money will be spent before the child dies, leaving nothing for the grandchildren.</a:t>
            </a:r>
          </a:p>
          <a:p>
            <a:pPr marL="173422" indent="-173422">
              <a:lnSpc>
                <a:spcPct val="90000"/>
              </a:lnSpc>
              <a:buFont typeface="Arial" panose="020B0604020202020204" pitchFamily="34" charset="0"/>
              <a:buChar char="•"/>
            </a:pPr>
            <a:endParaRPr lang="en-US" altLang="en-US" dirty="0"/>
          </a:p>
          <a:p>
            <a:pPr marL="173422" indent="-173422">
              <a:lnSpc>
                <a:spcPct val="90000"/>
              </a:lnSpc>
              <a:buFont typeface="Arial" panose="020B0604020202020204" pitchFamily="34" charset="0"/>
              <a:buChar char="•"/>
            </a:pPr>
            <a:r>
              <a:rPr lang="en-US" altLang="en-US" dirty="0"/>
              <a:t>When does it make sense for a client to leave their IRA or qualified plan to their children? (Audience Question)  The goal is to have them understand when LIFRA may not be the right solution. </a:t>
            </a:r>
          </a:p>
        </p:txBody>
      </p:sp>
      <p:sp>
        <p:nvSpPr>
          <p:cNvPr id="23556" name="Slide Number Placeholder 3">
            <a:extLst>
              <a:ext uri="{FF2B5EF4-FFF2-40B4-BE49-F238E27FC236}">
                <a16:creationId xmlns:a16="http://schemas.microsoft.com/office/drawing/2014/main" id="{66A91FA4-8B53-4087-915E-7DB14ADC1DFF}"/>
              </a:ext>
            </a:extLst>
          </p:cNvPr>
          <p:cNvSpPr>
            <a:spLocks noGrp="1"/>
          </p:cNvSpPr>
          <p:nvPr>
            <p:ph type="sldNum" sz="quarter" idx="5"/>
          </p:nvPr>
        </p:nvSpPr>
        <p:spPr>
          <a:noFill/>
        </p:spPr>
        <p:txBody>
          <a:bodyPr/>
          <a:lstStyle>
            <a:lvl1pPr defTabSz="470487">
              <a:spcBef>
                <a:spcPct val="30000"/>
              </a:spcBef>
              <a:defRPr sz="1300">
                <a:solidFill>
                  <a:schemeClr val="tx1"/>
                </a:solidFill>
                <a:latin typeface="Arial" panose="020B0604020202020204" pitchFamily="34" charset="0"/>
                <a:ea typeface="MS PGothic" panose="020B0600070205080204" pitchFamily="34" charset="-128"/>
              </a:defRPr>
            </a:lvl1pPr>
            <a:lvl2pPr marL="751494" indent="-289036" defTabSz="470487">
              <a:spcBef>
                <a:spcPct val="30000"/>
              </a:spcBef>
              <a:defRPr sz="1300">
                <a:solidFill>
                  <a:schemeClr val="tx1"/>
                </a:solidFill>
                <a:latin typeface="Arial" panose="020B0604020202020204" pitchFamily="34" charset="0"/>
                <a:ea typeface="MS PGothic" panose="020B0600070205080204" pitchFamily="34" charset="-128"/>
              </a:defRPr>
            </a:lvl2pPr>
            <a:lvl3pPr marL="1156145" indent="-231229" defTabSz="470487">
              <a:spcBef>
                <a:spcPct val="30000"/>
              </a:spcBef>
              <a:defRPr sz="1300">
                <a:solidFill>
                  <a:schemeClr val="tx1"/>
                </a:solidFill>
                <a:latin typeface="Arial" panose="020B0604020202020204" pitchFamily="34" charset="0"/>
                <a:ea typeface="MS PGothic" panose="020B0600070205080204" pitchFamily="34" charset="-128"/>
              </a:defRPr>
            </a:lvl3pPr>
            <a:lvl4pPr marL="1618602" indent="-231229" defTabSz="470487">
              <a:spcBef>
                <a:spcPct val="30000"/>
              </a:spcBef>
              <a:defRPr sz="1300">
                <a:solidFill>
                  <a:schemeClr val="tx1"/>
                </a:solidFill>
                <a:latin typeface="Arial" panose="020B0604020202020204" pitchFamily="34" charset="0"/>
                <a:ea typeface="MS PGothic" panose="020B0600070205080204" pitchFamily="34" charset="-128"/>
              </a:defRPr>
            </a:lvl4pPr>
            <a:lvl5pPr marL="2081060" indent="-231229" defTabSz="470487">
              <a:spcBef>
                <a:spcPct val="30000"/>
              </a:spcBef>
              <a:defRPr sz="1300">
                <a:solidFill>
                  <a:schemeClr val="tx1"/>
                </a:solidFill>
                <a:latin typeface="Arial" panose="020B0604020202020204" pitchFamily="34" charset="0"/>
                <a:ea typeface="MS PGothic" panose="020B0600070205080204" pitchFamily="34" charset="-128"/>
              </a:defRPr>
            </a:lvl5pPr>
            <a:lvl6pPr marL="2543518" indent="-231229" defTabSz="470487" eaLnBrk="0" fontAlgn="base" hangingPunct="0">
              <a:spcBef>
                <a:spcPct val="30000"/>
              </a:spcBef>
              <a:spcAft>
                <a:spcPct val="0"/>
              </a:spcAft>
              <a:defRPr sz="1300">
                <a:solidFill>
                  <a:schemeClr val="tx1"/>
                </a:solidFill>
                <a:latin typeface="Arial" panose="020B0604020202020204" pitchFamily="34" charset="0"/>
                <a:ea typeface="MS PGothic" panose="020B0600070205080204" pitchFamily="34" charset="-128"/>
              </a:defRPr>
            </a:lvl6pPr>
            <a:lvl7pPr marL="3005976" indent="-231229" defTabSz="470487" eaLnBrk="0" fontAlgn="base" hangingPunct="0">
              <a:spcBef>
                <a:spcPct val="30000"/>
              </a:spcBef>
              <a:spcAft>
                <a:spcPct val="0"/>
              </a:spcAft>
              <a:defRPr sz="1300">
                <a:solidFill>
                  <a:schemeClr val="tx1"/>
                </a:solidFill>
                <a:latin typeface="Arial" panose="020B0604020202020204" pitchFamily="34" charset="0"/>
                <a:ea typeface="MS PGothic" panose="020B0600070205080204" pitchFamily="34" charset="-128"/>
              </a:defRPr>
            </a:lvl7pPr>
            <a:lvl8pPr marL="3468434" indent="-231229" defTabSz="470487" eaLnBrk="0" fontAlgn="base" hangingPunct="0">
              <a:spcBef>
                <a:spcPct val="30000"/>
              </a:spcBef>
              <a:spcAft>
                <a:spcPct val="0"/>
              </a:spcAft>
              <a:defRPr sz="1300">
                <a:solidFill>
                  <a:schemeClr val="tx1"/>
                </a:solidFill>
                <a:latin typeface="Arial" panose="020B0604020202020204" pitchFamily="34" charset="0"/>
                <a:ea typeface="MS PGothic" panose="020B0600070205080204" pitchFamily="34" charset="-128"/>
              </a:defRPr>
            </a:lvl8pPr>
            <a:lvl9pPr marL="3930891" indent="-231229" defTabSz="470487" eaLnBrk="0" fontAlgn="base" hangingPunct="0">
              <a:spcBef>
                <a:spcPct val="30000"/>
              </a:spcBef>
              <a:spcAft>
                <a:spcPct val="0"/>
              </a:spcAft>
              <a:defRPr sz="1300">
                <a:solidFill>
                  <a:schemeClr val="tx1"/>
                </a:solidFill>
                <a:latin typeface="Arial" panose="020B0604020202020204" pitchFamily="34" charset="0"/>
                <a:ea typeface="MS PGothic" panose="020B0600070205080204" pitchFamily="34" charset="-128"/>
              </a:defRPr>
            </a:lvl9pPr>
          </a:lstStyle>
          <a:p>
            <a:pPr marL="0" marR="0" lvl="0" indent="0" algn="r" defTabSz="470487" rtl="0" eaLnBrk="1" fontAlgn="base" latinLnBrk="0" hangingPunct="1">
              <a:lnSpc>
                <a:spcPct val="100000"/>
              </a:lnSpc>
              <a:spcBef>
                <a:spcPct val="0"/>
              </a:spcBef>
              <a:spcAft>
                <a:spcPct val="0"/>
              </a:spcAft>
              <a:buClrTx/>
              <a:buSzTx/>
              <a:buFontTx/>
              <a:buNone/>
              <a:tabLst/>
              <a:defRPr/>
            </a:pPr>
            <a:fld id="{880D70A3-9B54-438A-A5BA-47E540298A1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470487"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95606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latin typeface="Tahoma" panose="020B0604030504040204" pitchFamily="34" charset="0"/>
                <a:ea typeface="Tahoma" panose="020B0604030504040204" pitchFamily="34" charset="0"/>
                <a:cs typeface="Tahoma" panose="020B0604030504040204" pitchFamily="34" charset="0"/>
              </a:rPr>
              <a:t>The solution -- of course – will depend on your individual retirement goals and overall estate objectives.  If you feel your retirement plan assets will never be needed for your retirement, and your objective is to pass on as much as possible to your children (and other heirs), you might simply take RMDs and reposition the distribution in such a way as to maximize what is left for your heirs.</a:t>
            </a:r>
          </a:p>
          <a:p>
            <a:pPr eaLnBrk="1" hangingPunct="1">
              <a:spcBef>
                <a:spcPct val="0"/>
              </a:spcBef>
            </a:pPr>
            <a:endParaRPr lang="en-US" dirty="0">
              <a:latin typeface="Tahoma" panose="020B0604030504040204" pitchFamily="34" charset="0"/>
              <a:ea typeface="Tahoma" panose="020B0604030504040204" pitchFamily="34" charset="0"/>
              <a:cs typeface="Tahoma" panose="020B0604030504040204" pitchFamily="34" charset="0"/>
            </a:endParaRPr>
          </a:p>
          <a:p>
            <a:pPr eaLnBrk="1" hangingPunct="1">
              <a:spcBef>
                <a:spcPct val="0"/>
              </a:spcBef>
            </a:pPr>
            <a:r>
              <a:rPr lang="en-US" dirty="0">
                <a:latin typeface="Tahoma" panose="020B0604030504040204" pitchFamily="34" charset="0"/>
                <a:ea typeface="Tahoma" panose="020B0604030504040204" pitchFamily="34" charset="0"/>
                <a:cs typeface="Tahoma" panose="020B0604030504040204" pitchFamily="34" charset="0"/>
              </a:rPr>
              <a:t>One possibility would be to either take your RMDs or take distributions from the plan beginning after age of 59½, pay the income tax due, then use these funds to make gifts to an irrevocable trust. The trust assets would be used to purchase life insurance that would be outside of the estate, and thus eliminate future estate taxation on these assets. And if the client is over age 72 and subject to RMDs they don’t otherwise need, this strategy provides a great way to increase their legacy to their children or grandchildren while still maintaining the ability to access the life insurance cash values during retirement if needed.</a:t>
            </a:r>
          </a:p>
          <a:p>
            <a:pPr eaLnBrk="1" hangingPunct="1">
              <a:spcBef>
                <a:spcPct val="0"/>
              </a:spcBef>
            </a:pPr>
            <a:endParaRPr lang="en-US" altLang="en-US"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3D525A-4573-4632-B4C8-F873B94FBFB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1418431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3D525A-4573-4632-B4C8-F873B94FBFB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1436359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to decide how much you should take out of your qualified retirement plans each year.  Here are 4 of the most common.</a:t>
            </a:r>
          </a:p>
          <a:p>
            <a:endParaRPr lang="en-US" dirty="0"/>
          </a:p>
          <a:p>
            <a:r>
              <a:rPr lang="en-US" dirty="0"/>
              <a:t>Lets take a look at what 3 of these options might look like.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3D525A-4573-4632-B4C8-F873B94FBFB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2159185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3D525A-4573-4632-B4C8-F873B94FBFB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1587209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3D525A-4573-4632-B4C8-F873B94FBFB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3940177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3D525A-4573-4632-B4C8-F873B94FBFB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656207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3D525A-4573-4632-B4C8-F873B94FBFB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3480616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alternative to these strategies.  You can create a new asset that will benefit both you and your children and grandchildren.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3D525A-4573-4632-B4C8-F873B94FBFB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2099104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D1E6F66-50F1-44D0-ADF8-5D856A39792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81951A-87DE-48C6-9E62-57F572DE9BC2}" type="slidenum">
              <a:rPr kumimoji="0" lang="en-US" alt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
        <p:nvSpPr>
          <p:cNvPr id="90114" name="Rectangle 2">
            <a:extLst>
              <a:ext uri="{FF2B5EF4-FFF2-40B4-BE49-F238E27FC236}">
                <a16:creationId xmlns:a16="http://schemas.microsoft.com/office/drawing/2014/main" id="{5B9D6582-046F-4FF3-877F-EC228FAE96D4}"/>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E12B06F4-F901-4FAF-9176-F87DFC3878D1}"/>
              </a:ext>
            </a:extLst>
          </p:cNvPr>
          <p:cNvSpPr>
            <a:spLocks noGrp="1" noChangeArrowheads="1"/>
          </p:cNvSpPr>
          <p:nvPr>
            <p:ph type="body" idx="1"/>
          </p:nvPr>
        </p:nvSpPr>
        <p:spPr/>
        <p:txBody>
          <a:bodyPr/>
          <a:lstStyle/>
          <a:p>
            <a:r>
              <a:rPr lang="en-US" altLang="en-US" dirty="0"/>
              <a:t>I want to talk to you about an insurance option that can:</a:t>
            </a:r>
          </a:p>
          <a:p>
            <a:endParaRPr lang="en-US" altLang="en-US" dirty="0"/>
          </a:p>
          <a:p>
            <a:pPr marL="173422" indent="-173422">
              <a:buFont typeface="Arial" panose="020B0604020202020204" pitchFamily="34" charset="0"/>
              <a:buChar char="•"/>
            </a:pPr>
            <a:r>
              <a:rPr lang="en-US" altLang="en-US" dirty="0"/>
              <a:t>Allow you to keep the assets distributed from your IRA in your care, custody, and control for the rest of your life in case you need them.</a:t>
            </a:r>
          </a:p>
          <a:p>
            <a:pPr marL="173422" indent="-173422">
              <a:buFont typeface="Arial" panose="020B0604020202020204" pitchFamily="34" charset="0"/>
              <a:buChar char="•"/>
            </a:pPr>
            <a:r>
              <a:rPr lang="en-US" altLang="en-US" dirty="0"/>
              <a:t>Potentially double or triple the value of the asset for your beneficiaries</a:t>
            </a:r>
          </a:p>
          <a:p>
            <a:pPr marL="173422" indent="-173422">
              <a:buFont typeface="Arial" panose="020B0604020202020204" pitchFamily="34" charset="0"/>
              <a:buChar char="•"/>
            </a:pPr>
            <a:endParaRPr lang="en-US" altLang="en-US" dirty="0"/>
          </a:p>
        </p:txBody>
      </p:sp>
    </p:spTree>
    <p:extLst>
      <p:ext uri="{BB962C8B-B14F-4D97-AF65-F5344CB8AC3E}">
        <p14:creationId xmlns:p14="http://schemas.microsoft.com/office/powerpoint/2010/main" val="2949631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latin typeface="Tahoma" panose="020B0604030504040204" pitchFamily="34" charset="0"/>
              <a:ea typeface="Tahoma" panose="020B0604030504040204" pitchFamily="34" charset="0"/>
              <a:cs typeface="Tahoma" panose="020B0604030504040204" pitchFamily="34" charset="0"/>
            </a:endParaRPr>
          </a:p>
          <a:p>
            <a:r>
              <a:rPr lang="en-US" dirty="0"/>
              <a:t>Take distributions from your qualified plan to take advantage of the current low income tax rate environment.  Use that money to fund a cash value life insurance policy.  If you own it personally, you will have access to the cash value during your life and a tax-free death benefit will be paid to whomever you designate as your beneficiary.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3D525A-4573-4632-B4C8-F873B94FBFB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2307100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Geneva" charset="0"/>
                <a:cs typeface="Geneva" charset="0"/>
              </a:rPr>
              <a:t>What’s great about whole life insurance is that it not only gives you more flexibility, it gives you more freedom. Here’s what I mean:</a:t>
            </a:r>
          </a:p>
          <a:p>
            <a:r>
              <a:rPr lang="en-US" sz="1200" kern="1200" dirty="0">
                <a:solidFill>
                  <a:schemeClr val="tx1"/>
                </a:solidFill>
                <a:effectLst/>
                <a:latin typeface="+mn-lt"/>
                <a:ea typeface="Geneva" charset="0"/>
                <a:cs typeface="Geneva" charset="0"/>
              </a:rPr>
              <a:t> </a:t>
            </a:r>
          </a:p>
          <a:p>
            <a:pPr lvl="0"/>
            <a:r>
              <a:rPr lang="en-US" sz="1200" kern="1200" dirty="0">
                <a:solidFill>
                  <a:schemeClr val="tx1"/>
                </a:solidFill>
                <a:effectLst/>
                <a:latin typeface="+mn-lt"/>
                <a:ea typeface="Geneva" charset="0"/>
                <a:cs typeface="Geneva" charset="0"/>
              </a:rPr>
              <a:t>Since you have the cash value in your policy to fall back on during hard times, you are free to invest your other assets more aggressively and pursue higher returns.</a:t>
            </a:r>
          </a:p>
          <a:p>
            <a:r>
              <a:rPr lang="en-US" sz="1200" kern="1200" dirty="0">
                <a:solidFill>
                  <a:schemeClr val="tx1"/>
                </a:solidFill>
                <a:effectLst/>
                <a:latin typeface="+mn-lt"/>
                <a:ea typeface="Geneva" charset="0"/>
                <a:cs typeface="Geneva" charset="0"/>
              </a:rPr>
              <a:t> </a:t>
            </a:r>
          </a:p>
          <a:p>
            <a:pPr lvl="0"/>
            <a:r>
              <a:rPr lang="en-US" sz="1200" kern="1200" dirty="0">
                <a:solidFill>
                  <a:schemeClr val="tx1"/>
                </a:solidFill>
                <a:effectLst/>
                <a:latin typeface="+mn-lt"/>
                <a:ea typeface="Geneva" charset="0"/>
                <a:cs typeface="Geneva" charset="0"/>
              </a:rPr>
              <a:t>You may also have the freedom to withdraw a higher percentage of your retirement assets than might otherwise be the case. While a common rule of thumb says 4% is a relatively safe amount, you may be able to withdraw even more—possibly 6-7%— if you know that you have your policy’s cash value as an additional resource. Think about the difference that could make in your lifestyle. </a:t>
            </a:r>
          </a:p>
          <a:p>
            <a:r>
              <a:rPr lang="en-US" sz="1200" kern="1200" dirty="0">
                <a:solidFill>
                  <a:schemeClr val="tx1"/>
                </a:solidFill>
                <a:effectLst/>
                <a:latin typeface="+mn-lt"/>
                <a:ea typeface="Geneva" charset="0"/>
                <a:cs typeface="Geneva" charset="0"/>
              </a:rPr>
              <a:t> </a:t>
            </a:r>
          </a:p>
          <a:p>
            <a:pPr lvl="0"/>
            <a:r>
              <a:rPr lang="en-US" sz="1200" kern="1200" dirty="0">
                <a:solidFill>
                  <a:schemeClr val="tx1"/>
                </a:solidFill>
                <a:effectLst/>
                <a:latin typeface="+mn-lt"/>
                <a:ea typeface="Geneva" charset="0"/>
                <a:cs typeface="Geneva" charset="0"/>
              </a:rPr>
              <a:t>Perhaps most importantly, having a whole life policy gives you the freedom to enjoy your money. Want to go on a cruise, travel the world, or simply spend more time visiting the grandkids? Since you know that your policy comes with a guaranteed death benefit—money that will be passed along to your loved ones when you pass away—you don’t have to worry about setting other money aside for their inheritance. And, if you find that you no longer need the full death benefit—you can use the cash value toward doing all the things you said you’d do if you ever had the time. How does that sound?</a:t>
            </a:r>
          </a:p>
          <a:p>
            <a:pPr lvl="0"/>
            <a:endParaRPr lang="en-US" sz="1200" kern="1200" dirty="0">
              <a:solidFill>
                <a:schemeClr val="tx1"/>
              </a:solidFill>
              <a:effectLst/>
              <a:latin typeface="+mn-lt"/>
              <a:ea typeface="Geneva" charset="0"/>
            </a:endParaRPr>
          </a:p>
          <a:p>
            <a:r>
              <a:rPr lang="en-US" sz="1200" kern="1200" dirty="0">
                <a:solidFill>
                  <a:schemeClr val="tx1"/>
                </a:solidFill>
                <a:effectLst/>
                <a:latin typeface="+mn-lt"/>
                <a:ea typeface="Geneva" charset="0"/>
                <a:cs typeface="Geneva" charset="0"/>
              </a:rPr>
              <a:t>Okay, so that was a pretty deep dive into the ways that whole life can help protect you against market risk. But what about the other two: longevity risk and spending shocks? While I won’t go into as much detail, I think you can see how the cash value can be used to mitigate those risks as well. </a:t>
            </a:r>
          </a:p>
          <a:p>
            <a:r>
              <a:rPr lang="en-US" sz="1200" kern="1200" dirty="0">
                <a:solidFill>
                  <a:schemeClr val="tx1"/>
                </a:solidFill>
                <a:effectLst/>
                <a:latin typeface="+mn-lt"/>
                <a:ea typeface="Geneva" charset="0"/>
                <a:cs typeface="Geneva" charset="0"/>
              </a:rPr>
              <a:t> </a:t>
            </a:r>
          </a:p>
          <a:p>
            <a:r>
              <a:rPr lang="en-US" sz="1200" b="1" kern="1200" dirty="0">
                <a:solidFill>
                  <a:schemeClr val="tx1"/>
                </a:solidFill>
                <a:effectLst/>
                <a:latin typeface="+mn-lt"/>
                <a:ea typeface="Geneva" charset="0"/>
                <a:cs typeface="Geneva" charset="0"/>
              </a:rPr>
              <a:t>Longevity risk</a:t>
            </a:r>
            <a:r>
              <a:rPr lang="en-US" sz="1200" kern="1200" dirty="0">
                <a:solidFill>
                  <a:schemeClr val="tx1"/>
                </a:solidFill>
                <a:effectLst/>
                <a:latin typeface="+mn-lt"/>
                <a:ea typeface="Geneva" charset="0"/>
                <a:cs typeface="Geneva" charset="0"/>
              </a:rPr>
              <a:t> – If you are worried about running out of money in retirement, you can use the cash value as a supplemental source of income. This will reduce the death benefit and cash value of the policy, but that may be a trade-off your willing to take at that time. </a:t>
            </a:r>
          </a:p>
          <a:p>
            <a:r>
              <a:rPr lang="en-US" sz="1200" kern="1200" dirty="0">
                <a:solidFill>
                  <a:schemeClr val="tx1"/>
                </a:solidFill>
                <a:effectLst/>
                <a:latin typeface="+mn-lt"/>
                <a:ea typeface="Geneva" charset="0"/>
                <a:cs typeface="Geneva" charset="0"/>
              </a:rPr>
              <a:t> </a:t>
            </a:r>
          </a:p>
          <a:p>
            <a:r>
              <a:rPr lang="en-US" sz="1200" kern="1200" dirty="0">
                <a:solidFill>
                  <a:schemeClr val="tx1"/>
                </a:solidFill>
                <a:effectLst/>
                <a:latin typeface="+mn-lt"/>
                <a:ea typeface="Geneva" charset="0"/>
                <a:cs typeface="Geneva" charset="0"/>
              </a:rPr>
              <a:t>As we mentioned above, it may also allow you to use your other assets more aggressively which in turn, could make them last even longer. What’s more, there are no Required Minimum Distributions (RMDs) associated with the cash value in a life insurance policy—so you can let your money grow tax-deferred for as long as you own the policy.</a:t>
            </a:r>
          </a:p>
          <a:p>
            <a:r>
              <a:rPr lang="en-US" sz="1200" kern="1200" dirty="0">
                <a:solidFill>
                  <a:schemeClr val="tx1"/>
                </a:solidFill>
                <a:effectLst/>
                <a:latin typeface="+mn-lt"/>
                <a:ea typeface="Geneva" charset="0"/>
                <a:cs typeface="Geneva" charset="0"/>
              </a:rPr>
              <a:t> </a:t>
            </a:r>
          </a:p>
          <a:p>
            <a:r>
              <a:rPr lang="en-US" sz="1200" b="1" kern="1200" dirty="0">
                <a:solidFill>
                  <a:schemeClr val="tx1"/>
                </a:solidFill>
                <a:effectLst/>
                <a:latin typeface="+mn-lt"/>
                <a:ea typeface="Geneva" charset="0"/>
                <a:cs typeface="Geneva" charset="0"/>
              </a:rPr>
              <a:t>Spending shocks</a:t>
            </a:r>
            <a:r>
              <a:rPr lang="en-US" sz="1200" kern="1200" dirty="0">
                <a:solidFill>
                  <a:schemeClr val="tx1"/>
                </a:solidFill>
                <a:effectLst/>
                <a:latin typeface="+mn-lt"/>
                <a:ea typeface="Geneva" charset="0"/>
                <a:cs typeface="Geneva" charset="0"/>
              </a:rPr>
              <a:t> – If you are suddenly hit with an unexpected expense, you may be able to use the cash value of your policy to pay for it. That way your monthly budget could remain intact, and you wouldn’t have to possibly sell other income generating assets to cover the cost.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3D525A-4573-4632-B4C8-F873B94FBFB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3290379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Geneva" charset="0"/>
                <a:cs typeface="Geneva" charset="0"/>
              </a:rPr>
              <a:t>A whole life insurance policy can help you and your loved ones a whole lot of ways. That’s because it provides a lifetime of protection and value, and gives you the flexibility it needs to prepare for the future. </a:t>
            </a:r>
          </a:p>
          <a:p>
            <a:endParaRPr lang="en-US" sz="1200" kern="1200" dirty="0">
              <a:solidFill>
                <a:schemeClr val="tx1"/>
              </a:solidFill>
              <a:effectLst/>
              <a:latin typeface="+mn-lt"/>
              <a:ea typeface="Geneva"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Geneva" charset="0"/>
                <a:cs typeface="Geneva" charset="0"/>
              </a:rPr>
              <a:t>The death benefit is guaranteed and passes to your beneficiaries generally income tax-free. This money can also be used to replace social security benefit for your spouse and could even be used to make charitable donations to create a different kind of legacy.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3D525A-4573-4632-B4C8-F873B94FBFB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465256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E3EA30-0A32-4251-9BB5-CED13205BD9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F3274C-08A2-40C7-85AF-A23CD1B53FA9}" type="slidenum">
              <a:rPr kumimoji="0" lang="en-US" alt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
        <p:nvSpPr>
          <p:cNvPr id="83970" name="Rectangle 2">
            <a:extLst>
              <a:ext uri="{FF2B5EF4-FFF2-40B4-BE49-F238E27FC236}">
                <a16:creationId xmlns:a16="http://schemas.microsoft.com/office/drawing/2014/main" id="{4B5E57DE-D120-4EBE-8E80-C1347E18BBAD}"/>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D089BC07-897D-4CF1-999F-9FA0A468BB91}"/>
              </a:ext>
            </a:extLst>
          </p:cNvPr>
          <p:cNvSpPr>
            <a:spLocks noGrp="1" noChangeArrowheads="1"/>
          </p:cNvSpPr>
          <p:nvPr>
            <p:ph type="body" idx="1"/>
          </p:nvPr>
        </p:nvSpPr>
        <p:spPr/>
        <p:txBody>
          <a:bodyPr/>
          <a:lstStyle/>
          <a:p>
            <a:r>
              <a:rPr lang="en-US" altLang="en-US" dirty="0"/>
              <a:t>By offering tax-deferred growth during their accumulation period, IRAs are primarily designed as retirement savings vehicles. Most IRA owners will use an IRA to supplement their retirement income, but some clients don’t need any income from their IRAs and are planning to pass them on to loved ones. Some of these clients don’t realize that at the death of an IRA owner, particularly when there is no spousal beneficiary, the IRA may lose much of its value to possible estate and income taxes. For these clients, withdrawals from the IRA, often mandated as required minimum distributions, can be used to fund a life insurance policy. The life insurance policy can be structured, with proper planning, outside of the insured’s estate, while still being available to provide estate liquidity for income and estate taxes, as well as final expenses. With an aging affluent population, financial professionals have a great opportunity to offer suggestions on how life insurance can enhance an estate legacy for an IRA owner who does not need income from his or her IRA.</a:t>
            </a:r>
          </a:p>
          <a:p>
            <a:endParaRPr lang="en-US" altLang="en-US" dirty="0"/>
          </a:p>
          <a:p>
            <a:r>
              <a:rPr lang="en-US" altLang="en-US" dirty="0"/>
              <a:t>     </a:t>
            </a:r>
          </a:p>
        </p:txBody>
      </p:sp>
    </p:spTree>
    <p:extLst>
      <p:ext uri="{BB962C8B-B14F-4D97-AF65-F5344CB8AC3E}">
        <p14:creationId xmlns:p14="http://schemas.microsoft.com/office/powerpoint/2010/main" val="1049714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3D525A-4573-4632-B4C8-F873B94FBFB8}" type="slidenum">
              <a:rPr lang="en-US" smtClean="0"/>
              <a:pPr/>
              <a:t>51</a:t>
            </a:fld>
            <a:endParaRPr lang="en-US"/>
          </a:p>
        </p:txBody>
      </p:sp>
    </p:spTree>
    <p:extLst>
      <p:ext uri="{BB962C8B-B14F-4D97-AF65-F5344CB8AC3E}">
        <p14:creationId xmlns:p14="http://schemas.microsoft.com/office/powerpoint/2010/main" val="379838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901AA7-DB4F-41E6-BC95-A22CF591545C}" type="slidenum">
              <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Geneva" pitchFamily="-109" charset="-128"/>
                <a:cs typeface="Tahom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Geneva" pitchFamily="-109" charset="-128"/>
              <a:cs typeface="Tahoma" panose="020B0604030504040204" pitchFamily="34" charset="0"/>
            </a:endParaRPr>
          </a:p>
        </p:txBody>
      </p:sp>
      <p:sp>
        <p:nvSpPr>
          <p:cNvPr id="77827" name="Rectangle 2"/>
          <p:cNvSpPr>
            <a:spLocks noGrp="1" noRot="1" noChangeAspect="1" noChangeArrowheads="1" noTextEdit="1"/>
          </p:cNvSpPr>
          <p:nvPr>
            <p:ph type="sldImg"/>
          </p:nvPr>
        </p:nvSpPr>
        <p:spPr bwMode="auto">
          <a:xfrm>
            <a:off x="431800" y="722313"/>
            <a:ext cx="6146800" cy="3457575"/>
          </a:xfrm>
          <a:noFill/>
          <a:ln>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xfrm>
            <a:off x="933450" y="4418013"/>
            <a:ext cx="5143500" cy="4162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36" tIns="46616" rIns="93236" bIns="46616" numCol="1" anchor="t" anchorCtr="0" compatLnSpc="1">
            <a:prstTxWarp prst="textNoShape">
              <a:avLst/>
            </a:prstTxWarp>
          </a:bodyPr>
          <a:lstStyle/>
          <a:p>
            <a:pPr eaLnBrk="1" hangingPunct="1">
              <a:spcBef>
                <a:spcPct val="0"/>
              </a:spcBef>
            </a:pPr>
            <a:r>
              <a:rPr lang="en-US" altLang="en-US" dirty="0"/>
              <a:t>Read disclaimer to audience</a:t>
            </a:r>
          </a:p>
        </p:txBody>
      </p:sp>
    </p:spTree>
    <p:extLst>
      <p:ext uri="{BB962C8B-B14F-4D97-AF65-F5344CB8AC3E}">
        <p14:creationId xmlns:p14="http://schemas.microsoft.com/office/powerpoint/2010/main" val="220440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Ask audience where they see themselves.</a:t>
            </a:r>
          </a:p>
        </p:txBody>
      </p:sp>
      <p:sp>
        <p:nvSpPr>
          <p:cNvPr id="4" name="Slide Number Placeholder 3"/>
          <p:cNvSpPr>
            <a:spLocks noGrp="1"/>
          </p:cNvSpPr>
          <p:nvPr>
            <p:ph type="sldNum" sz="quarter" idx="5"/>
          </p:nvPr>
        </p:nvSpPr>
        <p:spPr/>
        <p:txBody>
          <a:bodyPr/>
          <a:lstStyle/>
          <a:p>
            <a:fld id="{A73D525A-4573-4632-B4C8-F873B94FBFB8}" type="slidenum">
              <a:rPr lang="en-US" smtClean="0"/>
              <a:pPr/>
              <a:t>25</a:t>
            </a:fld>
            <a:endParaRPr lang="en-US"/>
          </a:p>
        </p:txBody>
      </p:sp>
    </p:spTree>
    <p:extLst>
      <p:ext uri="{BB962C8B-B14F-4D97-AF65-F5344CB8AC3E}">
        <p14:creationId xmlns:p14="http://schemas.microsoft.com/office/powerpoint/2010/main" val="128266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a:solidFill>
                  <a:schemeClr val="tx1"/>
                </a:solidFill>
                <a:effectLst/>
                <a:latin typeface="+mn-lt"/>
                <a:ea typeface="Geneva" charset="0"/>
                <a:cs typeface="Geneva" charset="0"/>
              </a:rPr>
              <a:t> </a:t>
            </a:r>
          </a:p>
          <a:p>
            <a:r>
              <a:rPr lang="en-US" sz="1200" kern="1200" dirty="0">
                <a:solidFill>
                  <a:schemeClr val="tx1"/>
                </a:solidFill>
                <a:effectLst/>
                <a:latin typeface="+mn-lt"/>
                <a:ea typeface="Geneva" charset="0"/>
                <a:cs typeface="Geneva" charset="0"/>
              </a:rPr>
              <a:t>Okay, so now that we know that our assets are going to play a big role in retirement, let’s get more specific: What do we actually need our money to do? </a:t>
            </a:r>
          </a:p>
          <a:p>
            <a:r>
              <a:rPr lang="en-US" sz="1200" kern="1200" dirty="0">
                <a:solidFill>
                  <a:schemeClr val="tx1"/>
                </a:solidFill>
                <a:effectLst/>
                <a:latin typeface="+mn-lt"/>
                <a:ea typeface="Geneva" charset="0"/>
                <a:cs typeface="Geneva" charset="0"/>
              </a:rPr>
              <a:t> </a:t>
            </a:r>
          </a:p>
          <a:p>
            <a:r>
              <a:rPr lang="en-US" sz="1200" kern="1200" dirty="0">
                <a:solidFill>
                  <a:schemeClr val="tx1"/>
                </a:solidFill>
                <a:effectLst/>
                <a:latin typeface="+mn-lt"/>
                <a:ea typeface="Geneva" charset="0"/>
                <a:cs typeface="Geneva" charset="0"/>
              </a:rPr>
              <a:t>While we all have lots of individual goals for our money, for the most part I can divide them into four primary buckets. I like to call them the “4 L’s” for retirement. </a:t>
            </a:r>
          </a:p>
          <a:p>
            <a:r>
              <a:rPr lang="en-US" sz="1200" kern="1200" dirty="0">
                <a:solidFill>
                  <a:schemeClr val="tx1"/>
                </a:solidFill>
                <a:effectLst/>
                <a:latin typeface="+mn-lt"/>
                <a:ea typeface="Geneva" charset="0"/>
                <a:cs typeface="Geneva" charset="0"/>
              </a:rPr>
              <a:t> </a:t>
            </a:r>
          </a:p>
          <a:p>
            <a:r>
              <a:rPr lang="en-US" sz="1200" b="1" kern="1200" dirty="0">
                <a:solidFill>
                  <a:schemeClr val="tx1"/>
                </a:solidFill>
                <a:effectLst/>
                <a:latin typeface="+mn-lt"/>
                <a:ea typeface="Geneva" charset="0"/>
                <a:cs typeface="Geneva" charset="0"/>
              </a:rPr>
              <a:t>Lifestyle: </a:t>
            </a:r>
            <a:r>
              <a:rPr lang="en-US" sz="1200" kern="1200" dirty="0">
                <a:solidFill>
                  <a:schemeClr val="tx1"/>
                </a:solidFill>
                <a:effectLst/>
                <a:latin typeface="+mn-lt"/>
                <a:ea typeface="Geneva" charset="0"/>
                <a:cs typeface="Geneva" charset="0"/>
              </a:rPr>
              <a:t>We want to maximize our spending power and use the assets we have wisely to help us </a:t>
            </a:r>
            <a:r>
              <a:rPr lang="en-US" sz="1200" b="1" u="sng" kern="1200" dirty="0">
                <a:solidFill>
                  <a:schemeClr val="tx1"/>
                </a:solidFill>
                <a:effectLst/>
                <a:latin typeface="+mn-lt"/>
                <a:ea typeface="Geneva" charset="0"/>
                <a:cs typeface="Geneva" charset="0"/>
              </a:rPr>
              <a:t>create</a:t>
            </a:r>
            <a:r>
              <a:rPr lang="en-US" sz="1200" kern="1200" dirty="0">
                <a:solidFill>
                  <a:schemeClr val="tx1"/>
                </a:solidFill>
                <a:effectLst/>
                <a:latin typeface="+mn-lt"/>
                <a:ea typeface="Geneva" charset="0"/>
                <a:cs typeface="Geneva" charset="0"/>
              </a:rPr>
              <a:t> our desired standard of living. </a:t>
            </a:r>
          </a:p>
          <a:p>
            <a:r>
              <a:rPr lang="en-US" sz="1200" kern="1200" dirty="0">
                <a:solidFill>
                  <a:schemeClr val="tx1"/>
                </a:solidFill>
                <a:effectLst/>
                <a:latin typeface="+mn-lt"/>
                <a:ea typeface="Geneva" charset="0"/>
                <a:cs typeface="Geneva" charset="0"/>
              </a:rPr>
              <a:t> </a:t>
            </a:r>
          </a:p>
          <a:p>
            <a:r>
              <a:rPr lang="en-US" sz="1200" b="1" kern="1200" dirty="0">
                <a:solidFill>
                  <a:schemeClr val="tx1"/>
                </a:solidFill>
                <a:effectLst/>
                <a:latin typeface="+mn-lt"/>
                <a:ea typeface="Geneva" charset="0"/>
                <a:cs typeface="Geneva" charset="0"/>
              </a:rPr>
              <a:t>Longevity: </a:t>
            </a:r>
            <a:r>
              <a:rPr lang="en-US" sz="1200" kern="1200" dirty="0">
                <a:solidFill>
                  <a:schemeClr val="tx1"/>
                </a:solidFill>
                <a:effectLst/>
                <a:latin typeface="+mn-lt"/>
                <a:ea typeface="Geneva" charset="0"/>
                <a:cs typeface="Geneva" charset="0"/>
              </a:rPr>
              <a:t>We want to make sure our assets can </a:t>
            </a:r>
            <a:r>
              <a:rPr lang="en-US" sz="1200" b="1" u="sng" kern="1200" dirty="0">
                <a:solidFill>
                  <a:schemeClr val="tx1"/>
                </a:solidFill>
                <a:effectLst/>
                <a:latin typeface="+mn-lt"/>
                <a:ea typeface="Geneva" charset="0"/>
                <a:cs typeface="Geneva" charset="0"/>
              </a:rPr>
              <a:t>maintain</a:t>
            </a:r>
            <a:r>
              <a:rPr lang="en-US" sz="1200" kern="1200" dirty="0">
                <a:solidFill>
                  <a:schemeClr val="tx1"/>
                </a:solidFill>
                <a:effectLst/>
                <a:latin typeface="+mn-lt"/>
                <a:ea typeface="Geneva" charset="0"/>
                <a:cs typeface="Geneva" charset="0"/>
              </a:rPr>
              <a:t> our desired standard of living for as long as we live.</a:t>
            </a:r>
          </a:p>
          <a:p>
            <a:r>
              <a:rPr lang="en-US" sz="1200" kern="1200" dirty="0">
                <a:solidFill>
                  <a:schemeClr val="tx1"/>
                </a:solidFill>
                <a:effectLst/>
                <a:latin typeface="+mn-lt"/>
                <a:ea typeface="Geneva" charset="0"/>
                <a:cs typeface="Geneva" charset="0"/>
              </a:rPr>
              <a:t> </a:t>
            </a:r>
          </a:p>
          <a:p>
            <a:r>
              <a:rPr lang="en-US" sz="1200" b="1" kern="1200" dirty="0">
                <a:solidFill>
                  <a:schemeClr val="tx1"/>
                </a:solidFill>
                <a:effectLst/>
                <a:latin typeface="+mn-lt"/>
                <a:ea typeface="Geneva" charset="0"/>
                <a:cs typeface="Geneva" charset="0"/>
              </a:rPr>
              <a:t>Liquidity: </a:t>
            </a:r>
            <a:r>
              <a:rPr lang="en-US" sz="1200" kern="1200" dirty="0">
                <a:solidFill>
                  <a:schemeClr val="tx1"/>
                </a:solidFill>
                <a:effectLst/>
                <a:latin typeface="+mn-lt"/>
                <a:ea typeface="Geneva" charset="0"/>
                <a:cs typeface="Geneva" charset="0"/>
              </a:rPr>
              <a:t>We want to build up a reserve—a cushion if you will—to help </a:t>
            </a:r>
            <a:r>
              <a:rPr lang="en-US" sz="1200" b="1" u="sng" kern="1200" dirty="0">
                <a:solidFill>
                  <a:schemeClr val="tx1"/>
                </a:solidFill>
                <a:effectLst/>
                <a:latin typeface="+mn-lt"/>
                <a:ea typeface="Geneva" charset="0"/>
                <a:cs typeface="Geneva" charset="0"/>
              </a:rPr>
              <a:t>overcome</a:t>
            </a:r>
            <a:r>
              <a:rPr lang="en-US" sz="1200" kern="1200" dirty="0">
                <a:solidFill>
                  <a:schemeClr val="tx1"/>
                </a:solidFill>
                <a:effectLst/>
                <a:latin typeface="+mn-lt"/>
                <a:ea typeface="Geneva" charset="0"/>
                <a:cs typeface="Geneva" charset="0"/>
              </a:rPr>
              <a:t> unexpected contingencies that might disrupt our quality of life. </a:t>
            </a:r>
          </a:p>
          <a:p>
            <a:r>
              <a:rPr lang="en-US" sz="1200" kern="1200" dirty="0">
                <a:solidFill>
                  <a:schemeClr val="tx1"/>
                </a:solidFill>
                <a:effectLst/>
                <a:latin typeface="+mn-lt"/>
                <a:ea typeface="Geneva" charset="0"/>
                <a:cs typeface="Geneva" charset="0"/>
              </a:rPr>
              <a:t> </a:t>
            </a:r>
          </a:p>
          <a:p>
            <a:r>
              <a:rPr lang="en-US" sz="1200" b="1" kern="1200" dirty="0">
                <a:solidFill>
                  <a:schemeClr val="tx1"/>
                </a:solidFill>
                <a:effectLst/>
                <a:latin typeface="+mn-lt"/>
                <a:ea typeface="Geneva" charset="0"/>
                <a:cs typeface="Geneva" charset="0"/>
              </a:rPr>
              <a:t>Legacy: </a:t>
            </a:r>
            <a:r>
              <a:rPr lang="en-US" sz="1200" kern="1200" dirty="0">
                <a:solidFill>
                  <a:schemeClr val="tx1"/>
                </a:solidFill>
                <a:effectLst/>
                <a:latin typeface="+mn-lt"/>
                <a:ea typeface="Geneva" charset="0"/>
                <a:cs typeface="Geneva" charset="0"/>
              </a:rPr>
              <a:t>We want to leave something behind to </a:t>
            </a:r>
            <a:r>
              <a:rPr lang="en-US" sz="1200" b="1" u="sng" kern="1200" dirty="0">
                <a:solidFill>
                  <a:schemeClr val="tx1"/>
                </a:solidFill>
                <a:effectLst/>
                <a:latin typeface="+mn-lt"/>
                <a:ea typeface="Geneva" charset="0"/>
                <a:cs typeface="Geneva" charset="0"/>
              </a:rPr>
              <a:t>enhance</a:t>
            </a:r>
            <a:r>
              <a:rPr lang="en-US" sz="1200" b="1" kern="1200" dirty="0">
                <a:solidFill>
                  <a:schemeClr val="tx1"/>
                </a:solidFill>
                <a:effectLst/>
                <a:latin typeface="+mn-lt"/>
                <a:ea typeface="Geneva" charset="0"/>
                <a:cs typeface="Geneva" charset="0"/>
              </a:rPr>
              <a:t> </a:t>
            </a:r>
            <a:r>
              <a:rPr lang="en-US" sz="1200" kern="1200" dirty="0">
                <a:solidFill>
                  <a:schemeClr val="tx1"/>
                </a:solidFill>
                <a:effectLst/>
                <a:latin typeface="+mn-lt"/>
                <a:ea typeface="Geneva" charset="0"/>
                <a:cs typeface="Geneva" charset="0"/>
              </a:rPr>
              <a:t>the quality of life for future generations. </a:t>
            </a:r>
          </a:p>
          <a:p>
            <a:r>
              <a:rPr lang="en-US" sz="1200" kern="1200" dirty="0">
                <a:solidFill>
                  <a:schemeClr val="tx1"/>
                </a:solidFill>
                <a:effectLst/>
                <a:latin typeface="+mn-lt"/>
                <a:ea typeface="Geneva" charset="0"/>
                <a:cs typeface="Geneva" charset="0"/>
              </a:rPr>
              <a:t> </a:t>
            </a:r>
          </a:p>
          <a:p>
            <a:r>
              <a:rPr lang="en-US" sz="1200" kern="1200" dirty="0">
                <a:solidFill>
                  <a:schemeClr val="tx1"/>
                </a:solidFill>
                <a:effectLst/>
                <a:latin typeface="+mn-lt"/>
                <a:ea typeface="Geneva" charset="0"/>
                <a:cs typeface="Geneva" charset="0"/>
              </a:rPr>
              <a:t>Does that capture everything as far as you’re concerned? Are there any other major goals you have for retirement? </a:t>
            </a:r>
          </a:p>
          <a:p>
            <a:r>
              <a:rPr lang="en-US" sz="1200" kern="1200" dirty="0">
                <a:solidFill>
                  <a:schemeClr val="tx1"/>
                </a:solidFill>
                <a:effectLst/>
                <a:latin typeface="+mn-lt"/>
                <a:ea typeface="Geneva" charset="0"/>
                <a:cs typeface="Geneva" charset="0"/>
              </a:rPr>
              <a:t> </a:t>
            </a:r>
          </a:p>
          <a:p>
            <a:endParaRPr lang="en-US" dirty="0"/>
          </a:p>
        </p:txBody>
      </p:sp>
      <p:sp>
        <p:nvSpPr>
          <p:cNvPr id="4" name="Slide Number Placeholder 3"/>
          <p:cNvSpPr>
            <a:spLocks noGrp="1"/>
          </p:cNvSpPr>
          <p:nvPr>
            <p:ph type="sldNum" sz="quarter" idx="10"/>
          </p:nvPr>
        </p:nvSpPr>
        <p:spPr/>
        <p:txBody>
          <a:bodyPr/>
          <a:lstStyle/>
          <a:p>
            <a:fld id="{A73D525A-4573-4632-B4C8-F873B94FBFB8}" type="slidenum">
              <a:rPr lang="en-US" smtClean="0"/>
              <a:pPr/>
              <a:t>26</a:t>
            </a:fld>
            <a:endParaRPr lang="en-US"/>
          </a:p>
        </p:txBody>
      </p:sp>
    </p:spTree>
    <p:extLst>
      <p:ext uri="{BB962C8B-B14F-4D97-AF65-F5344CB8AC3E}">
        <p14:creationId xmlns:p14="http://schemas.microsoft.com/office/powerpoint/2010/main" val="363799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reasons why people leave money in their retirement plans.  What do you think the top 2 reasons are?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3D525A-4573-4632-B4C8-F873B94FBFB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2661571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planning, many people will default to simply leaving their money in their retirement plan until they have to start taking money out.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3D525A-4573-4632-B4C8-F873B94FBFB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3990696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C72F5A-E9FE-47C9-9979-645C1E2BE978}"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Tahoma" pitchFamily="34" charset="0"/>
              <a:ea typeface="Geneva" pitchFamily="-109" charset="-128"/>
              <a:cs typeface="+mn-cs"/>
            </a:endParaRPr>
          </a:p>
        </p:txBody>
      </p:sp>
      <p:sp>
        <p:nvSpPr>
          <p:cNvPr id="2" name="Notes Placeholder 1">
            <a:extLst>
              <a:ext uri="{FF2B5EF4-FFF2-40B4-BE49-F238E27FC236}">
                <a16:creationId xmlns:a16="http://schemas.microsoft.com/office/drawing/2014/main" id="{86489104-620C-4F5F-BCDA-3C655B126C93}"/>
              </a:ext>
            </a:extLst>
          </p:cNvPr>
          <p:cNvSpPr>
            <a:spLocks noGrp="1"/>
          </p:cNvSpPr>
          <p:nvPr>
            <p:ph type="body" idx="1"/>
          </p:nvPr>
        </p:nvSpPr>
        <p:spPr/>
        <p:txBody>
          <a:bodyPr/>
          <a:lstStyle/>
          <a:p>
            <a:r>
              <a:rPr lang="en-US" dirty="0"/>
              <a:t>The biggest challenge many people have is how to manage the tax liability associated with their tax-deferred qualified retirement plans.  We all know that taxes will need to be paid on these accounts.  The only question is when.</a:t>
            </a:r>
          </a:p>
          <a:p>
            <a:endParaRPr lang="en-US" dirty="0"/>
          </a:p>
          <a:p>
            <a:r>
              <a:rPr lang="en-US" dirty="0"/>
              <a:t>(Lead into next slide) So, let’s consider the potential impact of income taxes on your assets over time. </a:t>
            </a:r>
            <a:r>
              <a:rPr lang="en-US" sz="1200" dirty="0"/>
              <a:t>If a dollar doubled every year, what would its value be in 20 years?</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Read slide from </a:t>
            </a:r>
            <a:r>
              <a:rPr lang="en-US" dirty="0">
                <a:solidFill>
                  <a:schemeClr val="bg1"/>
                </a:solidFill>
              </a:rPr>
              <a:t>SMRU </a:t>
            </a:r>
            <a:r>
              <a:rPr lang="en-US" sz="1200" kern="1200" dirty="0">
                <a:solidFill>
                  <a:schemeClr val="tx1"/>
                </a:solidFill>
                <a:latin typeface="+mn-lt"/>
                <a:ea typeface="Geneva" charset="0"/>
                <a:cs typeface="Geneva" charset="0"/>
              </a:rPr>
              <a:t>1768809 </a:t>
            </a:r>
            <a:r>
              <a:rPr lang="en-US" dirty="0">
                <a:solidFill>
                  <a:schemeClr val="bg1"/>
                </a:solidFill>
              </a:rPr>
              <a:t>(Exp. 8.9.2020)</a:t>
            </a:r>
          </a:p>
          <a:p>
            <a:endParaRPr lang="en-US" dirty="0"/>
          </a:p>
          <a:p>
            <a:r>
              <a:rPr lang="en-US" dirty="0"/>
              <a:t>If a dollar doubles every year for 20 years without income taxes, it will grow to over $1.0M dollars.</a:t>
            </a:r>
          </a:p>
          <a:p>
            <a:endParaRPr lang="en-US" dirty="0"/>
          </a:p>
          <a:p>
            <a:r>
              <a:rPr lang="en-US" dirty="0"/>
              <a:t>(Lead into next slide) So now, let’s look at what would happen i</a:t>
            </a:r>
            <a:r>
              <a:rPr lang="en-US" sz="1200" dirty="0"/>
              <a:t>f a dollar doubled every year but was subject to a 24% tax. Then, </a:t>
            </a:r>
            <a:br>
              <a:rPr lang="en-US" sz="1200" dirty="0"/>
            </a:br>
            <a:r>
              <a:rPr lang="en-US" sz="1200" dirty="0"/>
              <a:t>what would its value be in 20 years?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787005-B0DB-4784-86FB-C835AEAC71A6}" type="slidenum">
              <a:rPr kumimoji="0" lang="en-US" sz="1200" b="0" i="0" u="none" strike="noStrike" kern="1200" cap="none" spc="0" normalizeH="0" baseline="0" noProof="0" smtClean="0">
                <a:ln>
                  <a:noFill/>
                </a:ln>
                <a:solidFill>
                  <a:prstClr val="black"/>
                </a:solidFill>
                <a:effectLst/>
                <a:uLnTx/>
                <a:uFillTx/>
                <a:latin typeface="Tahoma" pitchFamily="34" charset="0"/>
                <a:ea typeface="Geneva" pitchFamily="-10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Tahoma" pitchFamily="34" charset="0"/>
              <a:ea typeface="Geneva" pitchFamily="-109" charset="-128"/>
              <a:cs typeface="+mn-cs"/>
            </a:endParaRPr>
          </a:p>
        </p:txBody>
      </p:sp>
    </p:spTree>
    <p:extLst>
      <p:ext uri="{BB962C8B-B14F-4D97-AF65-F5344CB8AC3E}">
        <p14:creationId xmlns:p14="http://schemas.microsoft.com/office/powerpoint/2010/main" val="52078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1EDB2-BEB2-4C68-8725-2E96654F36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0D9DD6-1B56-44CE-A63E-1D63CD889E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75BE5A-53F6-488F-820C-B7D6B5AADBF0}"/>
              </a:ext>
            </a:extLst>
          </p:cNvPr>
          <p:cNvSpPr>
            <a:spLocks noGrp="1"/>
          </p:cNvSpPr>
          <p:nvPr>
            <p:ph type="dt" sz="half" idx="10"/>
          </p:nvPr>
        </p:nvSpPr>
        <p:spPr/>
        <p:txBody>
          <a:bodyPr/>
          <a:lstStyle/>
          <a:p>
            <a:fld id="{09D2A3E3-304A-48ED-86A1-B2B30C495185}" type="datetimeFigureOut">
              <a:rPr lang="en-US" smtClean="0"/>
              <a:t>10/6/2021</a:t>
            </a:fld>
            <a:endParaRPr lang="en-US"/>
          </a:p>
        </p:txBody>
      </p:sp>
      <p:sp>
        <p:nvSpPr>
          <p:cNvPr id="5" name="Footer Placeholder 4">
            <a:extLst>
              <a:ext uri="{FF2B5EF4-FFF2-40B4-BE49-F238E27FC236}">
                <a16:creationId xmlns:a16="http://schemas.microsoft.com/office/drawing/2014/main" id="{F6CFC1F4-ADBD-4F37-A901-361349CAD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ACBCC-BE68-4EF4-8D0D-BE5AFCDB169D}"/>
              </a:ext>
            </a:extLst>
          </p:cNvPr>
          <p:cNvSpPr>
            <a:spLocks noGrp="1"/>
          </p:cNvSpPr>
          <p:nvPr>
            <p:ph type="sldNum" sz="quarter" idx="12"/>
          </p:nvPr>
        </p:nvSpPr>
        <p:spPr/>
        <p:txBody>
          <a:bodyPr/>
          <a:lstStyle/>
          <a:p>
            <a:fld id="{B9F4AA13-DF4B-4B42-B167-24AF49DE01BC}" type="slidenum">
              <a:rPr lang="en-US" smtClean="0"/>
              <a:t>‹#›</a:t>
            </a:fld>
            <a:endParaRPr lang="en-US"/>
          </a:p>
        </p:txBody>
      </p:sp>
    </p:spTree>
    <p:extLst>
      <p:ext uri="{BB962C8B-B14F-4D97-AF65-F5344CB8AC3E}">
        <p14:creationId xmlns:p14="http://schemas.microsoft.com/office/powerpoint/2010/main" val="216202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67F8-777B-4D1D-B243-C611317EA5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0CD61C-728F-4CD5-9DDD-D7E8A242C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1F8E1-6A5A-4092-9767-8C3BA2D8973C}"/>
              </a:ext>
            </a:extLst>
          </p:cNvPr>
          <p:cNvSpPr>
            <a:spLocks noGrp="1"/>
          </p:cNvSpPr>
          <p:nvPr>
            <p:ph type="dt" sz="half" idx="10"/>
          </p:nvPr>
        </p:nvSpPr>
        <p:spPr/>
        <p:txBody>
          <a:bodyPr/>
          <a:lstStyle/>
          <a:p>
            <a:fld id="{09D2A3E3-304A-48ED-86A1-B2B30C495185}" type="datetimeFigureOut">
              <a:rPr lang="en-US" smtClean="0"/>
              <a:t>10/6/2021</a:t>
            </a:fld>
            <a:endParaRPr lang="en-US"/>
          </a:p>
        </p:txBody>
      </p:sp>
      <p:sp>
        <p:nvSpPr>
          <p:cNvPr id="5" name="Footer Placeholder 4">
            <a:extLst>
              <a:ext uri="{FF2B5EF4-FFF2-40B4-BE49-F238E27FC236}">
                <a16:creationId xmlns:a16="http://schemas.microsoft.com/office/drawing/2014/main" id="{8207AC8F-45D2-4FE7-B1DB-75C909616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ABDF4-321D-4AFB-9C5F-956AC94DDE60}"/>
              </a:ext>
            </a:extLst>
          </p:cNvPr>
          <p:cNvSpPr>
            <a:spLocks noGrp="1"/>
          </p:cNvSpPr>
          <p:nvPr>
            <p:ph type="sldNum" sz="quarter" idx="12"/>
          </p:nvPr>
        </p:nvSpPr>
        <p:spPr/>
        <p:txBody>
          <a:bodyPr/>
          <a:lstStyle/>
          <a:p>
            <a:fld id="{B9F4AA13-DF4B-4B42-B167-24AF49DE01BC}" type="slidenum">
              <a:rPr lang="en-US" smtClean="0"/>
              <a:t>‹#›</a:t>
            </a:fld>
            <a:endParaRPr lang="en-US"/>
          </a:p>
        </p:txBody>
      </p:sp>
    </p:spTree>
    <p:extLst>
      <p:ext uri="{BB962C8B-B14F-4D97-AF65-F5344CB8AC3E}">
        <p14:creationId xmlns:p14="http://schemas.microsoft.com/office/powerpoint/2010/main" val="2820769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F50116-1C21-48C0-A739-442B8BE9B6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46A6FA-277C-405C-8506-EB77890258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8FBFD-7CCF-459B-B632-6FE84DA6E968}"/>
              </a:ext>
            </a:extLst>
          </p:cNvPr>
          <p:cNvSpPr>
            <a:spLocks noGrp="1"/>
          </p:cNvSpPr>
          <p:nvPr>
            <p:ph type="dt" sz="half" idx="10"/>
          </p:nvPr>
        </p:nvSpPr>
        <p:spPr/>
        <p:txBody>
          <a:bodyPr/>
          <a:lstStyle/>
          <a:p>
            <a:fld id="{09D2A3E3-304A-48ED-86A1-B2B30C495185}" type="datetimeFigureOut">
              <a:rPr lang="en-US" smtClean="0"/>
              <a:t>10/6/2021</a:t>
            </a:fld>
            <a:endParaRPr lang="en-US"/>
          </a:p>
        </p:txBody>
      </p:sp>
      <p:sp>
        <p:nvSpPr>
          <p:cNvPr id="5" name="Footer Placeholder 4">
            <a:extLst>
              <a:ext uri="{FF2B5EF4-FFF2-40B4-BE49-F238E27FC236}">
                <a16:creationId xmlns:a16="http://schemas.microsoft.com/office/drawing/2014/main" id="{2E4C237F-4ECF-4F9F-ACE6-40DAC98A1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2A855-881F-4576-A3EA-3EAAEA45A2BE}"/>
              </a:ext>
            </a:extLst>
          </p:cNvPr>
          <p:cNvSpPr>
            <a:spLocks noGrp="1"/>
          </p:cNvSpPr>
          <p:nvPr>
            <p:ph type="sldNum" sz="quarter" idx="12"/>
          </p:nvPr>
        </p:nvSpPr>
        <p:spPr/>
        <p:txBody>
          <a:bodyPr/>
          <a:lstStyle/>
          <a:p>
            <a:fld id="{B9F4AA13-DF4B-4B42-B167-24AF49DE01BC}" type="slidenum">
              <a:rPr lang="en-US" smtClean="0"/>
              <a:t>‹#›</a:t>
            </a:fld>
            <a:endParaRPr lang="en-US"/>
          </a:p>
        </p:txBody>
      </p:sp>
    </p:spTree>
    <p:extLst>
      <p:ext uri="{BB962C8B-B14F-4D97-AF65-F5344CB8AC3E}">
        <p14:creationId xmlns:p14="http://schemas.microsoft.com/office/powerpoint/2010/main" val="664298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5068" y="619126"/>
            <a:ext cx="5145617"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50353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3265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5794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914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472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4387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646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3543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434E-33FC-40B5-923A-4B41F7EFE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94DBFE-6FBF-459D-B707-AAD075A790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04A03-FFA4-40F7-80DC-59DBE0670908}"/>
              </a:ext>
            </a:extLst>
          </p:cNvPr>
          <p:cNvSpPr>
            <a:spLocks noGrp="1"/>
          </p:cNvSpPr>
          <p:nvPr>
            <p:ph type="dt" sz="half" idx="10"/>
          </p:nvPr>
        </p:nvSpPr>
        <p:spPr/>
        <p:txBody>
          <a:bodyPr/>
          <a:lstStyle/>
          <a:p>
            <a:fld id="{09D2A3E3-304A-48ED-86A1-B2B30C495185}" type="datetimeFigureOut">
              <a:rPr lang="en-US" smtClean="0"/>
              <a:t>10/6/2021</a:t>
            </a:fld>
            <a:endParaRPr lang="en-US"/>
          </a:p>
        </p:txBody>
      </p:sp>
      <p:sp>
        <p:nvSpPr>
          <p:cNvPr id="5" name="Footer Placeholder 4">
            <a:extLst>
              <a:ext uri="{FF2B5EF4-FFF2-40B4-BE49-F238E27FC236}">
                <a16:creationId xmlns:a16="http://schemas.microsoft.com/office/drawing/2014/main" id="{8B3C3F7C-085A-4F6E-8C23-EDE981385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005E8D-77B4-48FB-A41F-F473914B047B}"/>
              </a:ext>
            </a:extLst>
          </p:cNvPr>
          <p:cNvSpPr>
            <a:spLocks noGrp="1"/>
          </p:cNvSpPr>
          <p:nvPr>
            <p:ph type="sldNum" sz="quarter" idx="12"/>
          </p:nvPr>
        </p:nvSpPr>
        <p:spPr/>
        <p:txBody>
          <a:bodyPr/>
          <a:lstStyle/>
          <a:p>
            <a:fld id="{B9F4AA13-DF4B-4B42-B167-24AF49DE01BC}" type="slidenum">
              <a:rPr lang="en-US" smtClean="0"/>
              <a:t>‹#›</a:t>
            </a:fld>
            <a:endParaRPr lang="en-US"/>
          </a:p>
        </p:txBody>
      </p:sp>
    </p:spTree>
    <p:extLst>
      <p:ext uri="{BB962C8B-B14F-4D97-AF65-F5344CB8AC3E}">
        <p14:creationId xmlns:p14="http://schemas.microsoft.com/office/powerpoint/2010/main" val="3742285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47873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0859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1070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3" y="186340"/>
            <a:ext cx="10361427" cy="788471"/>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sp>
        <p:nvSpPr>
          <p:cNvPr id="12" name="Text Placeholder 5"/>
          <p:cNvSpPr>
            <a:spLocks noGrp="1"/>
          </p:cNvSpPr>
          <p:nvPr>
            <p:ph type="body" sz="quarter" idx="13"/>
          </p:nvPr>
        </p:nvSpPr>
        <p:spPr>
          <a:xfrm>
            <a:off x="611371" y="1110515"/>
            <a:ext cx="10361428" cy="4466167"/>
          </a:xfrm>
        </p:spPr>
        <p:txBody>
          <a:bodyPr lIns="0" tIns="0" rIns="0" bIns="0">
            <a:noAutofit/>
          </a:bodyPr>
          <a:lstStyle>
            <a:lvl1pPr marL="192020" indent="-192020">
              <a:lnSpc>
                <a:spcPts val="2200"/>
              </a:lnSpc>
              <a:spcBef>
                <a:spcPts val="0"/>
              </a:spcBef>
              <a:spcAft>
                <a:spcPts val="1200"/>
              </a:spcAft>
              <a:buClrTx/>
              <a:defRPr sz="1600">
                <a:solidFill>
                  <a:schemeClr val="bg2"/>
                </a:solidFill>
              </a:defRPr>
            </a:lvl1pPr>
            <a:lvl2pPr marL="411470" indent="-192020">
              <a:lnSpc>
                <a:spcPts val="2200"/>
              </a:lnSpc>
              <a:spcBef>
                <a:spcPts val="0"/>
              </a:spcBef>
              <a:spcAft>
                <a:spcPts val="1200"/>
              </a:spcAft>
              <a:buFont typeface="Lucida Grande"/>
              <a:buChar char="–"/>
              <a:defRPr sz="1600">
                <a:solidFill>
                  <a:schemeClr val="bg2"/>
                </a:solidFill>
              </a:defRPr>
            </a:lvl2pPr>
            <a:lvl3pPr marL="640064" indent="-192020">
              <a:lnSpc>
                <a:spcPts val="2200"/>
              </a:lnSpc>
              <a:spcBef>
                <a:spcPts val="0"/>
              </a:spcBef>
              <a:spcAft>
                <a:spcPts val="1200"/>
              </a:spcAft>
              <a:buFont typeface="Lucida Grande"/>
              <a:buChar char="–"/>
              <a:defRPr sz="1600">
                <a:solidFill>
                  <a:schemeClr val="bg2"/>
                </a:solidFill>
              </a:defRPr>
            </a:lvl3pPr>
            <a:lvl4pPr marL="868658" indent="-192020">
              <a:lnSpc>
                <a:spcPts val="2200"/>
              </a:lnSpc>
              <a:spcBef>
                <a:spcPts val="0"/>
              </a:spcBef>
              <a:spcAft>
                <a:spcPts val="1200"/>
              </a:spcAft>
              <a:buFont typeface="Lucida Grande"/>
              <a:buChar char="–"/>
              <a:defRPr sz="1600">
                <a:solidFill>
                  <a:schemeClr val="bg2"/>
                </a:solidFill>
              </a:defRPr>
            </a:lvl4pPr>
            <a:lvl5pPr marL="1097252" indent="-192020">
              <a:lnSpc>
                <a:spcPts val="2200"/>
              </a:lnSpc>
              <a:spcBef>
                <a:spcPts val="0"/>
              </a:spcBef>
              <a:spcAft>
                <a:spcPts val="1200"/>
              </a:spcAft>
              <a:buFont typeface="Lucida Grande"/>
              <a:buChar char="–"/>
              <a:defRPr sz="16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0124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371" y="194442"/>
            <a:ext cx="10971028" cy="786449"/>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611371" y="1110271"/>
            <a:ext cx="10971028" cy="4466167"/>
          </a:xfrm>
        </p:spPr>
        <p:txBody>
          <a:bodyPr lIns="0" tIns="0" rIns="0" bIns="0" numCol="2" spcCol="374904">
            <a:noAutofit/>
          </a:bodyPr>
          <a:lstStyle>
            <a:lvl1pPr marL="192020" indent="-192020">
              <a:lnSpc>
                <a:spcPts val="2000"/>
              </a:lnSpc>
              <a:spcBef>
                <a:spcPts val="0"/>
              </a:spcBef>
              <a:spcAft>
                <a:spcPts val="900"/>
              </a:spcAft>
              <a:buClrTx/>
              <a:defRPr sz="1400">
                <a:solidFill>
                  <a:schemeClr val="bg2"/>
                </a:solidFill>
              </a:defRPr>
            </a:lvl1pPr>
            <a:lvl2pPr marL="411470" indent="-192020">
              <a:lnSpc>
                <a:spcPts val="2000"/>
              </a:lnSpc>
              <a:spcBef>
                <a:spcPts val="0"/>
              </a:spcBef>
              <a:spcAft>
                <a:spcPts val="900"/>
              </a:spcAft>
              <a:buFont typeface="Lucida Grande"/>
              <a:buChar char="–"/>
              <a:defRPr sz="1400">
                <a:solidFill>
                  <a:schemeClr val="bg2"/>
                </a:solidFill>
              </a:defRPr>
            </a:lvl2pPr>
            <a:lvl3pPr marL="640064" indent="-192020">
              <a:lnSpc>
                <a:spcPts val="2000"/>
              </a:lnSpc>
              <a:spcBef>
                <a:spcPts val="0"/>
              </a:spcBef>
              <a:spcAft>
                <a:spcPts val="900"/>
              </a:spcAft>
              <a:buFont typeface="Lucida Grande"/>
              <a:buChar char="–"/>
              <a:defRPr sz="1400">
                <a:solidFill>
                  <a:schemeClr val="bg2"/>
                </a:solidFill>
              </a:defRPr>
            </a:lvl3pPr>
            <a:lvl4pPr marL="868658" indent="-192020">
              <a:lnSpc>
                <a:spcPts val="2000"/>
              </a:lnSpc>
              <a:spcBef>
                <a:spcPts val="0"/>
              </a:spcBef>
              <a:spcAft>
                <a:spcPts val="900"/>
              </a:spcAft>
              <a:buFont typeface="Lucida Grande"/>
              <a:buChar char="–"/>
              <a:defRPr sz="1400">
                <a:solidFill>
                  <a:schemeClr val="bg2"/>
                </a:solidFill>
              </a:defRPr>
            </a:lvl4pPr>
            <a:lvl5pPr marL="1097252" indent="-192020">
              <a:lnSpc>
                <a:spcPts val="2000"/>
              </a:lnSpc>
              <a:spcBef>
                <a:spcPts val="0"/>
              </a:spcBef>
              <a:spcAft>
                <a:spcPts val="900"/>
              </a:spcAft>
              <a:buFont typeface="Lucida Grande"/>
              <a:buChar cha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1706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136394"/>
          </a:xfrm>
          <a:prstGeom prst="rect">
            <a:avLst/>
          </a:prstGeom>
          <a:solidFill>
            <a:srgbClr val="CCD3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endParaRPr lang="en-US" sz="1800">
              <a:solidFill>
                <a:srgbClr val="FFFFFF"/>
              </a:solidFill>
              <a:ea typeface="Geneva" pitchFamily="-109" charset="-128"/>
            </a:endParaRPr>
          </a:p>
        </p:txBody>
      </p:sp>
      <p:sp>
        <p:nvSpPr>
          <p:cNvPr id="14" name="Rectangle 13"/>
          <p:cNvSpPr/>
          <p:nvPr userDrawn="1"/>
        </p:nvSpPr>
        <p:spPr>
          <a:xfrm>
            <a:off x="0" y="3"/>
            <a:ext cx="9728200" cy="4519613"/>
          </a:xfrm>
          <a:prstGeom prst="rect">
            <a:avLst/>
          </a:prstGeom>
          <a:solidFill>
            <a:srgbClr val="E6E9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endParaRPr lang="en-US" sz="1800">
              <a:solidFill>
                <a:srgbClr val="FFFFFF"/>
              </a:solidFill>
              <a:ea typeface="Geneva" pitchFamily="-109" charset="-128"/>
            </a:endParaRPr>
          </a:p>
        </p:txBody>
      </p:sp>
      <p:sp>
        <p:nvSpPr>
          <p:cNvPr id="12" name="Title 1"/>
          <p:cNvSpPr>
            <a:spLocks noGrp="1"/>
          </p:cNvSpPr>
          <p:nvPr>
            <p:ph type="ctrTitle"/>
          </p:nvPr>
        </p:nvSpPr>
        <p:spPr>
          <a:xfrm>
            <a:off x="421091" y="303183"/>
            <a:ext cx="9300636" cy="2042160"/>
          </a:xfrm>
        </p:spPr>
        <p:txBody>
          <a:bodyPr>
            <a:noAutofit/>
          </a:bodyPr>
          <a:lstStyle>
            <a:lvl1pPr>
              <a:lnSpc>
                <a:spcPct val="100000"/>
              </a:lnSpc>
              <a:defRPr sz="3600" b="0" baseline="0">
                <a:solidFill>
                  <a:schemeClr val="bg2"/>
                </a:solidFill>
              </a:defRPr>
            </a:lvl1pPr>
          </a:lstStyle>
          <a:p>
            <a:r>
              <a:rPr lang="en-US"/>
              <a:t>Click to edit Master title style</a:t>
            </a:r>
            <a:endParaRPr lang="en-US" dirty="0"/>
          </a:p>
        </p:txBody>
      </p:sp>
      <p:sp>
        <p:nvSpPr>
          <p:cNvPr id="13" name="Subtitle 2"/>
          <p:cNvSpPr>
            <a:spLocks noGrp="1"/>
          </p:cNvSpPr>
          <p:nvPr>
            <p:ph type="subTitle" idx="1"/>
          </p:nvPr>
        </p:nvSpPr>
        <p:spPr>
          <a:xfrm>
            <a:off x="406402" y="2664191"/>
            <a:ext cx="9300636" cy="1855422"/>
          </a:xfrm>
          <a:prstGeom prst="rect">
            <a:avLst/>
          </a:prstGeom>
        </p:spPr>
        <p:txBody>
          <a:bodyPr rtlCol="0">
            <a:noAutofit/>
          </a:bodyPr>
          <a:lstStyle>
            <a:lvl1pPr marL="0" indent="0" algn="l" defTabSz="914293" rtl="0" eaLnBrk="1" latinLnBrk="0" hangingPunct="1">
              <a:lnSpc>
                <a:spcPct val="100000"/>
              </a:lnSpc>
              <a:spcBef>
                <a:spcPts val="0"/>
              </a:spcBef>
              <a:buFont typeface="Arial" pitchFamily="34" charset="0"/>
              <a:buNone/>
              <a:defRPr lang="en-US" sz="2400" b="0" kern="1200" baseline="0" dirty="0">
                <a:solidFill>
                  <a:schemeClr val="bg2"/>
                </a:solidFill>
                <a:latin typeface="+mn-lt"/>
                <a:ea typeface="+mn-ea"/>
                <a:cs typeface="+mn-cs"/>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pPr>
              <a:spcBef>
                <a:spcPct val="0"/>
              </a:spcBef>
            </a:pPr>
            <a:r>
              <a:rPr lang="en-US"/>
              <a:t>Click to edit Master subtitle style</a:t>
            </a:r>
            <a:endParaRPr lang="en-US" dirty="0"/>
          </a:p>
        </p:txBody>
      </p:sp>
      <p:sp>
        <p:nvSpPr>
          <p:cNvPr id="11" name="Slide Number Placeholder 9"/>
          <p:cNvSpPr>
            <a:spLocks noGrp="1"/>
          </p:cNvSpPr>
          <p:nvPr>
            <p:ph type="sldNum" sz="quarter" idx="4"/>
          </p:nvPr>
        </p:nvSpPr>
        <p:spPr>
          <a:xfrm>
            <a:off x="11494717" y="6469144"/>
            <a:ext cx="304800" cy="153888"/>
          </a:xfrm>
          <a:prstGeom prst="rect">
            <a:avLst/>
          </a:prstGeom>
        </p:spPr>
        <p:txBody>
          <a:bodyPr vert="horz" wrap="square" lIns="0" tIns="0" rIns="0" bIns="0" rtlCol="0" anchor="ctr">
            <a:spAutoFit/>
          </a:bodyPr>
          <a:lstStyle>
            <a:lvl1pPr algn="ctr" fontAlgn="auto">
              <a:spcBef>
                <a:spcPts val="0"/>
              </a:spcBef>
              <a:spcAft>
                <a:spcPts val="0"/>
              </a:spcAft>
              <a:defRPr sz="1000" smtClean="0">
                <a:solidFill>
                  <a:schemeClr val="tx1"/>
                </a:solidFill>
                <a:latin typeface="+mn-lt"/>
              </a:defRPr>
            </a:lvl1pPr>
          </a:lstStyle>
          <a:p>
            <a:pPr>
              <a:defRPr/>
            </a:pPr>
            <a:fld id="{2EDAC284-59FC-4EEB-A7F8-63017E0BC0CE}" type="slidenum">
              <a:rPr lang="en-US" smtClean="0"/>
              <a:pPr>
                <a:defRPr/>
              </a:pPr>
              <a:t>‹#›</a:t>
            </a:fld>
            <a:endParaRPr lang="en-US" dirty="0"/>
          </a:p>
        </p:txBody>
      </p:sp>
    </p:spTree>
    <p:extLst>
      <p:ext uri="{BB962C8B-B14F-4D97-AF65-F5344CB8AC3E}">
        <p14:creationId xmlns:p14="http://schemas.microsoft.com/office/powerpoint/2010/main" val="2021867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de">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12192000" cy="6136394"/>
          </a:xfrm>
          <a:prstGeom prst="rect">
            <a:avLst/>
          </a:prstGeom>
          <a:solidFill>
            <a:srgbClr val="CCD3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endParaRPr lang="en-US" sz="1800">
              <a:solidFill>
                <a:srgbClr val="FFFFFF"/>
              </a:solidFill>
              <a:ea typeface="Geneva" pitchFamily="-109" charset="-128"/>
            </a:endParaRPr>
          </a:p>
        </p:txBody>
      </p:sp>
      <p:sp>
        <p:nvSpPr>
          <p:cNvPr id="10" name="Rectangle 9"/>
          <p:cNvSpPr/>
          <p:nvPr userDrawn="1"/>
        </p:nvSpPr>
        <p:spPr>
          <a:xfrm>
            <a:off x="0" y="3"/>
            <a:ext cx="12192000" cy="4519613"/>
          </a:xfrm>
          <a:prstGeom prst="rect">
            <a:avLst/>
          </a:prstGeom>
          <a:solidFill>
            <a:srgbClr val="E6E9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endParaRPr lang="en-US" sz="1800">
              <a:solidFill>
                <a:srgbClr val="FFFFFF"/>
              </a:solidFill>
              <a:ea typeface="Geneva" pitchFamily="-109" charset="-128"/>
            </a:endParaRPr>
          </a:p>
        </p:txBody>
      </p:sp>
      <p:sp>
        <p:nvSpPr>
          <p:cNvPr id="11" name="Title 1"/>
          <p:cNvSpPr>
            <a:spLocks noGrp="1"/>
          </p:cNvSpPr>
          <p:nvPr>
            <p:ph type="ctrTitle"/>
          </p:nvPr>
        </p:nvSpPr>
        <p:spPr>
          <a:xfrm>
            <a:off x="421091" y="303183"/>
            <a:ext cx="11364509" cy="2042160"/>
          </a:xfrm>
        </p:spPr>
        <p:txBody>
          <a:bodyPr>
            <a:noAutofit/>
          </a:bodyPr>
          <a:lstStyle>
            <a:lvl1pPr>
              <a:lnSpc>
                <a:spcPct val="100000"/>
              </a:lnSpc>
              <a:defRPr sz="3600" b="0" baseline="0">
                <a:solidFill>
                  <a:schemeClr val="bg2"/>
                </a:solidFill>
              </a:defRPr>
            </a:lvl1pPr>
          </a:lstStyle>
          <a:p>
            <a:r>
              <a:rPr lang="en-US"/>
              <a:t>Click to edit Master title style</a:t>
            </a:r>
            <a:endParaRPr lang="en-US" dirty="0"/>
          </a:p>
        </p:txBody>
      </p:sp>
      <p:sp>
        <p:nvSpPr>
          <p:cNvPr id="15" name="Slide Number Placeholder 9"/>
          <p:cNvSpPr>
            <a:spLocks noGrp="1"/>
          </p:cNvSpPr>
          <p:nvPr>
            <p:ph type="sldNum" sz="quarter" idx="4"/>
          </p:nvPr>
        </p:nvSpPr>
        <p:spPr>
          <a:xfrm>
            <a:off x="11494717" y="6469144"/>
            <a:ext cx="304800" cy="153888"/>
          </a:xfrm>
          <a:prstGeom prst="rect">
            <a:avLst/>
          </a:prstGeom>
        </p:spPr>
        <p:txBody>
          <a:bodyPr vert="horz" wrap="square" lIns="0" tIns="0" rIns="0" bIns="0" rtlCol="0" anchor="ctr">
            <a:spAutoFit/>
          </a:bodyPr>
          <a:lstStyle>
            <a:lvl1pPr algn="ctr" fontAlgn="auto">
              <a:spcBef>
                <a:spcPts val="0"/>
              </a:spcBef>
              <a:spcAft>
                <a:spcPts val="0"/>
              </a:spcAft>
              <a:defRPr sz="1000" smtClean="0">
                <a:solidFill>
                  <a:schemeClr val="tx1"/>
                </a:solidFill>
                <a:latin typeface="+mn-lt"/>
              </a:defRPr>
            </a:lvl1pPr>
          </a:lstStyle>
          <a:p>
            <a:pPr>
              <a:defRPr/>
            </a:pPr>
            <a:fld id="{2EDAC284-59FC-4EEB-A7F8-63017E0BC0CE}" type="slidenum">
              <a:rPr lang="en-US" smtClean="0"/>
              <a:pPr>
                <a:defRPr/>
              </a:pPr>
              <a:t>‹#›</a:t>
            </a:fld>
            <a:endParaRPr lang="en-US" dirty="0"/>
          </a:p>
        </p:txBody>
      </p:sp>
      <p:sp>
        <p:nvSpPr>
          <p:cNvPr id="16" name="Subtitle 2"/>
          <p:cNvSpPr>
            <a:spLocks noGrp="1"/>
          </p:cNvSpPr>
          <p:nvPr>
            <p:ph type="subTitle" idx="1"/>
          </p:nvPr>
        </p:nvSpPr>
        <p:spPr>
          <a:xfrm>
            <a:off x="406401" y="2664191"/>
            <a:ext cx="11379199" cy="1855422"/>
          </a:xfrm>
          <a:prstGeom prst="rect">
            <a:avLst/>
          </a:prstGeom>
        </p:spPr>
        <p:txBody>
          <a:bodyPr rtlCol="0">
            <a:noAutofit/>
          </a:bodyPr>
          <a:lstStyle>
            <a:lvl1pPr marL="0" indent="0" algn="l" defTabSz="914293" rtl="0" eaLnBrk="1" latinLnBrk="0" hangingPunct="1">
              <a:lnSpc>
                <a:spcPct val="100000"/>
              </a:lnSpc>
              <a:spcBef>
                <a:spcPts val="0"/>
              </a:spcBef>
              <a:buFont typeface="Arial" pitchFamily="34" charset="0"/>
              <a:buNone/>
              <a:defRPr lang="en-US" sz="2400" b="0" kern="1200" baseline="0" dirty="0">
                <a:solidFill>
                  <a:schemeClr val="bg2"/>
                </a:solidFill>
                <a:latin typeface="+mn-lt"/>
                <a:ea typeface="+mn-ea"/>
                <a:cs typeface="+mn-cs"/>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pPr>
              <a:spcBef>
                <a:spcPct val="0"/>
              </a:spcBef>
            </a:pPr>
            <a:r>
              <a:rPr lang="en-US"/>
              <a:t>Click to edit Master subtitle style</a:t>
            </a:r>
            <a:endParaRPr lang="en-US" dirty="0"/>
          </a:p>
        </p:txBody>
      </p:sp>
    </p:spTree>
    <p:extLst>
      <p:ext uri="{BB962C8B-B14F-4D97-AF65-F5344CB8AC3E}">
        <p14:creationId xmlns:p14="http://schemas.microsoft.com/office/powerpoint/2010/main" val="2659811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Image">
    <p:bg>
      <p:bgPr>
        <a:solidFill>
          <a:schemeClr val="bg1"/>
        </a:solidFill>
        <a:effectLst/>
      </p:bgPr>
    </p:bg>
    <p:spTree>
      <p:nvGrpSpPr>
        <p:cNvPr id="1" name=""/>
        <p:cNvGrpSpPr/>
        <p:nvPr/>
      </p:nvGrpSpPr>
      <p:grpSpPr>
        <a:xfrm>
          <a:off x="0" y="0"/>
          <a:ext cx="0" cy="0"/>
          <a:chOff x="0" y="0"/>
          <a:chExt cx="0" cy="0"/>
        </a:xfrm>
      </p:grpSpPr>
      <p:sp>
        <p:nvSpPr>
          <p:cNvPr id="15" name="Rectangle 14"/>
          <p:cNvSpPr/>
          <p:nvPr userDrawn="1"/>
        </p:nvSpPr>
        <p:spPr>
          <a:xfrm>
            <a:off x="0" y="0"/>
            <a:ext cx="12192000" cy="59436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endParaRPr lang="en-US" sz="1800">
              <a:solidFill>
                <a:srgbClr val="FFFFFF"/>
              </a:solidFill>
              <a:ea typeface="Geneva" pitchFamily="-109" charset="-128"/>
            </a:endParaRPr>
          </a:p>
        </p:txBody>
      </p:sp>
      <p:sp>
        <p:nvSpPr>
          <p:cNvPr id="9" name="Rectangle 8"/>
          <p:cNvSpPr/>
          <p:nvPr userDrawn="1"/>
        </p:nvSpPr>
        <p:spPr>
          <a:xfrm>
            <a:off x="0" y="3"/>
            <a:ext cx="9728200" cy="4519613"/>
          </a:xfrm>
          <a:prstGeom prst="rect">
            <a:avLst/>
          </a:prstGeom>
          <a:solidFill>
            <a:srgbClr val="E6E9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endParaRPr lang="en-US" sz="1800">
              <a:solidFill>
                <a:srgbClr val="FFFFFF"/>
              </a:solidFill>
              <a:ea typeface="Geneva" pitchFamily="-109" charset="-128"/>
            </a:endParaRPr>
          </a:p>
        </p:txBody>
      </p:sp>
      <p:sp>
        <p:nvSpPr>
          <p:cNvPr id="10" name="Title 1"/>
          <p:cNvSpPr>
            <a:spLocks noGrp="1"/>
          </p:cNvSpPr>
          <p:nvPr>
            <p:ph type="ctrTitle"/>
          </p:nvPr>
        </p:nvSpPr>
        <p:spPr>
          <a:xfrm>
            <a:off x="421091" y="303183"/>
            <a:ext cx="9300636" cy="2042160"/>
          </a:xfrm>
        </p:spPr>
        <p:txBody>
          <a:bodyPr>
            <a:noAutofit/>
          </a:bodyPr>
          <a:lstStyle>
            <a:lvl1pPr>
              <a:lnSpc>
                <a:spcPct val="100000"/>
              </a:lnSpc>
              <a:defRPr sz="3600" b="0" baseline="0">
                <a:solidFill>
                  <a:schemeClr val="bg2"/>
                </a:solidFill>
              </a:defRPr>
            </a:lvl1pPr>
          </a:lstStyle>
          <a:p>
            <a:r>
              <a:rPr lang="en-US"/>
              <a:t>Click to edit Master title style</a:t>
            </a:r>
            <a:endParaRPr lang="en-US" dirty="0"/>
          </a:p>
        </p:txBody>
      </p:sp>
      <p:sp>
        <p:nvSpPr>
          <p:cNvPr id="18" name="Slide Number Placeholder 9"/>
          <p:cNvSpPr>
            <a:spLocks noGrp="1"/>
          </p:cNvSpPr>
          <p:nvPr>
            <p:ph type="sldNum" sz="quarter" idx="4"/>
          </p:nvPr>
        </p:nvSpPr>
        <p:spPr>
          <a:xfrm>
            <a:off x="11494717" y="6469144"/>
            <a:ext cx="304800" cy="153888"/>
          </a:xfrm>
          <a:prstGeom prst="rect">
            <a:avLst/>
          </a:prstGeom>
        </p:spPr>
        <p:txBody>
          <a:bodyPr vert="horz" wrap="square" lIns="0" tIns="0" rIns="0" bIns="0" rtlCol="0" anchor="ctr">
            <a:spAutoFit/>
          </a:bodyPr>
          <a:lstStyle>
            <a:lvl1pPr algn="ctr" fontAlgn="auto">
              <a:spcBef>
                <a:spcPts val="0"/>
              </a:spcBef>
              <a:spcAft>
                <a:spcPts val="0"/>
              </a:spcAft>
              <a:defRPr sz="1000" smtClean="0">
                <a:solidFill>
                  <a:schemeClr val="tx1"/>
                </a:solidFill>
                <a:latin typeface="+mn-lt"/>
              </a:defRPr>
            </a:lvl1pPr>
          </a:lstStyle>
          <a:p>
            <a:pPr>
              <a:defRPr/>
            </a:pPr>
            <a:fld id="{2EDAC284-59FC-4EEB-A7F8-63017E0BC0CE}" type="slidenum">
              <a:rPr lang="en-US" smtClean="0"/>
              <a:pPr>
                <a:defRPr/>
              </a:pPr>
              <a:t>‹#›</a:t>
            </a:fld>
            <a:endParaRPr lang="en-US" dirty="0"/>
          </a:p>
        </p:txBody>
      </p:sp>
      <p:sp>
        <p:nvSpPr>
          <p:cNvPr id="19" name="Subtitle 2"/>
          <p:cNvSpPr>
            <a:spLocks noGrp="1"/>
          </p:cNvSpPr>
          <p:nvPr>
            <p:ph type="subTitle" idx="1"/>
          </p:nvPr>
        </p:nvSpPr>
        <p:spPr>
          <a:xfrm>
            <a:off x="406402" y="2664191"/>
            <a:ext cx="9300636" cy="1855422"/>
          </a:xfrm>
          <a:prstGeom prst="rect">
            <a:avLst/>
          </a:prstGeom>
        </p:spPr>
        <p:txBody>
          <a:bodyPr rtlCol="0">
            <a:noAutofit/>
          </a:bodyPr>
          <a:lstStyle>
            <a:lvl1pPr marL="0" indent="0" algn="l" defTabSz="914293" rtl="0" eaLnBrk="1" latinLnBrk="0" hangingPunct="1">
              <a:lnSpc>
                <a:spcPct val="100000"/>
              </a:lnSpc>
              <a:spcBef>
                <a:spcPts val="0"/>
              </a:spcBef>
              <a:buFont typeface="Arial" pitchFamily="34" charset="0"/>
              <a:buNone/>
              <a:defRPr lang="en-US" sz="2400" b="0" kern="1200" baseline="0" dirty="0">
                <a:solidFill>
                  <a:schemeClr val="bg2"/>
                </a:solidFill>
                <a:latin typeface="+mn-lt"/>
                <a:ea typeface="+mn-ea"/>
                <a:cs typeface="+mn-cs"/>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pPr>
              <a:spcBef>
                <a:spcPct val="0"/>
              </a:spcBef>
            </a:pPr>
            <a:r>
              <a:rPr lang="en-US"/>
              <a:t>Click to edit Master subtitle style</a:t>
            </a:r>
            <a:endParaRPr lang="en-US" dirty="0"/>
          </a:p>
        </p:txBody>
      </p:sp>
    </p:spTree>
    <p:extLst>
      <p:ext uri="{BB962C8B-B14F-4D97-AF65-F5344CB8AC3E}">
        <p14:creationId xmlns:p14="http://schemas.microsoft.com/office/powerpoint/2010/main" val="1739435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Content White Bkgd">
    <p:bg>
      <p:bgPr>
        <a:solidFill>
          <a:srgbClr val="E6E9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146" y="173060"/>
            <a:ext cx="11404455" cy="407438"/>
          </a:xfrm>
        </p:spPr>
        <p:txBody>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393349" y="1454112"/>
            <a:ext cx="11392251" cy="4682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p:nvPr>
        </p:nvSpPr>
        <p:spPr>
          <a:xfrm>
            <a:off x="390144" y="665870"/>
            <a:ext cx="11379200" cy="605358"/>
          </a:xfrm>
        </p:spPr>
        <p:txBody>
          <a:bodyPr/>
          <a:lstStyle>
            <a:lvl1pPr marL="0" indent="0">
              <a:buNone/>
              <a:defRPr>
                <a:solidFill>
                  <a:schemeClr val="bg2"/>
                </a:solidFill>
                <a:latin typeface="+mj-lt"/>
              </a:defRPr>
            </a:lvl1pPr>
            <a:lvl2pPr marL="457200" indent="0">
              <a:buNone/>
              <a:defRPr/>
            </a:lvl2pPr>
          </a:lstStyle>
          <a:p>
            <a:pPr lvl="0"/>
            <a:r>
              <a:rPr lang="en-US"/>
              <a:t>Click to edit Master text styles</a:t>
            </a:r>
          </a:p>
        </p:txBody>
      </p:sp>
      <p:sp>
        <p:nvSpPr>
          <p:cNvPr id="10" name="Slide Number Placeholder 9"/>
          <p:cNvSpPr>
            <a:spLocks noGrp="1"/>
          </p:cNvSpPr>
          <p:nvPr>
            <p:ph type="sldNum" sz="quarter" idx="4"/>
          </p:nvPr>
        </p:nvSpPr>
        <p:spPr>
          <a:xfrm>
            <a:off x="11494717" y="6469144"/>
            <a:ext cx="304800" cy="153888"/>
          </a:xfrm>
          <a:prstGeom prst="rect">
            <a:avLst/>
          </a:prstGeom>
        </p:spPr>
        <p:txBody>
          <a:bodyPr vert="horz" wrap="square" lIns="0" tIns="0" rIns="0" bIns="0" rtlCol="0" anchor="ctr">
            <a:spAutoFit/>
          </a:bodyPr>
          <a:lstStyle>
            <a:lvl1pPr algn="ctr" fontAlgn="auto">
              <a:spcBef>
                <a:spcPts val="0"/>
              </a:spcBef>
              <a:spcAft>
                <a:spcPts val="0"/>
              </a:spcAft>
              <a:defRPr sz="1000" smtClean="0">
                <a:solidFill>
                  <a:schemeClr val="tx1"/>
                </a:solidFill>
                <a:latin typeface="+mn-lt"/>
              </a:defRPr>
            </a:lvl1pPr>
          </a:lstStyle>
          <a:p>
            <a:pPr>
              <a:defRPr/>
            </a:pPr>
            <a:fld id="{2EDAC284-59FC-4EEB-A7F8-63017E0BC0CE}" type="slidenum">
              <a:rPr lang="en-US" smtClean="0"/>
              <a:pPr>
                <a:defRPr/>
              </a:pPr>
              <a:t>‹#›</a:t>
            </a:fld>
            <a:endParaRPr lang="en-US" dirty="0"/>
          </a:p>
        </p:txBody>
      </p:sp>
    </p:spTree>
    <p:extLst>
      <p:ext uri="{BB962C8B-B14F-4D97-AF65-F5344CB8AC3E}">
        <p14:creationId xmlns:p14="http://schemas.microsoft.com/office/powerpoint/2010/main" val="4251660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Content No Bullets White Bkgd">
    <p:bg>
      <p:bgPr>
        <a:solidFill>
          <a:srgbClr val="E6E9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350" y="1454112"/>
            <a:ext cx="11392252" cy="469547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381146" y="173060"/>
            <a:ext cx="11404455" cy="407438"/>
          </a:xfrm>
        </p:spPr>
        <p:txBody>
          <a:bodyPr/>
          <a:lstStyle>
            <a:lvl1pPr>
              <a:defRPr sz="3000"/>
            </a:lvl1pPr>
          </a:lstStyle>
          <a:p>
            <a:r>
              <a:rPr lang="en-US"/>
              <a:t>Click to edit Master title style</a:t>
            </a:r>
            <a:endParaRPr lang="en-US" dirty="0"/>
          </a:p>
        </p:txBody>
      </p:sp>
      <p:sp>
        <p:nvSpPr>
          <p:cNvPr id="8" name="Text Placeholder 4"/>
          <p:cNvSpPr>
            <a:spLocks noGrp="1"/>
          </p:cNvSpPr>
          <p:nvPr>
            <p:ph type="body" sz="quarter" idx="10"/>
          </p:nvPr>
        </p:nvSpPr>
        <p:spPr>
          <a:xfrm>
            <a:off x="390144" y="665870"/>
            <a:ext cx="11379200" cy="605358"/>
          </a:xfrm>
        </p:spPr>
        <p:txBody>
          <a:bodyPr/>
          <a:lstStyle>
            <a:lvl1pPr marL="0" indent="0">
              <a:buNone/>
              <a:defRPr>
                <a:solidFill>
                  <a:schemeClr val="bg2"/>
                </a:solidFill>
                <a:latin typeface="+mj-lt"/>
              </a:defRPr>
            </a:lvl1pPr>
            <a:lvl2pPr marL="457200" indent="0">
              <a:buNone/>
              <a:defRPr/>
            </a:lvl2pPr>
          </a:lstStyle>
          <a:p>
            <a:pPr lvl="0"/>
            <a:r>
              <a:rPr lang="en-US"/>
              <a:t>Click to edit Master text styles</a:t>
            </a:r>
          </a:p>
        </p:txBody>
      </p:sp>
      <p:sp>
        <p:nvSpPr>
          <p:cNvPr id="9" name="Slide Number Placeholder 9"/>
          <p:cNvSpPr>
            <a:spLocks noGrp="1"/>
          </p:cNvSpPr>
          <p:nvPr>
            <p:ph type="sldNum" sz="quarter" idx="4"/>
          </p:nvPr>
        </p:nvSpPr>
        <p:spPr>
          <a:xfrm>
            <a:off x="11494717" y="6469144"/>
            <a:ext cx="304800" cy="153888"/>
          </a:xfrm>
          <a:prstGeom prst="rect">
            <a:avLst/>
          </a:prstGeom>
        </p:spPr>
        <p:txBody>
          <a:bodyPr vert="horz" wrap="square" lIns="0" tIns="0" rIns="0" bIns="0" rtlCol="0" anchor="ctr">
            <a:spAutoFit/>
          </a:bodyPr>
          <a:lstStyle>
            <a:lvl1pPr algn="ctr" fontAlgn="auto">
              <a:spcBef>
                <a:spcPts val="0"/>
              </a:spcBef>
              <a:spcAft>
                <a:spcPts val="0"/>
              </a:spcAft>
              <a:defRPr sz="1000" smtClean="0">
                <a:solidFill>
                  <a:schemeClr val="tx1"/>
                </a:solidFill>
                <a:latin typeface="+mn-lt"/>
              </a:defRPr>
            </a:lvl1pPr>
          </a:lstStyle>
          <a:p>
            <a:pPr>
              <a:defRPr/>
            </a:pPr>
            <a:fld id="{2EDAC284-59FC-4EEB-A7F8-63017E0BC0CE}" type="slidenum">
              <a:rPr lang="en-US" smtClean="0"/>
              <a:pPr>
                <a:defRPr/>
              </a:pPr>
              <a:t>‹#›</a:t>
            </a:fld>
            <a:endParaRPr lang="en-US" dirty="0"/>
          </a:p>
        </p:txBody>
      </p:sp>
    </p:spTree>
    <p:extLst>
      <p:ext uri="{BB962C8B-B14F-4D97-AF65-F5344CB8AC3E}">
        <p14:creationId xmlns:p14="http://schemas.microsoft.com/office/powerpoint/2010/main" val="360411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525A-7795-4061-84C8-DAD8B4EC44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461F42-0168-4677-A337-1342957B0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F60810-A9DC-4811-8626-666174D05CFC}"/>
              </a:ext>
            </a:extLst>
          </p:cNvPr>
          <p:cNvSpPr>
            <a:spLocks noGrp="1"/>
          </p:cNvSpPr>
          <p:nvPr>
            <p:ph type="dt" sz="half" idx="10"/>
          </p:nvPr>
        </p:nvSpPr>
        <p:spPr/>
        <p:txBody>
          <a:bodyPr/>
          <a:lstStyle/>
          <a:p>
            <a:fld id="{09D2A3E3-304A-48ED-86A1-B2B30C495185}" type="datetimeFigureOut">
              <a:rPr lang="en-US" smtClean="0"/>
              <a:t>10/6/2021</a:t>
            </a:fld>
            <a:endParaRPr lang="en-US"/>
          </a:p>
        </p:txBody>
      </p:sp>
      <p:sp>
        <p:nvSpPr>
          <p:cNvPr id="5" name="Footer Placeholder 4">
            <a:extLst>
              <a:ext uri="{FF2B5EF4-FFF2-40B4-BE49-F238E27FC236}">
                <a16:creationId xmlns:a16="http://schemas.microsoft.com/office/drawing/2014/main" id="{560DC0BF-9163-4395-80E9-D946EA876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6A0A3-9767-417C-B0FB-C3C2966844E9}"/>
              </a:ext>
            </a:extLst>
          </p:cNvPr>
          <p:cNvSpPr>
            <a:spLocks noGrp="1"/>
          </p:cNvSpPr>
          <p:nvPr>
            <p:ph type="sldNum" sz="quarter" idx="12"/>
          </p:nvPr>
        </p:nvSpPr>
        <p:spPr/>
        <p:txBody>
          <a:bodyPr/>
          <a:lstStyle/>
          <a:p>
            <a:fld id="{B9F4AA13-DF4B-4B42-B167-24AF49DE01BC}" type="slidenum">
              <a:rPr lang="en-US" smtClean="0"/>
              <a:t>‹#›</a:t>
            </a:fld>
            <a:endParaRPr lang="en-US"/>
          </a:p>
        </p:txBody>
      </p:sp>
    </p:spTree>
    <p:extLst>
      <p:ext uri="{BB962C8B-B14F-4D97-AF65-F5344CB8AC3E}">
        <p14:creationId xmlns:p14="http://schemas.microsoft.com/office/powerpoint/2010/main" val="3173290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White Bkgd">
    <p:bg>
      <p:bgPr>
        <a:solidFill>
          <a:srgbClr val="E6E9F0"/>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81146" y="173060"/>
            <a:ext cx="11404455" cy="407438"/>
          </a:xfrm>
        </p:spPr>
        <p:txBody>
          <a:bodyPr/>
          <a:lstStyle>
            <a:lvl1pPr>
              <a:defRPr sz="3000"/>
            </a:lvl1pPr>
          </a:lstStyle>
          <a:p>
            <a:r>
              <a:rPr lang="en-US"/>
              <a:t>Click to edit Master title style</a:t>
            </a:r>
            <a:endParaRPr lang="en-US" dirty="0"/>
          </a:p>
        </p:txBody>
      </p:sp>
      <p:sp>
        <p:nvSpPr>
          <p:cNvPr id="7" name="Text Placeholder 4"/>
          <p:cNvSpPr>
            <a:spLocks noGrp="1"/>
          </p:cNvSpPr>
          <p:nvPr>
            <p:ph type="body" sz="quarter" idx="10"/>
          </p:nvPr>
        </p:nvSpPr>
        <p:spPr>
          <a:xfrm>
            <a:off x="390144" y="665870"/>
            <a:ext cx="11379200" cy="605358"/>
          </a:xfrm>
        </p:spPr>
        <p:txBody>
          <a:bodyPr/>
          <a:lstStyle>
            <a:lvl1pPr marL="0" indent="0">
              <a:buNone/>
              <a:defRPr>
                <a:solidFill>
                  <a:schemeClr val="bg2"/>
                </a:solidFill>
                <a:latin typeface="+mj-lt"/>
              </a:defRPr>
            </a:lvl1pPr>
            <a:lvl2pPr marL="457200" indent="0">
              <a:buNone/>
              <a:defRPr/>
            </a:lvl2pPr>
          </a:lstStyle>
          <a:p>
            <a:pPr lvl="0"/>
            <a:r>
              <a:rPr lang="en-US"/>
              <a:t>Click to edit Master text styles</a:t>
            </a:r>
          </a:p>
        </p:txBody>
      </p:sp>
      <p:sp>
        <p:nvSpPr>
          <p:cNvPr id="8" name="Slide Number Placeholder 9"/>
          <p:cNvSpPr>
            <a:spLocks noGrp="1"/>
          </p:cNvSpPr>
          <p:nvPr>
            <p:ph type="sldNum" sz="quarter" idx="4"/>
          </p:nvPr>
        </p:nvSpPr>
        <p:spPr>
          <a:xfrm>
            <a:off x="11494717" y="6469144"/>
            <a:ext cx="304800" cy="153888"/>
          </a:xfrm>
          <a:prstGeom prst="rect">
            <a:avLst/>
          </a:prstGeom>
        </p:spPr>
        <p:txBody>
          <a:bodyPr vert="horz" wrap="square" lIns="0" tIns="0" rIns="0" bIns="0" rtlCol="0" anchor="ctr">
            <a:spAutoFit/>
          </a:bodyPr>
          <a:lstStyle>
            <a:lvl1pPr algn="ctr" fontAlgn="auto">
              <a:spcBef>
                <a:spcPts val="0"/>
              </a:spcBef>
              <a:spcAft>
                <a:spcPts val="0"/>
              </a:spcAft>
              <a:defRPr sz="1000" smtClean="0">
                <a:solidFill>
                  <a:schemeClr val="tx1"/>
                </a:solidFill>
                <a:latin typeface="+mn-lt"/>
              </a:defRPr>
            </a:lvl1pPr>
          </a:lstStyle>
          <a:p>
            <a:pPr>
              <a:defRPr/>
            </a:pPr>
            <a:fld id="{2EDAC284-59FC-4EEB-A7F8-63017E0BC0CE}" type="slidenum">
              <a:rPr lang="en-US" smtClean="0"/>
              <a:pPr>
                <a:defRPr/>
              </a:pPr>
              <a:t>‹#›</a:t>
            </a:fld>
            <a:endParaRPr lang="en-US" dirty="0"/>
          </a:p>
        </p:txBody>
      </p:sp>
    </p:spTree>
    <p:extLst>
      <p:ext uri="{BB962C8B-B14F-4D97-AF65-F5344CB8AC3E}">
        <p14:creationId xmlns:p14="http://schemas.microsoft.com/office/powerpoint/2010/main" val="332634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White Bkgd">
    <p:bg>
      <p:bgPr>
        <a:solidFill>
          <a:srgbClr val="E6E9F0"/>
        </a:solidFill>
        <a:effectLst/>
      </p:bgPr>
    </p:bg>
    <p:spTree>
      <p:nvGrpSpPr>
        <p:cNvPr id="1" name=""/>
        <p:cNvGrpSpPr/>
        <p:nvPr/>
      </p:nvGrpSpPr>
      <p:grpSpPr>
        <a:xfrm>
          <a:off x="0" y="0"/>
          <a:ext cx="0" cy="0"/>
          <a:chOff x="0" y="0"/>
          <a:chExt cx="0" cy="0"/>
        </a:xfrm>
      </p:grpSpPr>
      <p:sp>
        <p:nvSpPr>
          <p:cNvPr id="14" name="Title 1"/>
          <p:cNvSpPr>
            <a:spLocks noGrp="1"/>
          </p:cNvSpPr>
          <p:nvPr>
            <p:ph type="title"/>
          </p:nvPr>
        </p:nvSpPr>
        <p:spPr>
          <a:xfrm>
            <a:off x="406400" y="2446339"/>
            <a:ext cx="9296400" cy="731263"/>
          </a:xfrm>
        </p:spPr>
        <p:txBody>
          <a:bodyPr anchor="b" anchorCtr="0">
            <a:noAutofit/>
          </a:bodyPr>
          <a:lstStyle>
            <a:lvl1pPr algn="l">
              <a:lnSpc>
                <a:spcPct val="100000"/>
              </a:lnSpc>
              <a:defRPr sz="3600" b="0" cap="none">
                <a:solidFill>
                  <a:schemeClr val="bg2"/>
                </a:solidFill>
              </a:defRPr>
            </a:lvl1pPr>
          </a:lstStyle>
          <a:p>
            <a:r>
              <a:rPr lang="en-US"/>
              <a:t>Click to edit Master title style</a:t>
            </a:r>
            <a:endParaRPr lang="en-US" dirty="0"/>
          </a:p>
        </p:txBody>
      </p:sp>
      <p:sp>
        <p:nvSpPr>
          <p:cNvPr id="3" name="Text Placeholder 2"/>
          <p:cNvSpPr>
            <a:spLocks noGrp="1"/>
          </p:cNvSpPr>
          <p:nvPr>
            <p:ph type="body" sz="quarter" idx="10"/>
          </p:nvPr>
        </p:nvSpPr>
        <p:spPr>
          <a:xfrm>
            <a:off x="406400" y="3255433"/>
            <a:ext cx="9296400" cy="2837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9"/>
          <p:cNvSpPr>
            <a:spLocks noGrp="1"/>
          </p:cNvSpPr>
          <p:nvPr>
            <p:ph type="sldNum" sz="quarter" idx="4"/>
          </p:nvPr>
        </p:nvSpPr>
        <p:spPr>
          <a:xfrm>
            <a:off x="11494717" y="6469144"/>
            <a:ext cx="304800" cy="153888"/>
          </a:xfrm>
          <a:prstGeom prst="rect">
            <a:avLst/>
          </a:prstGeom>
        </p:spPr>
        <p:txBody>
          <a:bodyPr vert="horz" wrap="square" lIns="0" tIns="0" rIns="0" bIns="0" rtlCol="0" anchor="ctr">
            <a:spAutoFit/>
          </a:bodyPr>
          <a:lstStyle>
            <a:lvl1pPr algn="ctr" fontAlgn="auto">
              <a:spcBef>
                <a:spcPts val="0"/>
              </a:spcBef>
              <a:spcAft>
                <a:spcPts val="0"/>
              </a:spcAft>
              <a:defRPr sz="1000" smtClean="0">
                <a:solidFill>
                  <a:schemeClr val="tx1"/>
                </a:solidFill>
                <a:latin typeface="+mn-lt"/>
              </a:defRPr>
            </a:lvl1pPr>
          </a:lstStyle>
          <a:p>
            <a:pPr>
              <a:defRPr/>
            </a:pPr>
            <a:fld id="{2EDAC284-59FC-4EEB-A7F8-63017E0BC0CE}" type="slidenum">
              <a:rPr lang="en-US" smtClean="0"/>
              <a:pPr>
                <a:defRPr/>
              </a:pPr>
              <a:t>‹#›</a:t>
            </a:fld>
            <a:endParaRPr lang="en-US" dirty="0"/>
          </a:p>
        </p:txBody>
      </p:sp>
    </p:spTree>
    <p:extLst>
      <p:ext uri="{BB962C8B-B14F-4D97-AF65-F5344CB8AC3E}">
        <p14:creationId xmlns:p14="http://schemas.microsoft.com/office/powerpoint/2010/main" val="572042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White">
    <p:bg>
      <p:bgPr>
        <a:solidFill>
          <a:srgbClr val="E6E9F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465972"/>
            <a:ext cx="5445760" cy="4630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53757" y="1465972"/>
            <a:ext cx="5445760" cy="4630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81146" y="173060"/>
            <a:ext cx="11404455" cy="407438"/>
          </a:xfrm>
        </p:spPr>
        <p:txBody>
          <a:bodyPr/>
          <a:lstStyle>
            <a:lvl1pPr>
              <a:defRPr sz="3000"/>
            </a:lvl1pPr>
          </a:lstStyle>
          <a:p>
            <a:r>
              <a:rPr lang="en-US"/>
              <a:t>Click to edit Master title style</a:t>
            </a:r>
            <a:endParaRPr lang="en-US" dirty="0"/>
          </a:p>
        </p:txBody>
      </p:sp>
      <p:sp>
        <p:nvSpPr>
          <p:cNvPr id="9" name="Text Placeholder 4"/>
          <p:cNvSpPr>
            <a:spLocks noGrp="1"/>
          </p:cNvSpPr>
          <p:nvPr>
            <p:ph type="body" sz="quarter" idx="10"/>
          </p:nvPr>
        </p:nvSpPr>
        <p:spPr>
          <a:xfrm>
            <a:off x="390144" y="665870"/>
            <a:ext cx="11379200" cy="605358"/>
          </a:xfrm>
        </p:spPr>
        <p:txBody>
          <a:bodyPr/>
          <a:lstStyle>
            <a:lvl1pPr marL="0" indent="0">
              <a:buNone/>
              <a:defRPr>
                <a:solidFill>
                  <a:schemeClr val="bg2"/>
                </a:solidFill>
                <a:latin typeface="+mj-lt"/>
              </a:defRPr>
            </a:lvl1pPr>
            <a:lvl2pPr marL="457200" indent="0">
              <a:buNone/>
              <a:defRPr/>
            </a:lvl2pPr>
          </a:lstStyle>
          <a:p>
            <a:pPr lvl="0"/>
            <a:r>
              <a:rPr lang="en-US"/>
              <a:t>Click to edit Master text styles</a:t>
            </a:r>
          </a:p>
        </p:txBody>
      </p:sp>
      <p:sp>
        <p:nvSpPr>
          <p:cNvPr id="10" name="Slide Number Placeholder 9"/>
          <p:cNvSpPr>
            <a:spLocks noGrp="1"/>
          </p:cNvSpPr>
          <p:nvPr>
            <p:ph type="sldNum" sz="quarter" idx="4"/>
          </p:nvPr>
        </p:nvSpPr>
        <p:spPr>
          <a:xfrm>
            <a:off x="11494717" y="6469144"/>
            <a:ext cx="304800" cy="153888"/>
          </a:xfrm>
          <a:prstGeom prst="rect">
            <a:avLst/>
          </a:prstGeom>
        </p:spPr>
        <p:txBody>
          <a:bodyPr vert="horz" wrap="square" lIns="0" tIns="0" rIns="0" bIns="0" rtlCol="0" anchor="ctr">
            <a:spAutoFit/>
          </a:bodyPr>
          <a:lstStyle>
            <a:lvl1pPr algn="ctr" fontAlgn="auto">
              <a:spcBef>
                <a:spcPts val="0"/>
              </a:spcBef>
              <a:spcAft>
                <a:spcPts val="0"/>
              </a:spcAft>
              <a:defRPr sz="1000" smtClean="0">
                <a:solidFill>
                  <a:schemeClr val="tx1"/>
                </a:solidFill>
                <a:latin typeface="+mn-lt"/>
              </a:defRPr>
            </a:lvl1pPr>
          </a:lstStyle>
          <a:p>
            <a:pPr>
              <a:defRPr/>
            </a:pPr>
            <a:fld id="{2EDAC284-59FC-4EEB-A7F8-63017E0BC0CE}" type="slidenum">
              <a:rPr lang="en-US" smtClean="0"/>
              <a:pPr>
                <a:defRPr/>
              </a:pPr>
              <a:t>‹#›</a:t>
            </a:fld>
            <a:endParaRPr lang="en-US" dirty="0"/>
          </a:p>
        </p:txBody>
      </p:sp>
    </p:spTree>
    <p:extLst>
      <p:ext uri="{BB962C8B-B14F-4D97-AF65-F5344CB8AC3E}">
        <p14:creationId xmlns:p14="http://schemas.microsoft.com/office/powerpoint/2010/main" val="1429591083"/>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claimer White Bkgd">
    <p:bg>
      <p:bgPr>
        <a:solidFill>
          <a:srgbClr val="E6E9F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350" y="1510384"/>
            <a:ext cx="11392252" cy="4585617"/>
          </a:xfrm>
        </p:spPr>
        <p:txBody>
          <a:bodyPr/>
          <a:lstStyle>
            <a:lvl1pPr marL="0" indent="0">
              <a:spcBef>
                <a:spcPts val="1200"/>
              </a:spcBef>
              <a:buNone/>
              <a:defRPr sz="1100"/>
            </a:lvl1pPr>
            <a:lvl2pPr marL="457200" indent="0">
              <a:buNone/>
              <a:defRPr sz="1100"/>
            </a:lvl2pPr>
            <a:lvl3pPr marL="914400" indent="0">
              <a:buNone/>
              <a:defRPr sz="1050"/>
            </a:lvl3pPr>
            <a:lvl4pPr marL="1371600" indent="0">
              <a:buNone/>
              <a:defRPr sz="1000"/>
            </a:lvl4pPr>
            <a:lvl5pPr marL="1828800" indent="0">
              <a:buNone/>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381146" y="173060"/>
            <a:ext cx="11404455" cy="407438"/>
          </a:xfrm>
        </p:spPr>
        <p:txBody>
          <a:bodyPr/>
          <a:lstStyle>
            <a:lvl1pPr>
              <a:defRPr sz="3000"/>
            </a:lvl1pPr>
          </a:lstStyle>
          <a:p>
            <a:r>
              <a:rPr lang="en-US"/>
              <a:t>Click to edit Master title style</a:t>
            </a:r>
            <a:endParaRPr lang="en-US" dirty="0"/>
          </a:p>
        </p:txBody>
      </p:sp>
      <p:sp>
        <p:nvSpPr>
          <p:cNvPr id="8" name="Text Placeholder 4"/>
          <p:cNvSpPr>
            <a:spLocks noGrp="1"/>
          </p:cNvSpPr>
          <p:nvPr>
            <p:ph type="body" sz="quarter" idx="10"/>
          </p:nvPr>
        </p:nvSpPr>
        <p:spPr>
          <a:xfrm>
            <a:off x="390144" y="665870"/>
            <a:ext cx="11379200" cy="605358"/>
          </a:xfrm>
        </p:spPr>
        <p:txBody>
          <a:bodyPr/>
          <a:lstStyle>
            <a:lvl1pPr marL="0" indent="0">
              <a:buNone/>
              <a:defRPr>
                <a:solidFill>
                  <a:schemeClr val="bg2"/>
                </a:solidFill>
                <a:latin typeface="+mj-lt"/>
              </a:defRPr>
            </a:lvl1pPr>
            <a:lvl2pPr marL="457200" indent="0">
              <a:buNone/>
              <a:defRPr/>
            </a:lvl2pPr>
          </a:lstStyle>
          <a:p>
            <a:pPr lvl="0"/>
            <a:r>
              <a:rPr lang="en-US"/>
              <a:t>Click to edit Master text styles</a:t>
            </a:r>
          </a:p>
        </p:txBody>
      </p:sp>
      <p:sp>
        <p:nvSpPr>
          <p:cNvPr id="9" name="Slide Number Placeholder 9"/>
          <p:cNvSpPr>
            <a:spLocks noGrp="1"/>
          </p:cNvSpPr>
          <p:nvPr>
            <p:ph type="sldNum" sz="quarter" idx="4"/>
          </p:nvPr>
        </p:nvSpPr>
        <p:spPr>
          <a:xfrm>
            <a:off x="11494717" y="6469144"/>
            <a:ext cx="304800" cy="153888"/>
          </a:xfrm>
          <a:prstGeom prst="rect">
            <a:avLst/>
          </a:prstGeom>
        </p:spPr>
        <p:txBody>
          <a:bodyPr vert="horz" wrap="square" lIns="0" tIns="0" rIns="0" bIns="0" rtlCol="0" anchor="ctr">
            <a:spAutoFit/>
          </a:bodyPr>
          <a:lstStyle>
            <a:lvl1pPr algn="ctr" fontAlgn="auto">
              <a:spcBef>
                <a:spcPts val="0"/>
              </a:spcBef>
              <a:spcAft>
                <a:spcPts val="0"/>
              </a:spcAft>
              <a:defRPr sz="1000" smtClean="0">
                <a:solidFill>
                  <a:schemeClr val="tx1"/>
                </a:solidFill>
                <a:latin typeface="+mn-lt"/>
              </a:defRPr>
            </a:lvl1pPr>
          </a:lstStyle>
          <a:p>
            <a:pPr>
              <a:defRPr/>
            </a:pPr>
            <a:fld id="{2EDAC284-59FC-4EEB-A7F8-63017E0BC0CE}" type="slidenum">
              <a:rPr lang="en-US" smtClean="0"/>
              <a:pPr>
                <a:defRPr/>
              </a:pPr>
              <a:t>‹#›</a:t>
            </a:fld>
            <a:endParaRPr lang="en-US" dirty="0"/>
          </a:p>
        </p:txBody>
      </p:sp>
    </p:spTree>
    <p:extLst>
      <p:ext uri="{BB962C8B-B14F-4D97-AF65-F5344CB8AC3E}">
        <p14:creationId xmlns:p14="http://schemas.microsoft.com/office/powerpoint/2010/main" val="2586983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White Bkgd">
    <p:bg>
      <p:bgPr>
        <a:solidFill>
          <a:srgbClr val="E6E9F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381146" y="173060"/>
            <a:ext cx="11404455" cy="407438"/>
          </a:xfrm>
        </p:spPr>
        <p:txBody>
          <a:bodyPr/>
          <a:lstStyle>
            <a:lvl1pPr>
              <a:defRPr sz="3000"/>
            </a:lvl1pPr>
          </a:lstStyle>
          <a:p>
            <a:r>
              <a:rPr lang="en-US"/>
              <a:t>Click to edit Master title style</a:t>
            </a:r>
            <a:endParaRPr lang="en-US" dirty="0"/>
          </a:p>
        </p:txBody>
      </p:sp>
      <p:sp>
        <p:nvSpPr>
          <p:cNvPr id="7" name="Text Placeholder 4"/>
          <p:cNvSpPr>
            <a:spLocks noGrp="1"/>
          </p:cNvSpPr>
          <p:nvPr>
            <p:ph type="body" sz="quarter" idx="10"/>
          </p:nvPr>
        </p:nvSpPr>
        <p:spPr>
          <a:xfrm>
            <a:off x="390144" y="665870"/>
            <a:ext cx="11379200" cy="605358"/>
          </a:xfrm>
        </p:spPr>
        <p:txBody>
          <a:bodyPr/>
          <a:lstStyle>
            <a:lvl1pPr marL="0" indent="0">
              <a:buNone/>
              <a:defRPr>
                <a:solidFill>
                  <a:schemeClr val="bg2"/>
                </a:solidFill>
                <a:latin typeface="+mj-lt"/>
              </a:defRPr>
            </a:lvl1pPr>
            <a:lvl2pPr marL="457200" indent="0">
              <a:buNone/>
              <a:defRPr/>
            </a:lvl2pPr>
          </a:lstStyle>
          <a:p>
            <a:pPr lvl="0"/>
            <a:r>
              <a:rPr lang="en-US"/>
              <a:t>Click to edit Master text styles</a:t>
            </a:r>
          </a:p>
        </p:txBody>
      </p:sp>
      <p:sp>
        <p:nvSpPr>
          <p:cNvPr id="8" name="Slide Number Placeholder 9"/>
          <p:cNvSpPr>
            <a:spLocks noGrp="1"/>
          </p:cNvSpPr>
          <p:nvPr>
            <p:ph type="sldNum" sz="quarter" idx="4"/>
          </p:nvPr>
        </p:nvSpPr>
        <p:spPr>
          <a:xfrm>
            <a:off x="11494717" y="6469144"/>
            <a:ext cx="304800" cy="153888"/>
          </a:xfrm>
          <a:prstGeom prst="rect">
            <a:avLst/>
          </a:prstGeom>
        </p:spPr>
        <p:txBody>
          <a:bodyPr vert="horz" wrap="square" lIns="0" tIns="0" rIns="0" bIns="0" rtlCol="0" anchor="ctr">
            <a:spAutoFit/>
          </a:bodyPr>
          <a:lstStyle>
            <a:lvl1pPr algn="ctr" fontAlgn="auto">
              <a:spcBef>
                <a:spcPts val="0"/>
              </a:spcBef>
              <a:spcAft>
                <a:spcPts val="0"/>
              </a:spcAft>
              <a:defRPr sz="1000" smtClean="0">
                <a:solidFill>
                  <a:schemeClr val="tx1"/>
                </a:solidFill>
                <a:latin typeface="+mn-lt"/>
              </a:defRPr>
            </a:lvl1pPr>
          </a:lstStyle>
          <a:p>
            <a:pPr>
              <a:defRPr/>
            </a:pPr>
            <a:fld id="{2EDAC284-59FC-4EEB-A7F8-63017E0BC0CE}" type="slidenum">
              <a:rPr lang="en-US" smtClean="0"/>
              <a:pPr>
                <a:defRPr/>
              </a:pPr>
              <a:t>‹#›</a:t>
            </a:fld>
            <a:endParaRPr lang="en-US" dirty="0"/>
          </a:p>
        </p:txBody>
      </p:sp>
    </p:spTree>
    <p:extLst>
      <p:ext uri="{BB962C8B-B14F-4D97-AF65-F5344CB8AC3E}">
        <p14:creationId xmlns:p14="http://schemas.microsoft.com/office/powerpoint/2010/main" val="1471247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E6E9F0"/>
        </a:solidFill>
        <a:effectLst/>
      </p:bgPr>
    </p:bg>
    <p:spTree>
      <p:nvGrpSpPr>
        <p:cNvPr id="1" name=""/>
        <p:cNvGrpSpPr/>
        <p:nvPr/>
      </p:nvGrpSpPr>
      <p:grpSpPr>
        <a:xfrm>
          <a:off x="0" y="0"/>
          <a:ext cx="0" cy="0"/>
          <a:chOff x="0" y="0"/>
          <a:chExt cx="0" cy="0"/>
        </a:xfrm>
      </p:grpSpPr>
      <p:sp>
        <p:nvSpPr>
          <p:cNvPr id="8" name="Slide Number Placeholder 9"/>
          <p:cNvSpPr>
            <a:spLocks noGrp="1"/>
          </p:cNvSpPr>
          <p:nvPr>
            <p:ph type="sldNum" sz="quarter" idx="4"/>
          </p:nvPr>
        </p:nvSpPr>
        <p:spPr>
          <a:xfrm>
            <a:off x="11494717" y="6469144"/>
            <a:ext cx="304800" cy="153888"/>
          </a:xfrm>
          <a:prstGeom prst="rect">
            <a:avLst/>
          </a:prstGeom>
        </p:spPr>
        <p:txBody>
          <a:bodyPr vert="horz" wrap="square" lIns="0" tIns="0" rIns="0" bIns="0" rtlCol="0" anchor="ctr">
            <a:spAutoFit/>
          </a:bodyPr>
          <a:lstStyle>
            <a:lvl1pPr algn="ctr" fontAlgn="auto">
              <a:spcBef>
                <a:spcPts val="0"/>
              </a:spcBef>
              <a:spcAft>
                <a:spcPts val="0"/>
              </a:spcAft>
              <a:defRPr sz="1000" smtClean="0">
                <a:solidFill>
                  <a:schemeClr val="tx1"/>
                </a:solidFill>
                <a:latin typeface="+mn-lt"/>
              </a:defRPr>
            </a:lvl1pPr>
          </a:lstStyle>
          <a:p>
            <a:pPr>
              <a:defRPr/>
            </a:pPr>
            <a:fld id="{2EDAC284-59FC-4EEB-A7F8-63017E0BC0CE}" type="slidenum">
              <a:rPr lang="en-US" smtClean="0"/>
              <a:pPr>
                <a:defRPr/>
              </a:pPr>
              <a:t>‹#›</a:t>
            </a:fld>
            <a:endParaRPr lang="en-US" dirty="0"/>
          </a:p>
        </p:txBody>
      </p:sp>
    </p:spTree>
    <p:extLst>
      <p:ext uri="{BB962C8B-B14F-4D97-AF65-F5344CB8AC3E}">
        <p14:creationId xmlns:p14="http://schemas.microsoft.com/office/powerpoint/2010/main" val="1571619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3848" t="23045" r="54437" b="22065"/>
          <a:stretch/>
        </p:blipFill>
        <p:spPr>
          <a:xfrm>
            <a:off x="3944230" y="1776048"/>
            <a:ext cx="4303543" cy="3305907"/>
          </a:xfrm>
          <a:prstGeom prst="rect">
            <a:avLst/>
          </a:prstGeom>
        </p:spPr>
      </p:pic>
      <p:sp>
        <p:nvSpPr>
          <p:cNvPr id="6" name="Slide Number Placeholder 9"/>
          <p:cNvSpPr>
            <a:spLocks noGrp="1"/>
          </p:cNvSpPr>
          <p:nvPr>
            <p:ph type="sldNum" sz="quarter" idx="4"/>
          </p:nvPr>
        </p:nvSpPr>
        <p:spPr>
          <a:xfrm>
            <a:off x="11494717" y="6469144"/>
            <a:ext cx="304800" cy="153888"/>
          </a:xfrm>
          <a:prstGeom prst="rect">
            <a:avLst/>
          </a:prstGeom>
        </p:spPr>
        <p:txBody>
          <a:bodyPr vert="horz" wrap="square" lIns="0" tIns="0" rIns="0" bIns="0" rtlCol="0" anchor="ctr">
            <a:spAutoFit/>
          </a:bodyPr>
          <a:lstStyle>
            <a:lvl1pPr algn="ctr" fontAlgn="auto">
              <a:spcBef>
                <a:spcPts val="0"/>
              </a:spcBef>
              <a:spcAft>
                <a:spcPts val="0"/>
              </a:spcAft>
              <a:defRPr sz="1000" smtClean="0">
                <a:solidFill>
                  <a:schemeClr val="tx1"/>
                </a:solidFill>
                <a:latin typeface="+mn-lt"/>
              </a:defRPr>
            </a:lvl1pPr>
          </a:lstStyle>
          <a:p>
            <a:pPr>
              <a:defRPr/>
            </a:pPr>
            <a:fld id="{2EDAC284-59FC-4EEB-A7F8-63017E0BC0CE}" type="slidenum">
              <a:rPr lang="en-US" smtClean="0"/>
              <a:pPr>
                <a:defRPr/>
              </a:pPr>
              <a:t>‹#›</a:t>
            </a:fld>
            <a:endParaRPr lang="en-US" dirty="0"/>
          </a:p>
        </p:txBody>
      </p:sp>
    </p:spTree>
    <p:extLst>
      <p:ext uri="{BB962C8B-B14F-4D97-AF65-F5344CB8AC3E}">
        <p14:creationId xmlns:p14="http://schemas.microsoft.com/office/powerpoint/2010/main" val="954932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7" name="Rectangle 6"/>
          <p:cNvSpPr/>
          <p:nvPr userDrawn="1"/>
        </p:nvSpPr>
        <p:spPr>
          <a:xfrm>
            <a:off x="0" y="5943600"/>
            <a:ext cx="12192000"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a:p>
        </p:txBody>
      </p: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solidFill>
                  <a:srgbClr val="000000"/>
                </a:solidFill>
              </a:defRPr>
            </a:lvl1pPr>
          </a:lstStyle>
          <a:p>
            <a:pPr>
              <a:defRPr/>
            </a:pPr>
            <a:endParaRPr lang="en-US"/>
          </a:p>
        </p:txBody>
      </p:sp>
      <p:sp>
        <p:nvSpPr>
          <p:cNvPr id="4" name="Slide Number Placeholder 3"/>
          <p:cNvSpPr>
            <a:spLocks noGrp="1"/>
          </p:cNvSpPr>
          <p:nvPr>
            <p:ph type="sldNum" sz="quarter" idx="11"/>
          </p:nvPr>
        </p:nvSpPr>
        <p:spPr/>
        <p:txBody>
          <a:bodyPr/>
          <a:lstStyle>
            <a:lvl1pPr>
              <a:defRPr>
                <a:solidFill>
                  <a:srgbClr val="000000"/>
                </a:solidFill>
              </a:defRPr>
            </a:lvl1pPr>
          </a:lstStyle>
          <a:p>
            <a:pPr>
              <a:defRPr/>
            </a:pPr>
            <a:fld id="{2EDAC284-59FC-4EEB-A7F8-63017E0BC0CE}" type="slidenum">
              <a:rPr lang="en-US" smtClean="0"/>
              <a:pPr>
                <a:defRPr/>
              </a:pPr>
              <a:t>‹#›</a:t>
            </a:fld>
            <a:endParaRPr lang="en-US" dirty="0"/>
          </a:p>
        </p:txBody>
      </p:sp>
      <p:sp>
        <p:nvSpPr>
          <p:cNvPr id="5" name="Date Placeholder 4"/>
          <p:cNvSpPr>
            <a:spLocks noGrp="1"/>
          </p:cNvSpPr>
          <p:nvPr>
            <p:ph type="dt" sz="half" idx="12"/>
          </p:nvPr>
        </p:nvSpPr>
        <p:spPr/>
        <p:txBody>
          <a:bodyPr/>
          <a:lstStyle>
            <a:lvl1pPr>
              <a:defRPr>
                <a:solidFill>
                  <a:srgbClr val="000000"/>
                </a:solidFill>
              </a:defRPr>
            </a:lvl1pPr>
          </a:lstStyle>
          <a:p>
            <a:pPr>
              <a:defRPr/>
            </a:pPr>
            <a:endParaRPr lang="en-US" dirty="0"/>
          </a:p>
        </p:txBody>
      </p:sp>
      <p:sp>
        <p:nvSpPr>
          <p:cNvPr id="6" name="Content Placeholder 8"/>
          <p:cNvSpPr>
            <a:spLocks noGrp="1"/>
          </p:cNvSpPr>
          <p:nvPr>
            <p:ph sz="quarter" idx="13"/>
          </p:nvPr>
        </p:nvSpPr>
        <p:spPr>
          <a:xfrm>
            <a:off x="609599" y="1217615"/>
            <a:ext cx="10972800" cy="4725987"/>
          </a:xfrm>
        </p:spPr>
        <p:txBody>
          <a:bodyPr/>
          <a:lstStyle>
            <a:lvl1pPr>
              <a:defRPr/>
            </a:lvl1pPr>
            <a:lvl2pPr marL="795225" indent="-331741">
              <a:buFont typeface="Tahoma" pitchFamily="34" charset="0"/>
              <a:buChar char="–"/>
              <a:defRPr/>
            </a:lvl2pPr>
            <a:lvl3pPr marL="1139664" indent="-225393">
              <a:buFont typeface="Arial" pitchFamily="34" charset="0"/>
              <a:buChar char="•"/>
              <a:defRPr/>
            </a:lvl3pPr>
            <a:lvl4pPr marL="1484103" indent="-225393">
              <a:buFont typeface="Tahoma" pitchFamily="34" charset="0"/>
              <a:buChar char="–"/>
              <a:defRPr/>
            </a:lvl4pPr>
            <a:lvl5pPr marL="1828541" indent="-225393">
              <a:buFont typeface="Segoe UI" pitchFamily="34" charset="0"/>
              <a:buChar char="»"/>
              <a:defRPr/>
            </a:lvl5pPr>
          </a:lstStyle>
          <a:p>
            <a:pPr lvl="0"/>
            <a:r>
              <a:rPr lang="en-US"/>
              <a:t>Click to edit Master text styles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5255" y="6175312"/>
            <a:ext cx="605536" cy="454152"/>
          </a:xfrm>
          <a:prstGeom prst="rect">
            <a:avLst/>
          </a:prstGeom>
        </p:spPr>
      </p:pic>
    </p:spTree>
    <p:extLst>
      <p:ext uri="{BB962C8B-B14F-4D97-AF65-F5344CB8AC3E}">
        <p14:creationId xmlns:p14="http://schemas.microsoft.com/office/powerpoint/2010/main" val="3125748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6" name="Text Placeholder 5"/>
          <p:cNvSpPr>
            <a:spLocks noGrp="1"/>
          </p:cNvSpPr>
          <p:nvPr>
            <p:ph type="body" sz="quarter" idx="12"/>
          </p:nvPr>
        </p:nvSpPr>
        <p:spPr>
          <a:xfrm>
            <a:off x="1803017" y="1341905"/>
            <a:ext cx="9846348" cy="46000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5"/>
          </p:nvPr>
        </p:nvSpPr>
        <p:spPr>
          <a:xfrm>
            <a:off x="8737600" y="6532689"/>
            <a:ext cx="2844800" cy="153888"/>
          </a:xfrm>
        </p:spPr>
        <p:txBody>
          <a:bodyPr/>
          <a:lstStyle>
            <a:lvl1pPr>
              <a:defRPr>
                <a:solidFill>
                  <a:schemeClr val="bg1"/>
                </a:solidFill>
              </a:defRPr>
            </a:lvl1pPr>
          </a:lstStyle>
          <a:p>
            <a:fld id="{D9C4E311-A8EA-3940-AA93-735599C97CC4}" type="slidenum">
              <a:rPr lang="en-US" smtClean="0"/>
              <a:pPr/>
              <a:t>‹#›</a:t>
            </a:fld>
            <a:endParaRPr lang="en-US" dirty="0"/>
          </a:p>
        </p:txBody>
      </p:sp>
    </p:spTree>
    <p:extLst>
      <p:ext uri="{BB962C8B-B14F-4D97-AF65-F5344CB8AC3E}">
        <p14:creationId xmlns:p14="http://schemas.microsoft.com/office/powerpoint/2010/main" val="1024572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mp; Numbered Copy">
    <p:spTree>
      <p:nvGrpSpPr>
        <p:cNvPr id="1" name=""/>
        <p:cNvGrpSpPr/>
        <p:nvPr/>
      </p:nvGrpSpPr>
      <p:grpSpPr>
        <a:xfrm>
          <a:off x="0" y="0"/>
          <a:ext cx="0" cy="0"/>
          <a:chOff x="0" y="0"/>
          <a:chExt cx="0" cy="0"/>
        </a:xfrm>
      </p:grpSpPr>
      <p:sp>
        <p:nvSpPr>
          <p:cNvPr id="18" name="Title 1"/>
          <p:cNvSpPr>
            <a:spLocks noGrp="1"/>
          </p:cNvSpPr>
          <p:nvPr>
            <p:ph type="title"/>
          </p:nvPr>
        </p:nvSpPr>
        <p:spPr>
          <a:xfrm>
            <a:off x="605367" y="1447801"/>
            <a:ext cx="10815773" cy="508927"/>
          </a:xfrm>
          <a:prstGeom prst="rect">
            <a:avLst/>
          </a:prstGeom>
        </p:spPr>
        <p:txBody>
          <a:bodyPr lIns="0" tIns="34322" rIns="68644" bIns="34322" anchor="t" anchorCtr="0"/>
          <a:lstStyle>
            <a:lvl1pPr algn="l">
              <a:defRPr sz="2400">
                <a:solidFill>
                  <a:srgbClr val="000000"/>
                </a:solidFill>
                <a:latin typeface="Georgia"/>
                <a:cs typeface="Georgia"/>
              </a:defRPr>
            </a:lvl1pPr>
          </a:lstStyle>
          <a:p>
            <a:r>
              <a:rPr lang="en-US" dirty="0"/>
              <a:t>Click to edit Master title style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D9C4E311-A8EA-3940-AA93-735599C97CC4}" type="slidenum">
              <a:rPr lang="en-US" smtClean="0"/>
              <a:pPr/>
              <a:t>‹#›</a:t>
            </a:fld>
            <a:endParaRPr lang="en-US" dirty="0"/>
          </a:p>
        </p:txBody>
      </p:sp>
      <p:sp>
        <p:nvSpPr>
          <p:cNvPr id="10" name="Text Placeholder 9"/>
          <p:cNvSpPr>
            <a:spLocks noGrp="1"/>
          </p:cNvSpPr>
          <p:nvPr>
            <p:ph type="body" sz="quarter" idx="25" hasCustomPrompt="1"/>
          </p:nvPr>
        </p:nvSpPr>
        <p:spPr>
          <a:xfrm>
            <a:off x="3375658" y="2029330"/>
            <a:ext cx="2527300" cy="623887"/>
          </a:xfrm>
          <a:prstGeom prst="rect">
            <a:avLst/>
          </a:prstGeom>
        </p:spPr>
        <p:txBody>
          <a:bodyPr vert="horz"/>
          <a:lstStyle>
            <a:lvl1pPr marL="0" indent="0">
              <a:buNone/>
              <a:defRPr sz="3600">
                <a:solidFill>
                  <a:srgbClr val="000000"/>
                </a:solidFill>
              </a:defRPr>
            </a:lvl1pPr>
          </a:lstStyle>
          <a:p>
            <a:pPr lvl="0"/>
            <a:r>
              <a:rPr lang="en-US" dirty="0"/>
              <a:t>02.</a:t>
            </a:r>
          </a:p>
        </p:txBody>
      </p:sp>
      <p:sp>
        <p:nvSpPr>
          <p:cNvPr id="26" name="Text Placeholder 9"/>
          <p:cNvSpPr>
            <a:spLocks noGrp="1"/>
          </p:cNvSpPr>
          <p:nvPr>
            <p:ph type="body" sz="quarter" idx="26" hasCustomPrompt="1"/>
          </p:nvPr>
        </p:nvSpPr>
        <p:spPr>
          <a:xfrm>
            <a:off x="6128069" y="2029330"/>
            <a:ext cx="2527300" cy="623887"/>
          </a:xfrm>
          <a:prstGeom prst="rect">
            <a:avLst/>
          </a:prstGeom>
        </p:spPr>
        <p:txBody>
          <a:bodyPr vert="horz"/>
          <a:lstStyle>
            <a:lvl1pPr marL="0" indent="0">
              <a:buNone/>
              <a:defRPr sz="3600">
                <a:solidFill>
                  <a:srgbClr val="000000"/>
                </a:solidFill>
              </a:defRPr>
            </a:lvl1pPr>
          </a:lstStyle>
          <a:p>
            <a:pPr lvl="0"/>
            <a:r>
              <a:rPr lang="en-US" dirty="0"/>
              <a:t>03.</a:t>
            </a:r>
          </a:p>
        </p:txBody>
      </p:sp>
      <p:sp>
        <p:nvSpPr>
          <p:cNvPr id="27" name="Text Placeholder 9"/>
          <p:cNvSpPr>
            <a:spLocks noGrp="1"/>
          </p:cNvSpPr>
          <p:nvPr>
            <p:ph type="body" sz="quarter" idx="27" hasCustomPrompt="1"/>
          </p:nvPr>
        </p:nvSpPr>
        <p:spPr>
          <a:xfrm>
            <a:off x="605367" y="2029330"/>
            <a:ext cx="2527300" cy="623887"/>
          </a:xfrm>
          <a:prstGeom prst="rect">
            <a:avLst/>
          </a:prstGeom>
        </p:spPr>
        <p:txBody>
          <a:bodyPr vert="horz"/>
          <a:lstStyle>
            <a:lvl1pPr marL="0" indent="0">
              <a:buNone/>
              <a:defRPr sz="3600">
                <a:solidFill>
                  <a:srgbClr val="000000"/>
                </a:solidFill>
              </a:defRPr>
            </a:lvl1pPr>
          </a:lstStyle>
          <a:p>
            <a:pPr lvl="0"/>
            <a:r>
              <a:rPr lang="en-US" dirty="0"/>
              <a:t>01.</a:t>
            </a:r>
          </a:p>
        </p:txBody>
      </p:sp>
      <p:sp>
        <p:nvSpPr>
          <p:cNvPr id="12" name="Text Placeholder 11"/>
          <p:cNvSpPr>
            <a:spLocks noGrp="1"/>
          </p:cNvSpPr>
          <p:nvPr>
            <p:ph type="body" sz="quarter" idx="28" hasCustomPrompt="1"/>
          </p:nvPr>
        </p:nvSpPr>
        <p:spPr>
          <a:xfrm>
            <a:off x="605686" y="2756933"/>
            <a:ext cx="2527300" cy="1156423"/>
          </a:xfrm>
          <a:prstGeom prst="rect">
            <a:avLst/>
          </a:prstGeom>
        </p:spPr>
        <p:txBody>
          <a:bodyPr vert="horz"/>
          <a:lstStyle>
            <a:lvl1pPr marL="0" indent="0">
              <a:buNone/>
              <a:defRPr sz="1600">
                <a:solidFill>
                  <a:schemeClr val="tx1"/>
                </a:solidFill>
                <a:latin typeface="Tahoma"/>
                <a:cs typeface="Tahoma"/>
              </a:defRPr>
            </a:lvl1pPr>
            <a:lvl2pPr marL="457135" indent="0">
              <a:buNone/>
              <a:defRPr/>
            </a:lvl2pPr>
            <a:lvl3pPr marL="914270" indent="0">
              <a:buNone/>
              <a:defRPr/>
            </a:lvl3pPr>
            <a:lvl4pPr marL="1371404" indent="0">
              <a:buNone/>
              <a:defRPr/>
            </a:lvl4pPr>
            <a:lvl5pPr marL="1828539" indent="0">
              <a:buNone/>
              <a:defRPr/>
            </a:lvl5pPr>
          </a:lstStyle>
          <a:p>
            <a:pPr lvl="0"/>
            <a:r>
              <a:rPr lang="en-US" dirty="0"/>
              <a:t>Body copy goes here and here</a:t>
            </a:r>
          </a:p>
        </p:txBody>
      </p:sp>
      <p:sp>
        <p:nvSpPr>
          <p:cNvPr id="28" name="Text Placeholder 11"/>
          <p:cNvSpPr>
            <a:spLocks noGrp="1"/>
          </p:cNvSpPr>
          <p:nvPr>
            <p:ph type="body" sz="quarter" idx="29" hasCustomPrompt="1"/>
          </p:nvPr>
        </p:nvSpPr>
        <p:spPr>
          <a:xfrm>
            <a:off x="3375658" y="2756933"/>
            <a:ext cx="2527300" cy="1156423"/>
          </a:xfrm>
          <a:prstGeom prst="rect">
            <a:avLst/>
          </a:prstGeom>
        </p:spPr>
        <p:txBody>
          <a:bodyPr vert="horz"/>
          <a:lstStyle>
            <a:lvl1pPr marL="0" indent="0">
              <a:buNone/>
              <a:defRPr sz="1600">
                <a:solidFill>
                  <a:schemeClr val="tx1"/>
                </a:solidFill>
                <a:latin typeface="Tahoma"/>
                <a:cs typeface="Tahoma"/>
              </a:defRPr>
            </a:lvl1pPr>
            <a:lvl2pPr marL="457135" indent="0">
              <a:buNone/>
              <a:defRPr/>
            </a:lvl2pPr>
            <a:lvl3pPr marL="914270" indent="0">
              <a:buNone/>
              <a:defRPr/>
            </a:lvl3pPr>
            <a:lvl4pPr marL="1371404" indent="0">
              <a:buNone/>
              <a:defRPr/>
            </a:lvl4pPr>
            <a:lvl5pPr marL="1828539" indent="0">
              <a:buNone/>
              <a:defRPr/>
            </a:lvl5pPr>
          </a:lstStyle>
          <a:p>
            <a:pPr lvl="0"/>
            <a:r>
              <a:rPr lang="en-US" dirty="0"/>
              <a:t>Body copy goes here and here</a:t>
            </a:r>
          </a:p>
        </p:txBody>
      </p:sp>
      <p:sp>
        <p:nvSpPr>
          <p:cNvPr id="29" name="Text Placeholder 11"/>
          <p:cNvSpPr>
            <a:spLocks noGrp="1"/>
          </p:cNvSpPr>
          <p:nvPr>
            <p:ph type="body" sz="quarter" idx="30" hasCustomPrompt="1"/>
          </p:nvPr>
        </p:nvSpPr>
        <p:spPr>
          <a:xfrm>
            <a:off x="6128069" y="2756933"/>
            <a:ext cx="2527300" cy="1156423"/>
          </a:xfrm>
          <a:prstGeom prst="rect">
            <a:avLst/>
          </a:prstGeom>
        </p:spPr>
        <p:txBody>
          <a:bodyPr vert="horz"/>
          <a:lstStyle>
            <a:lvl1pPr marL="0" indent="0">
              <a:buNone/>
              <a:defRPr sz="1600">
                <a:solidFill>
                  <a:schemeClr val="tx1"/>
                </a:solidFill>
                <a:latin typeface="Tahoma"/>
                <a:cs typeface="Tahoma"/>
              </a:defRPr>
            </a:lvl1pPr>
            <a:lvl2pPr marL="457135" indent="0">
              <a:buNone/>
              <a:defRPr/>
            </a:lvl2pPr>
            <a:lvl3pPr marL="914270" indent="0">
              <a:buNone/>
              <a:defRPr/>
            </a:lvl3pPr>
            <a:lvl4pPr marL="1371404" indent="0">
              <a:buNone/>
              <a:defRPr/>
            </a:lvl4pPr>
            <a:lvl5pPr marL="1828539" indent="0">
              <a:buNone/>
              <a:defRPr/>
            </a:lvl5pPr>
          </a:lstStyle>
          <a:p>
            <a:pPr lvl="0"/>
            <a:r>
              <a:rPr lang="en-US" dirty="0"/>
              <a:t>Body copy goes here and here</a:t>
            </a:r>
          </a:p>
        </p:txBody>
      </p:sp>
      <p:sp>
        <p:nvSpPr>
          <p:cNvPr id="35" name="SmartArt Placeholder 34"/>
          <p:cNvSpPr>
            <a:spLocks noGrp="1"/>
          </p:cNvSpPr>
          <p:nvPr>
            <p:ph type="dgm" sz="quarter" idx="31"/>
          </p:nvPr>
        </p:nvSpPr>
        <p:spPr>
          <a:xfrm>
            <a:off x="3251770" y="2204787"/>
            <a:ext cx="60959" cy="1287045"/>
          </a:xfrm>
          <a:prstGeom prst="rect">
            <a:avLst/>
          </a:prstGeom>
          <a:ln w="12700">
            <a:gradFill flip="none" rotWithShape="1">
              <a:gsLst>
                <a:gs pos="0">
                  <a:schemeClr val="tx1"/>
                </a:gs>
                <a:gs pos="30000">
                  <a:srgbClr val="FFFFFF">
                    <a:alpha val="0"/>
                  </a:srgbClr>
                </a:gs>
              </a:gsLst>
              <a:lin ang="0" scaled="1"/>
              <a:tileRect/>
            </a:gradFill>
            <a:prstDash val="sysDash"/>
          </a:ln>
        </p:spPr>
        <p:txBody>
          <a:bodyPr vert="wordArtVert" anchor="t" anchorCtr="0">
            <a:noAutofit/>
          </a:bodyPr>
          <a:lstStyle>
            <a:lvl1pPr marL="0" indent="0">
              <a:buNone/>
              <a:defRPr sz="400" normalizeH="0" baseline="0">
                <a:noFill/>
              </a:defRPr>
            </a:lvl1pPr>
          </a:lstStyle>
          <a:p>
            <a:endParaRPr lang="en-US" dirty="0"/>
          </a:p>
        </p:txBody>
      </p:sp>
      <p:sp>
        <p:nvSpPr>
          <p:cNvPr id="40" name="SmartArt Placeholder 34"/>
          <p:cNvSpPr>
            <a:spLocks noGrp="1"/>
          </p:cNvSpPr>
          <p:nvPr>
            <p:ph type="dgm" sz="quarter" idx="32"/>
          </p:nvPr>
        </p:nvSpPr>
        <p:spPr>
          <a:xfrm>
            <a:off x="6003923" y="2204787"/>
            <a:ext cx="60959" cy="1287045"/>
          </a:xfrm>
          <a:prstGeom prst="rect">
            <a:avLst/>
          </a:prstGeom>
          <a:ln w="12700">
            <a:gradFill flip="none" rotWithShape="1">
              <a:gsLst>
                <a:gs pos="0">
                  <a:schemeClr val="tx1"/>
                </a:gs>
                <a:gs pos="30000">
                  <a:srgbClr val="FFFFFF">
                    <a:alpha val="0"/>
                  </a:srgbClr>
                </a:gs>
              </a:gsLst>
              <a:lin ang="0" scaled="1"/>
              <a:tileRect/>
            </a:gradFill>
            <a:prstDash val="sysDash"/>
          </a:ln>
        </p:spPr>
        <p:txBody>
          <a:bodyPr vert="wordArtVert" anchor="t" anchorCtr="0">
            <a:noAutofit/>
          </a:bodyPr>
          <a:lstStyle>
            <a:lvl1pPr marL="0" indent="0">
              <a:buNone/>
              <a:defRPr sz="400" normalizeH="0" baseline="0">
                <a:noFill/>
              </a:defRPr>
            </a:lvl1pPr>
          </a:lstStyle>
          <a:p>
            <a:endParaRPr lang="en-US" dirty="0"/>
          </a:p>
        </p:txBody>
      </p:sp>
      <p:sp>
        <p:nvSpPr>
          <p:cNvPr id="15" name="Text Placeholder 9"/>
          <p:cNvSpPr>
            <a:spLocks noGrp="1"/>
          </p:cNvSpPr>
          <p:nvPr>
            <p:ph type="body" sz="quarter" idx="33" hasCustomPrompt="1"/>
          </p:nvPr>
        </p:nvSpPr>
        <p:spPr>
          <a:xfrm>
            <a:off x="8893841" y="2029330"/>
            <a:ext cx="2527300" cy="623887"/>
          </a:xfrm>
          <a:prstGeom prst="rect">
            <a:avLst/>
          </a:prstGeom>
        </p:spPr>
        <p:txBody>
          <a:bodyPr vert="horz"/>
          <a:lstStyle>
            <a:lvl1pPr marL="0" indent="0">
              <a:buNone/>
              <a:defRPr sz="3600">
                <a:solidFill>
                  <a:srgbClr val="000000"/>
                </a:solidFill>
              </a:defRPr>
            </a:lvl1pPr>
          </a:lstStyle>
          <a:p>
            <a:pPr lvl="0"/>
            <a:r>
              <a:rPr lang="en-US" dirty="0"/>
              <a:t>04.</a:t>
            </a:r>
          </a:p>
        </p:txBody>
      </p:sp>
      <p:sp>
        <p:nvSpPr>
          <p:cNvPr id="16" name="Text Placeholder 11"/>
          <p:cNvSpPr>
            <a:spLocks noGrp="1"/>
          </p:cNvSpPr>
          <p:nvPr>
            <p:ph type="body" sz="quarter" idx="34" hasCustomPrompt="1"/>
          </p:nvPr>
        </p:nvSpPr>
        <p:spPr>
          <a:xfrm>
            <a:off x="8976075" y="2756933"/>
            <a:ext cx="2527300" cy="1156423"/>
          </a:xfrm>
          <a:prstGeom prst="rect">
            <a:avLst/>
          </a:prstGeom>
        </p:spPr>
        <p:txBody>
          <a:bodyPr vert="horz"/>
          <a:lstStyle>
            <a:lvl1pPr marL="0" indent="0">
              <a:buNone/>
              <a:defRPr sz="1600">
                <a:solidFill>
                  <a:schemeClr val="tx1"/>
                </a:solidFill>
                <a:latin typeface="Tahoma"/>
                <a:cs typeface="Tahoma"/>
              </a:defRPr>
            </a:lvl1pPr>
            <a:lvl2pPr marL="457135" indent="0">
              <a:buNone/>
              <a:defRPr/>
            </a:lvl2pPr>
            <a:lvl3pPr marL="914270" indent="0">
              <a:buNone/>
              <a:defRPr/>
            </a:lvl3pPr>
            <a:lvl4pPr marL="1371404" indent="0">
              <a:buNone/>
              <a:defRPr/>
            </a:lvl4pPr>
            <a:lvl5pPr marL="1828539" indent="0">
              <a:buNone/>
              <a:defRPr/>
            </a:lvl5pPr>
          </a:lstStyle>
          <a:p>
            <a:pPr lvl="0"/>
            <a:r>
              <a:rPr lang="en-US" dirty="0"/>
              <a:t>Body copy goes here and here</a:t>
            </a:r>
          </a:p>
        </p:txBody>
      </p:sp>
      <p:sp>
        <p:nvSpPr>
          <p:cNvPr id="19" name="SmartArt Placeholder 34"/>
          <p:cNvSpPr>
            <a:spLocks noGrp="1"/>
          </p:cNvSpPr>
          <p:nvPr>
            <p:ph type="dgm" sz="quarter" idx="35"/>
          </p:nvPr>
        </p:nvSpPr>
        <p:spPr>
          <a:xfrm>
            <a:off x="8851930" y="2204787"/>
            <a:ext cx="60959" cy="1287045"/>
          </a:xfrm>
          <a:prstGeom prst="rect">
            <a:avLst/>
          </a:prstGeom>
          <a:ln w="12700">
            <a:gradFill flip="none" rotWithShape="1">
              <a:gsLst>
                <a:gs pos="0">
                  <a:schemeClr val="tx1"/>
                </a:gs>
                <a:gs pos="30000">
                  <a:srgbClr val="FFFFFF">
                    <a:alpha val="0"/>
                  </a:srgbClr>
                </a:gs>
              </a:gsLst>
              <a:lin ang="0" scaled="1"/>
              <a:tileRect/>
            </a:gradFill>
            <a:prstDash val="sysDash"/>
          </a:ln>
        </p:spPr>
        <p:txBody>
          <a:bodyPr vert="wordArtVert" anchor="t" anchorCtr="0">
            <a:noAutofit/>
          </a:bodyPr>
          <a:lstStyle>
            <a:lvl1pPr marL="0" indent="0">
              <a:buNone/>
              <a:defRPr sz="400" normalizeH="0" baseline="0">
                <a:noFill/>
              </a:defRPr>
            </a:lvl1pPr>
          </a:lstStyle>
          <a:p>
            <a:endParaRPr lang="en-US" dirty="0"/>
          </a:p>
        </p:txBody>
      </p:sp>
      <p:sp>
        <p:nvSpPr>
          <p:cNvPr id="17" name="Text Placeholder 3"/>
          <p:cNvSpPr>
            <a:spLocks noGrp="1"/>
          </p:cNvSpPr>
          <p:nvPr>
            <p:ph type="body" sz="quarter" idx="13"/>
          </p:nvPr>
        </p:nvSpPr>
        <p:spPr>
          <a:xfrm>
            <a:off x="605368" y="531474"/>
            <a:ext cx="10300977" cy="674247"/>
          </a:xfrm>
          <a:prstGeom prst="rect">
            <a:avLst/>
          </a:prstGeom>
        </p:spPr>
        <p:txBody>
          <a:bodyPr vert="horz" lIns="0"/>
          <a:lstStyle>
            <a:lvl1pPr marL="0" indent="0">
              <a:buNone/>
              <a:defRPr sz="3900">
                <a:solidFill>
                  <a:srgbClr val="8F78B6"/>
                </a:solidFill>
                <a:latin typeface="Georgia"/>
                <a:cs typeface="Georgia"/>
              </a:defRPr>
            </a:lvl1pPr>
          </a:lstStyle>
          <a:p>
            <a:pPr lvl="0"/>
            <a:r>
              <a:rPr lang="en-US" dirty="0"/>
              <a:t>Click to edit Master text style</a:t>
            </a:r>
          </a:p>
        </p:txBody>
      </p:sp>
    </p:spTree>
    <p:extLst>
      <p:ext uri="{BB962C8B-B14F-4D97-AF65-F5344CB8AC3E}">
        <p14:creationId xmlns:p14="http://schemas.microsoft.com/office/powerpoint/2010/main" val="2363394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86E26-BC09-48E6-9D6F-AE89E0F038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32D5F1-5BD1-40D7-9F41-FC1C82EEC5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0A1AE2-63D9-44A5-B068-B71DF0DDD1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F6B7DD-9D91-49D4-9953-56C766B4DD32}"/>
              </a:ext>
            </a:extLst>
          </p:cNvPr>
          <p:cNvSpPr>
            <a:spLocks noGrp="1"/>
          </p:cNvSpPr>
          <p:nvPr>
            <p:ph type="dt" sz="half" idx="10"/>
          </p:nvPr>
        </p:nvSpPr>
        <p:spPr/>
        <p:txBody>
          <a:bodyPr/>
          <a:lstStyle/>
          <a:p>
            <a:fld id="{09D2A3E3-304A-48ED-86A1-B2B30C495185}" type="datetimeFigureOut">
              <a:rPr lang="en-US" smtClean="0"/>
              <a:t>10/6/2021</a:t>
            </a:fld>
            <a:endParaRPr lang="en-US"/>
          </a:p>
        </p:txBody>
      </p:sp>
      <p:sp>
        <p:nvSpPr>
          <p:cNvPr id="6" name="Footer Placeholder 5">
            <a:extLst>
              <a:ext uri="{FF2B5EF4-FFF2-40B4-BE49-F238E27FC236}">
                <a16:creationId xmlns:a16="http://schemas.microsoft.com/office/drawing/2014/main" id="{AAAD74C6-5F73-4CEA-9CAA-5EEE5E3CC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F764FC-50F1-482C-B5C2-B671F1379EC0}"/>
              </a:ext>
            </a:extLst>
          </p:cNvPr>
          <p:cNvSpPr>
            <a:spLocks noGrp="1"/>
          </p:cNvSpPr>
          <p:nvPr>
            <p:ph type="sldNum" sz="quarter" idx="12"/>
          </p:nvPr>
        </p:nvSpPr>
        <p:spPr/>
        <p:txBody>
          <a:bodyPr/>
          <a:lstStyle/>
          <a:p>
            <a:fld id="{B9F4AA13-DF4B-4B42-B167-24AF49DE01BC}" type="slidenum">
              <a:rPr lang="en-US" smtClean="0"/>
              <a:t>‹#›</a:t>
            </a:fld>
            <a:endParaRPr lang="en-US"/>
          </a:p>
        </p:txBody>
      </p:sp>
    </p:spTree>
    <p:extLst>
      <p:ext uri="{BB962C8B-B14F-4D97-AF65-F5344CB8AC3E}">
        <p14:creationId xmlns:p14="http://schemas.microsoft.com/office/powerpoint/2010/main" val="4165425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A4B38-1A5C-4D5E-9125-0076B41253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0B09FD-E668-4245-A459-B58A346F96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672C082-8476-4D39-B256-E120946665C4}"/>
              </a:ext>
            </a:extLst>
          </p:cNvPr>
          <p:cNvSpPr>
            <a:spLocks noGrp="1"/>
          </p:cNvSpPr>
          <p:nvPr>
            <p:ph type="sldNum" sz="quarter" idx="10"/>
          </p:nvPr>
        </p:nvSpPr>
        <p:spPr/>
        <p:txBody>
          <a:bodyPr/>
          <a:lstStyle>
            <a:lvl1pPr>
              <a:defRPr/>
            </a:lvl1pPr>
          </a:lstStyle>
          <a:p>
            <a:fld id="{44405D8C-7258-4938-AA2A-46D67E6C606F}" type="slidenum">
              <a:rPr lang="en-US" altLang="en-US"/>
              <a:pPr/>
              <a:t>‹#›</a:t>
            </a:fld>
            <a:endParaRPr lang="en-US" altLang="en-US"/>
          </a:p>
        </p:txBody>
      </p:sp>
      <p:sp>
        <p:nvSpPr>
          <p:cNvPr id="5" name="Footer Placeholder 4">
            <a:extLst>
              <a:ext uri="{FF2B5EF4-FFF2-40B4-BE49-F238E27FC236}">
                <a16:creationId xmlns:a16="http://schemas.microsoft.com/office/drawing/2014/main" id="{05698502-DBB8-418D-A6DA-D84B71B4B127}"/>
              </a:ext>
            </a:extLst>
          </p:cNvPr>
          <p:cNvSpPr>
            <a:spLocks noGrp="1"/>
          </p:cNvSpPr>
          <p:nvPr>
            <p:ph type="ftr" sz="quarter" idx="11"/>
          </p:nvPr>
        </p:nvSpPr>
        <p:spPr/>
        <p:txBody>
          <a:bodyPr/>
          <a:lstStyle>
            <a:lvl1pPr>
              <a:defRPr/>
            </a:lvl1pPr>
          </a:lstStyle>
          <a:p>
            <a:endParaRPr lang="en-US" altLang="en-US"/>
          </a:p>
        </p:txBody>
      </p:sp>
    </p:spTree>
    <p:extLst>
      <p:ext uri="{BB962C8B-B14F-4D97-AF65-F5344CB8AC3E}">
        <p14:creationId xmlns:p14="http://schemas.microsoft.com/office/powerpoint/2010/main" val="4150618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5"/>
          <p:cNvSpPr/>
          <p:nvPr userDrawn="1"/>
        </p:nvSpPr>
        <p:spPr>
          <a:xfrm>
            <a:off x="0" y="5943600"/>
            <a:ext cx="12192000"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dirty="0" err="1">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solidFill>
                  <a:srgbClr val="000000"/>
                </a:solidFill>
              </a:defRPr>
            </a:lvl1pPr>
          </a:lstStyle>
          <a:p>
            <a:pPr>
              <a:defRPr/>
            </a:pPr>
            <a:endParaRPr lang="en-US"/>
          </a:p>
        </p:txBody>
      </p:sp>
      <p:sp>
        <p:nvSpPr>
          <p:cNvPr id="4" name="Slide Number Placeholder 3"/>
          <p:cNvSpPr>
            <a:spLocks noGrp="1"/>
          </p:cNvSpPr>
          <p:nvPr>
            <p:ph type="sldNum" sz="quarter" idx="11"/>
          </p:nvPr>
        </p:nvSpPr>
        <p:spPr/>
        <p:txBody>
          <a:bodyPr/>
          <a:lstStyle>
            <a:lvl1pPr>
              <a:defRPr>
                <a:solidFill>
                  <a:srgbClr val="000000"/>
                </a:solidFill>
              </a:defRPr>
            </a:lvl1pPr>
          </a:lstStyle>
          <a:p>
            <a:pPr>
              <a:defRPr/>
            </a:pPr>
            <a:fld id="{2EDAC284-59FC-4EEB-A7F8-63017E0BC0CE}" type="slidenum">
              <a:rPr lang="en-US" smtClean="0"/>
              <a:pPr>
                <a:defRPr/>
              </a:pPr>
              <a:t>‹#›</a:t>
            </a:fld>
            <a:endParaRPr lang="en-US" dirty="0"/>
          </a:p>
        </p:txBody>
      </p:sp>
      <p:sp>
        <p:nvSpPr>
          <p:cNvPr id="5" name="Date Placeholder 4"/>
          <p:cNvSpPr>
            <a:spLocks noGrp="1"/>
          </p:cNvSpPr>
          <p:nvPr>
            <p:ph type="dt" sz="half" idx="12"/>
          </p:nvPr>
        </p:nvSpPr>
        <p:spPr/>
        <p:txBody>
          <a:bodyPr/>
          <a:lstStyle>
            <a:lvl1pPr>
              <a:defRPr>
                <a:solidFill>
                  <a:srgbClr val="000000"/>
                </a:solidFill>
              </a:defRPr>
            </a:lvl1pPr>
          </a:lstStyle>
          <a:p>
            <a:pPr>
              <a:defRPr/>
            </a:pPr>
            <a:endParaRPr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5255" y="6175312"/>
            <a:ext cx="605536" cy="454152"/>
          </a:xfrm>
          <a:prstGeom prst="rect">
            <a:avLst/>
          </a:prstGeom>
        </p:spPr>
      </p:pic>
    </p:spTree>
    <p:extLst>
      <p:ext uri="{BB962C8B-B14F-4D97-AF65-F5344CB8AC3E}">
        <p14:creationId xmlns:p14="http://schemas.microsoft.com/office/powerpoint/2010/main" val="3458553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_bullets">
    <p:spTree>
      <p:nvGrpSpPr>
        <p:cNvPr id="1" name=""/>
        <p:cNvGrpSpPr/>
        <p:nvPr/>
      </p:nvGrpSpPr>
      <p:grpSpPr>
        <a:xfrm>
          <a:off x="0" y="0"/>
          <a:ext cx="0" cy="0"/>
          <a:chOff x="0" y="0"/>
          <a:chExt cx="0" cy="0"/>
        </a:xfrm>
      </p:grpSpPr>
      <p:sp>
        <p:nvSpPr>
          <p:cNvPr id="4" name="Rectangle 3"/>
          <p:cNvSpPr/>
          <p:nvPr userDrawn="1"/>
        </p:nvSpPr>
        <p:spPr>
          <a:xfrm>
            <a:off x="0" y="1"/>
            <a:ext cx="12192000" cy="5953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2" name="Title 1"/>
          <p:cNvSpPr>
            <a:spLocks noGrp="1"/>
          </p:cNvSpPr>
          <p:nvPr>
            <p:ph type="title"/>
          </p:nvPr>
        </p:nvSpPr>
        <p:spPr/>
        <p:txBody>
          <a:bodyPr/>
          <a:lstStyle>
            <a:lvl1pPr>
              <a:defRPr>
                <a:solidFill>
                  <a:schemeClr val="accent3"/>
                </a:solidFill>
                <a:latin typeface="+mj-lt"/>
              </a:defRPr>
            </a:lvl1pPr>
          </a:lstStyle>
          <a:p>
            <a:r>
              <a:rPr lang="en-US" dirty="0"/>
              <a:t>Click to edit Master title style</a:t>
            </a:r>
          </a:p>
        </p:txBody>
      </p:sp>
      <p:sp>
        <p:nvSpPr>
          <p:cNvPr id="13" name="Text Placeholder 12"/>
          <p:cNvSpPr>
            <a:spLocks noGrp="1"/>
          </p:cNvSpPr>
          <p:nvPr>
            <p:ph type="body" sz="quarter" idx="10"/>
          </p:nvPr>
        </p:nvSpPr>
        <p:spPr>
          <a:xfrm>
            <a:off x="618067" y="1339850"/>
            <a:ext cx="9781117" cy="2154436"/>
          </a:xfrm>
        </p:spPr>
        <p:txBody>
          <a:bodyPr/>
          <a:lstStyle>
            <a:lvl1pPr marL="231775" indent="-231775">
              <a:spcBef>
                <a:spcPts val="600"/>
              </a:spcBef>
              <a:buFont typeface="Arial" pitchFamily="34" charset="0"/>
              <a:buChar char="•"/>
              <a:defRPr sz="2400">
                <a:latin typeface="+mn-lt"/>
              </a:defRPr>
            </a:lvl1pPr>
            <a:lvl2pPr marL="461963" indent="-230188">
              <a:spcBef>
                <a:spcPts val="600"/>
              </a:spcBef>
              <a:buFont typeface="Tahoma" pitchFamily="34" charset="0"/>
              <a:buChar char="–"/>
              <a:defRPr sz="2400">
                <a:latin typeface="+mn-lt"/>
              </a:defRPr>
            </a:lvl2pPr>
            <a:lvl3pPr marL="630238" indent="-168275">
              <a:spcBef>
                <a:spcPts val="600"/>
              </a:spcBef>
              <a:buFont typeface="Arial" pitchFamily="34" charset="0"/>
              <a:buChar char="•"/>
              <a:defRPr sz="2400">
                <a:latin typeface="+mn-lt"/>
              </a:defRPr>
            </a:lvl3pPr>
            <a:lvl4pPr marL="798513" indent="-168275">
              <a:spcBef>
                <a:spcPts val="600"/>
              </a:spcBef>
              <a:buFont typeface="Tahoma" pitchFamily="34" charset="0"/>
              <a:buChar char="–"/>
              <a:defRPr sz="2400">
                <a:latin typeface="+mn-lt"/>
              </a:defRPr>
            </a:lvl4pPr>
            <a:lvl5pPr marL="966788" indent="-168275">
              <a:spcBef>
                <a:spcPts val="600"/>
              </a:spcBef>
              <a:buFont typeface="Arial" pitchFamily="34" charset="0"/>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lgn="r">
              <a:defRPr sz="900">
                <a:solidFill>
                  <a:schemeClr val="tx1"/>
                </a:solidFill>
              </a:defRPr>
            </a:lvl1pPr>
          </a:lstStyle>
          <a:p>
            <a:pPr>
              <a:defRPr/>
            </a:pPr>
            <a:endParaRPr lang="en-US" dirty="0"/>
          </a:p>
        </p:txBody>
      </p:sp>
      <p:sp>
        <p:nvSpPr>
          <p:cNvPr id="6" name="Slide Number Placeholder 9"/>
          <p:cNvSpPr>
            <a:spLocks noGrp="1"/>
          </p:cNvSpPr>
          <p:nvPr>
            <p:ph type="sldNum" sz="quarter" idx="12"/>
          </p:nvPr>
        </p:nvSpPr>
        <p:spPr/>
        <p:txBody>
          <a:bodyPr/>
          <a:lstStyle>
            <a:lvl1pPr>
              <a:defRPr/>
            </a:lvl1pPr>
          </a:lstStyle>
          <a:p>
            <a:fld id="{5E169337-FA22-4C3B-A41B-3EB0EAE91F1B}" type="slidenum">
              <a:rPr lang="en-US" altLang="en-US"/>
              <a:pPr/>
              <a:t>‹#›</a:t>
            </a:fld>
            <a:endParaRPr lang="en-US" altLang="en-US"/>
          </a:p>
        </p:txBody>
      </p:sp>
    </p:spTree>
    <p:extLst>
      <p:ext uri="{BB962C8B-B14F-4D97-AF65-F5344CB8AC3E}">
        <p14:creationId xmlns:p14="http://schemas.microsoft.com/office/powerpoint/2010/main" val="617169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FA19-22BB-41D0-8103-7861170666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CA95E4-565A-4E29-A9D3-2B944209B6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94F243-80AC-40F8-A325-430D24A3BC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93D772-B8E4-45F6-8DA7-D7FFD71545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C4D4E0-6FA4-4081-9E36-47830C4FD0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4B484A-81B7-430F-A5F6-FF046DD5D90E}"/>
              </a:ext>
            </a:extLst>
          </p:cNvPr>
          <p:cNvSpPr>
            <a:spLocks noGrp="1"/>
          </p:cNvSpPr>
          <p:nvPr>
            <p:ph type="dt" sz="half" idx="10"/>
          </p:nvPr>
        </p:nvSpPr>
        <p:spPr/>
        <p:txBody>
          <a:bodyPr/>
          <a:lstStyle/>
          <a:p>
            <a:fld id="{09D2A3E3-304A-48ED-86A1-B2B30C495185}" type="datetimeFigureOut">
              <a:rPr lang="en-US" smtClean="0"/>
              <a:t>10/6/2021</a:t>
            </a:fld>
            <a:endParaRPr lang="en-US"/>
          </a:p>
        </p:txBody>
      </p:sp>
      <p:sp>
        <p:nvSpPr>
          <p:cNvPr id="8" name="Footer Placeholder 7">
            <a:extLst>
              <a:ext uri="{FF2B5EF4-FFF2-40B4-BE49-F238E27FC236}">
                <a16:creationId xmlns:a16="http://schemas.microsoft.com/office/drawing/2014/main" id="{A4BBF4FF-8DAF-4DDD-8EFC-E244437B2A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35FF2B-9459-41BD-95F8-FF49C19AD147}"/>
              </a:ext>
            </a:extLst>
          </p:cNvPr>
          <p:cNvSpPr>
            <a:spLocks noGrp="1"/>
          </p:cNvSpPr>
          <p:nvPr>
            <p:ph type="sldNum" sz="quarter" idx="12"/>
          </p:nvPr>
        </p:nvSpPr>
        <p:spPr/>
        <p:txBody>
          <a:bodyPr/>
          <a:lstStyle/>
          <a:p>
            <a:fld id="{B9F4AA13-DF4B-4B42-B167-24AF49DE01BC}" type="slidenum">
              <a:rPr lang="en-US" smtClean="0"/>
              <a:t>‹#›</a:t>
            </a:fld>
            <a:endParaRPr lang="en-US"/>
          </a:p>
        </p:txBody>
      </p:sp>
    </p:spTree>
    <p:extLst>
      <p:ext uri="{BB962C8B-B14F-4D97-AF65-F5344CB8AC3E}">
        <p14:creationId xmlns:p14="http://schemas.microsoft.com/office/powerpoint/2010/main" val="394133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60E9-05AD-4437-9312-125BCB630D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5C58B6-3660-4FB0-AD05-587773FA9FA5}"/>
              </a:ext>
            </a:extLst>
          </p:cNvPr>
          <p:cNvSpPr>
            <a:spLocks noGrp="1"/>
          </p:cNvSpPr>
          <p:nvPr>
            <p:ph type="dt" sz="half" idx="10"/>
          </p:nvPr>
        </p:nvSpPr>
        <p:spPr/>
        <p:txBody>
          <a:bodyPr/>
          <a:lstStyle/>
          <a:p>
            <a:fld id="{09D2A3E3-304A-48ED-86A1-B2B30C495185}" type="datetimeFigureOut">
              <a:rPr lang="en-US" smtClean="0"/>
              <a:t>10/6/2021</a:t>
            </a:fld>
            <a:endParaRPr lang="en-US"/>
          </a:p>
        </p:txBody>
      </p:sp>
      <p:sp>
        <p:nvSpPr>
          <p:cNvPr id="4" name="Footer Placeholder 3">
            <a:extLst>
              <a:ext uri="{FF2B5EF4-FFF2-40B4-BE49-F238E27FC236}">
                <a16:creationId xmlns:a16="http://schemas.microsoft.com/office/drawing/2014/main" id="{C3D432E8-9013-4E16-99D6-32E0A18D04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8D8DE-6059-4407-B9BA-FD911129977A}"/>
              </a:ext>
            </a:extLst>
          </p:cNvPr>
          <p:cNvSpPr>
            <a:spLocks noGrp="1"/>
          </p:cNvSpPr>
          <p:nvPr>
            <p:ph type="sldNum" sz="quarter" idx="12"/>
          </p:nvPr>
        </p:nvSpPr>
        <p:spPr/>
        <p:txBody>
          <a:bodyPr/>
          <a:lstStyle/>
          <a:p>
            <a:fld id="{B9F4AA13-DF4B-4B42-B167-24AF49DE01BC}" type="slidenum">
              <a:rPr lang="en-US" smtClean="0"/>
              <a:t>‹#›</a:t>
            </a:fld>
            <a:endParaRPr lang="en-US"/>
          </a:p>
        </p:txBody>
      </p:sp>
    </p:spTree>
    <p:extLst>
      <p:ext uri="{BB962C8B-B14F-4D97-AF65-F5344CB8AC3E}">
        <p14:creationId xmlns:p14="http://schemas.microsoft.com/office/powerpoint/2010/main" val="295598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A325B0-45F4-420C-90AA-2FDA1C2BD6C0}"/>
              </a:ext>
            </a:extLst>
          </p:cNvPr>
          <p:cNvSpPr>
            <a:spLocks noGrp="1"/>
          </p:cNvSpPr>
          <p:nvPr>
            <p:ph type="dt" sz="half" idx="10"/>
          </p:nvPr>
        </p:nvSpPr>
        <p:spPr/>
        <p:txBody>
          <a:bodyPr/>
          <a:lstStyle/>
          <a:p>
            <a:fld id="{09D2A3E3-304A-48ED-86A1-B2B30C495185}" type="datetimeFigureOut">
              <a:rPr lang="en-US" smtClean="0"/>
              <a:t>10/6/2021</a:t>
            </a:fld>
            <a:endParaRPr lang="en-US"/>
          </a:p>
        </p:txBody>
      </p:sp>
      <p:sp>
        <p:nvSpPr>
          <p:cNvPr id="3" name="Footer Placeholder 2">
            <a:extLst>
              <a:ext uri="{FF2B5EF4-FFF2-40B4-BE49-F238E27FC236}">
                <a16:creationId xmlns:a16="http://schemas.microsoft.com/office/drawing/2014/main" id="{91473EE9-CB1D-44F4-B105-CF76FBD6DB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00ACD0-06FF-46AD-BE41-C06CA26C9DF3}"/>
              </a:ext>
            </a:extLst>
          </p:cNvPr>
          <p:cNvSpPr>
            <a:spLocks noGrp="1"/>
          </p:cNvSpPr>
          <p:nvPr>
            <p:ph type="sldNum" sz="quarter" idx="12"/>
          </p:nvPr>
        </p:nvSpPr>
        <p:spPr/>
        <p:txBody>
          <a:bodyPr/>
          <a:lstStyle/>
          <a:p>
            <a:fld id="{B9F4AA13-DF4B-4B42-B167-24AF49DE01BC}" type="slidenum">
              <a:rPr lang="en-US" smtClean="0"/>
              <a:t>‹#›</a:t>
            </a:fld>
            <a:endParaRPr lang="en-US"/>
          </a:p>
        </p:txBody>
      </p:sp>
    </p:spTree>
    <p:extLst>
      <p:ext uri="{BB962C8B-B14F-4D97-AF65-F5344CB8AC3E}">
        <p14:creationId xmlns:p14="http://schemas.microsoft.com/office/powerpoint/2010/main" val="54137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8D708-E7C7-40B8-892F-B7FB3D7D9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5D9575-C760-434E-AFF6-0850C3BDAD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1EB393-E804-4909-A79C-EDD83708CD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F7EC27-5BC8-42C7-A21E-E284197C0738}"/>
              </a:ext>
            </a:extLst>
          </p:cNvPr>
          <p:cNvSpPr>
            <a:spLocks noGrp="1"/>
          </p:cNvSpPr>
          <p:nvPr>
            <p:ph type="dt" sz="half" idx="10"/>
          </p:nvPr>
        </p:nvSpPr>
        <p:spPr/>
        <p:txBody>
          <a:bodyPr/>
          <a:lstStyle/>
          <a:p>
            <a:fld id="{09D2A3E3-304A-48ED-86A1-B2B30C495185}" type="datetimeFigureOut">
              <a:rPr lang="en-US" smtClean="0"/>
              <a:t>10/6/2021</a:t>
            </a:fld>
            <a:endParaRPr lang="en-US"/>
          </a:p>
        </p:txBody>
      </p:sp>
      <p:sp>
        <p:nvSpPr>
          <p:cNvPr id="6" name="Footer Placeholder 5">
            <a:extLst>
              <a:ext uri="{FF2B5EF4-FFF2-40B4-BE49-F238E27FC236}">
                <a16:creationId xmlns:a16="http://schemas.microsoft.com/office/drawing/2014/main" id="{EBC72600-70DA-40A9-84DC-51047755BE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0E8A4-7BED-41B5-8315-A3652673A2C2}"/>
              </a:ext>
            </a:extLst>
          </p:cNvPr>
          <p:cNvSpPr>
            <a:spLocks noGrp="1"/>
          </p:cNvSpPr>
          <p:nvPr>
            <p:ph type="sldNum" sz="quarter" idx="12"/>
          </p:nvPr>
        </p:nvSpPr>
        <p:spPr/>
        <p:txBody>
          <a:bodyPr/>
          <a:lstStyle/>
          <a:p>
            <a:fld id="{B9F4AA13-DF4B-4B42-B167-24AF49DE01BC}" type="slidenum">
              <a:rPr lang="en-US" smtClean="0"/>
              <a:t>‹#›</a:t>
            </a:fld>
            <a:endParaRPr lang="en-US"/>
          </a:p>
        </p:txBody>
      </p:sp>
    </p:spTree>
    <p:extLst>
      <p:ext uri="{BB962C8B-B14F-4D97-AF65-F5344CB8AC3E}">
        <p14:creationId xmlns:p14="http://schemas.microsoft.com/office/powerpoint/2010/main" val="328957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72A5D-9585-4343-B9E2-BDBB8F26A4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D7F5D0-7788-4F36-BF43-6413A7E439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001ED4-C518-40F4-B682-B0064D2451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1A86B0-1F6C-44E0-9867-4E0F4CC49BB9}"/>
              </a:ext>
            </a:extLst>
          </p:cNvPr>
          <p:cNvSpPr>
            <a:spLocks noGrp="1"/>
          </p:cNvSpPr>
          <p:nvPr>
            <p:ph type="dt" sz="half" idx="10"/>
          </p:nvPr>
        </p:nvSpPr>
        <p:spPr/>
        <p:txBody>
          <a:bodyPr/>
          <a:lstStyle/>
          <a:p>
            <a:fld id="{09D2A3E3-304A-48ED-86A1-B2B30C495185}" type="datetimeFigureOut">
              <a:rPr lang="en-US" smtClean="0"/>
              <a:t>10/6/2021</a:t>
            </a:fld>
            <a:endParaRPr lang="en-US"/>
          </a:p>
        </p:txBody>
      </p:sp>
      <p:sp>
        <p:nvSpPr>
          <p:cNvPr id="6" name="Footer Placeholder 5">
            <a:extLst>
              <a:ext uri="{FF2B5EF4-FFF2-40B4-BE49-F238E27FC236}">
                <a16:creationId xmlns:a16="http://schemas.microsoft.com/office/drawing/2014/main" id="{39EE37EA-C3CA-4A2A-9CCF-4DDEDD8BE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0E15CF-2334-418D-A367-1008D8F26F48}"/>
              </a:ext>
            </a:extLst>
          </p:cNvPr>
          <p:cNvSpPr>
            <a:spLocks noGrp="1"/>
          </p:cNvSpPr>
          <p:nvPr>
            <p:ph type="sldNum" sz="quarter" idx="12"/>
          </p:nvPr>
        </p:nvSpPr>
        <p:spPr/>
        <p:txBody>
          <a:bodyPr/>
          <a:lstStyle/>
          <a:p>
            <a:fld id="{B9F4AA13-DF4B-4B42-B167-24AF49DE01BC}" type="slidenum">
              <a:rPr lang="en-US" smtClean="0"/>
              <a:t>‹#›</a:t>
            </a:fld>
            <a:endParaRPr lang="en-US"/>
          </a:p>
        </p:txBody>
      </p:sp>
    </p:spTree>
    <p:extLst>
      <p:ext uri="{BB962C8B-B14F-4D97-AF65-F5344CB8AC3E}">
        <p14:creationId xmlns:p14="http://schemas.microsoft.com/office/powerpoint/2010/main" val="4240905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3.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02DC8-60DA-4060-962E-39606E210C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8501EC-44CB-4286-979B-8ABE5B1552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0E57C-AE5F-490A-9DA5-0EA2700478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D2A3E3-304A-48ED-86A1-B2B30C495185}" type="datetimeFigureOut">
              <a:rPr lang="en-US" smtClean="0"/>
              <a:t>10/6/2021</a:t>
            </a:fld>
            <a:endParaRPr lang="en-US"/>
          </a:p>
        </p:txBody>
      </p:sp>
      <p:sp>
        <p:nvSpPr>
          <p:cNvPr id="5" name="Footer Placeholder 4">
            <a:extLst>
              <a:ext uri="{FF2B5EF4-FFF2-40B4-BE49-F238E27FC236}">
                <a16:creationId xmlns:a16="http://schemas.microsoft.com/office/drawing/2014/main" id="{40BD055C-6DE5-4131-84D4-F1B9031BC0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12C90F-27BB-4D19-A2C7-D507BD5826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F4AA13-DF4B-4B42-B167-24AF49DE01BC}" type="slidenum">
              <a:rPr lang="en-US" smtClean="0"/>
              <a:t>‹#›</a:t>
            </a:fld>
            <a:endParaRPr lang="en-US"/>
          </a:p>
        </p:txBody>
      </p:sp>
    </p:spTree>
    <p:extLst>
      <p:ext uri="{BB962C8B-B14F-4D97-AF65-F5344CB8AC3E}">
        <p14:creationId xmlns:p14="http://schemas.microsoft.com/office/powerpoint/2010/main" val="2934838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407651" y="6283325"/>
            <a:ext cx="1678516"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0" y="0"/>
            <a:ext cx="12192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0" y="6858000"/>
            <a:ext cx="12192000" cy="0"/>
          </a:xfrm>
          <a:prstGeom prst="line">
            <a:avLst/>
          </a:prstGeom>
        </p:spPr>
        <p:style>
          <a:lnRef idx="3">
            <a:schemeClr val="accent1"/>
          </a:lnRef>
          <a:fillRef idx="0">
            <a:schemeClr val="accent1"/>
          </a:fillRef>
          <a:effectRef idx="2">
            <a:schemeClr val="accent1"/>
          </a:effectRef>
          <a:fontRef idx="minor">
            <a:schemeClr val="tx1"/>
          </a:fontRef>
        </p:style>
      </p:cxnSp>
      <p:sp>
        <p:nvSpPr>
          <p:cNvPr id="2055" name="TextBox 14"/>
          <p:cNvSpPr txBox="1">
            <a:spLocks noChangeArrowheads="1"/>
          </p:cNvSpPr>
          <p:nvPr/>
        </p:nvSpPr>
        <p:spPr bwMode="auto">
          <a:xfrm>
            <a:off x="1" y="6331249"/>
            <a:ext cx="1781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2042"/>
                </a:solidFill>
                <a:latin typeface="Arial" charset="0"/>
              </a:defRPr>
            </a:lvl1pPr>
            <a:lvl2pPr marL="742950" indent="-285750">
              <a:defRPr>
                <a:solidFill>
                  <a:srgbClr val="002042"/>
                </a:solidFill>
                <a:latin typeface="Arial" charset="0"/>
              </a:defRPr>
            </a:lvl2pPr>
            <a:lvl3pPr marL="1143000" indent="-228600">
              <a:defRPr>
                <a:solidFill>
                  <a:srgbClr val="002042"/>
                </a:solidFill>
                <a:latin typeface="Arial" charset="0"/>
              </a:defRPr>
            </a:lvl3pPr>
            <a:lvl4pPr marL="1600200" indent="-228600">
              <a:defRPr>
                <a:solidFill>
                  <a:srgbClr val="002042"/>
                </a:solidFill>
                <a:latin typeface="Arial" charset="0"/>
              </a:defRPr>
            </a:lvl4pPr>
            <a:lvl5pPr marL="2057400" indent="-228600">
              <a:defRPr>
                <a:solidFill>
                  <a:srgbClr val="002042"/>
                </a:solidFill>
                <a:latin typeface="Arial" charset="0"/>
              </a:defRPr>
            </a:lvl5pPr>
            <a:lvl6pPr marL="2514600" indent="-228600" eaLnBrk="0" fontAlgn="base" hangingPunct="0">
              <a:spcBef>
                <a:spcPct val="0"/>
              </a:spcBef>
              <a:spcAft>
                <a:spcPct val="0"/>
              </a:spcAft>
              <a:defRPr>
                <a:solidFill>
                  <a:srgbClr val="002042"/>
                </a:solidFill>
                <a:latin typeface="Arial" charset="0"/>
              </a:defRPr>
            </a:lvl6pPr>
            <a:lvl7pPr marL="2971800" indent="-228600" eaLnBrk="0" fontAlgn="base" hangingPunct="0">
              <a:spcBef>
                <a:spcPct val="0"/>
              </a:spcBef>
              <a:spcAft>
                <a:spcPct val="0"/>
              </a:spcAft>
              <a:defRPr>
                <a:solidFill>
                  <a:srgbClr val="002042"/>
                </a:solidFill>
                <a:latin typeface="Arial" charset="0"/>
              </a:defRPr>
            </a:lvl7pPr>
            <a:lvl8pPr marL="3429000" indent="-228600" eaLnBrk="0" fontAlgn="base" hangingPunct="0">
              <a:spcBef>
                <a:spcPct val="0"/>
              </a:spcBef>
              <a:spcAft>
                <a:spcPct val="0"/>
              </a:spcAft>
              <a:defRPr>
                <a:solidFill>
                  <a:srgbClr val="002042"/>
                </a:solidFill>
                <a:latin typeface="Arial" charset="0"/>
              </a:defRPr>
            </a:lvl8pPr>
            <a:lvl9pPr marL="3886200" indent="-228600" eaLnBrk="0" fontAlgn="base" hangingPunct="0">
              <a:spcBef>
                <a:spcPct val="0"/>
              </a:spcBef>
              <a:spcAft>
                <a:spcPct val="0"/>
              </a:spcAft>
              <a:defRPr>
                <a:solidFill>
                  <a:srgbClr val="002042"/>
                </a:solidFill>
                <a:latin typeface="Arial" charset="0"/>
              </a:defRPr>
            </a:lvl9pPr>
          </a:lstStyle>
          <a:p>
            <a:pPr fontAlgn="base">
              <a:spcBef>
                <a:spcPct val="0"/>
              </a:spcBef>
              <a:spcAft>
                <a:spcPct val="0"/>
              </a:spcAft>
              <a:defRPr/>
            </a:pPr>
            <a:r>
              <a:rPr lang="en-US" sz="800" dirty="0">
                <a:solidFill>
                  <a:srgbClr val="7F7F7F"/>
                </a:solidFill>
                <a:cs typeface="Arial" charset="0"/>
              </a:rPr>
              <a:t>© Keebler Tax &amp; Wealth Education</a:t>
            </a:r>
          </a:p>
          <a:p>
            <a:pPr fontAlgn="base">
              <a:spcBef>
                <a:spcPct val="0"/>
              </a:spcBef>
              <a:spcAft>
                <a:spcPct val="0"/>
              </a:spcAft>
              <a:defRPr/>
            </a:pPr>
            <a:r>
              <a:rPr lang="en-US" sz="800" dirty="0">
                <a:solidFill>
                  <a:srgbClr val="7F7F7F"/>
                </a:solidFill>
                <a:cs typeface="Arial" charset="0"/>
              </a:rPr>
              <a:t>© Professor Christopher Hoyt, JD</a:t>
            </a:r>
          </a:p>
          <a:p>
            <a:pPr fontAlgn="base">
              <a:spcBef>
                <a:spcPct val="0"/>
              </a:spcBef>
              <a:spcAft>
                <a:spcPct val="0"/>
              </a:spcAft>
              <a:defRPr/>
            </a:pPr>
            <a:r>
              <a:rPr lang="en-US" sz="800" dirty="0">
                <a:solidFill>
                  <a:srgbClr val="7F7F7F"/>
                </a:solidFill>
                <a:cs typeface="Arial" charset="0"/>
              </a:rPr>
              <a:t>All Rights Reserved</a:t>
            </a:r>
          </a:p>
        </p:txBody>
      </p:sp>
      <p:sp>
        <p:nvSpPr>
          <p:cNvPr id="2056" name="TextBox 15"/>
          <p:cNvSpPr txBox="1">
            <a:spLocks noChangeArrowheads="1"/>
          </p:cNvSpPr>
          <p:nvPr/>
        </p:nvSpPr>
        <p:spPr bwMode="auto">
          <a:xfrm>
            <a:off x="5636685" y="6515101"/>
            <a:ext cx="91863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2042"/>
                </a:solidFill>
                <a:latin typeface="Arial" charset="0"/>
              </a:defRPr>
            </a:lvl1pPr>
            <a:lvl2pPr marL="742950" indent="-285750">
              <a:defRPr>
                <a:solidFill>
                  <a:srgbClr val="002042"/>
                </a:solidFill>
                <a:latin typeface="Arial" charset="0"/>
              </a:defRPr>
            </a:lvl2pPr>
            <a:lvl3pPr marL="1143000" indent="-228600">
              <a:defRPr>
                <a:solidFill>
                  <a:srgbClr val="002042"/>
                </a:solidFill>
                <a:latin typeface="Arial" charset="0"/>
              </a:defRPr>
            </a:lvl3pPr>
            <a:lvl4pPr marL="1600200" indent="-228600">
              <a:defRPr>
                <a:solidFill>
                  <a:srgbClr val="002042"/>
                </a:solidFill>
                <a:latin typeface="Arial" charset="0"/>
              </a:defRPr>
            </a:lvl4pPr>
            <a:lvl5pPr marL="2057400" indent="-228600">
              <a:defRPr>
                <a:solidFill>
                  <a:srgbClr val="002042"/>
                </a:solidFill>
                <a:latin typeface="Arial" charset="0"/>
              </a:defRPr>
            </a:lvl5pPr>
            <a:lvl6pPr marL="2514600" indent="-228600" eaLnBrk="0" fontAlgn="base" hangingPunct="0">
              <a:spcBef>
                <a:spcPct val="0"/>
              </a:spcBef>
              <a:spcAft>
                <a:spcPct val="0"/>
              </a:spcAft>
              <a:defRPr>
                <a:solidFill>
                  <a:srgbClr val="002042"/>
                </a:solidFill>
                <a:latin typeface="Arial" charset="0"/>
              </a:defRPr>
            </a:lvl6pPr>
            <a:lvl7pPr marL="2971800" indent="-228600" eaLnBrk="0" fontAlgn="base" hangingPunct="0">
              <a:spcBef>
                <a:spcPct val="0"/>
              </a:spcBef>
              <a:spcAft>
                <a:spcPct val="0"/>
              </a:spcAft>
              <a:defRPr>
                <a:solidFill>
                  <a:srgbClr val="002042"/>
                </a:solidFill>
                <a:latin typeface="Arial" charset="0"/>
              </a:defRPr>
            </a:lvl7pPr>
            <a:lvl8pPr marL="3429000" indent="-228600" eaLnBrk="0" fontAlgn="base" hangingPunct="0">
              <a:spcBef>
                <a:spcPct val="0"/>
              </a:spcBef>
              <a:spcAft>
                <a:spcPct val="0"/>
              </a:spcAft>
              <a:defRPr>
                <a:solidFill>
                  <a:srgbClr val="002042"/>
                </a:solidFill>
                <a:latin typeface="Arial" charset="0"/>
              </a:defRPr>
            </a:lvl8pPr>
            <a:lvl9pPr marL="3886200" indent="-228600" eaLnBrk="0" fontAlgn="base" hangingPunct="0">
              <a:spcBef>
                <a:spcPct val="0"/>
              </a:spcBef>
              <a:spcAft>
                <a:spcPct val="0"/>
              </a:spcAft>
              <a:defRPr>
                <a:solidFill>
                  <a:srgbClr val="002042"/>
                </a:solidFill>
                <a:latin typeface="Arial" charset="0"/>
              </a:defRPr>
            </a:lvl9pPr>
          </a:lstStyle>
          <a:p>
            <a:pPr algn="ctr" fontAlgn="base">
              <a:spcBef>
                <a:spcPct val="0"/>
              </a:spcBef>
              <a:spcAft>
                <a:spcPct val="0"/>
              </a:spcAft>
              <a:defRPr/>
            </a:pPr>
            <a:fld id="{2A37EFA3-A658-4D3C-AFF0-7A8A66D6D825}" type="slidenum">
              <a:rPr lang="en-US" sz="1200" b="1" smtClean="0">
                <a:solidFill>
                  <a:srgbClr val="000000"/>
                </a:solidFill>
                <a:cs typeface="Arial" charset="0"/>
              </a:rPr>
              <a:pPr algn="ctr" fontAlgn="base">
                <a:spcBef>
                  <a:spcPct val="0"/>
                </a:spcBef>
                <a:spcAft>
                  <a:spcPct val="0"/>
                </a:spcAft>
                <a:defRPr/>
              </a:pPr>
              <a:t>‹#›</a:t>
            </a:fld>
            <a:endParaRPr lang="en-US" sz="1200" b="1">
              <a:solidFill>
                <a:srgbClr val="000000"/>
              </a:solidFill>
              <a:cs typeface="Arial" charset="0"/>
            </a:endParaRPr>
          </a:p>
        </p:txBody>
      </p:sp>
    </p:spTree>
    <p:extLst>
      <p:ext uri="{BB962C8B-B14F-4D97-AF65-F5344CB8AC3E}">
        <p14:creationId xmlns:p14="http://schemas.microsoft.com/office/powerpoint/2010/main" val="2914308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6E9F0"/>
        </a:solidFill>
        <a:effectLst/>
      </p:bgPr>
    </p:bg>
    <p:spTree>
      <p:nvGrpSpPr>
        <p:cNvPr id="1" name=""/>
        <p:cNvGrpSpPr/>
        <p:nvPr/>
      </p:nvGrpSpPr>
      <p:grpSpPr>
        <a:xfrm>
          <a:off x="0" y="0"/>
          <a:ext cx="0" cy="0"/>
          <a:chOff x="0" y="0"/>
          <a:chExt cx="0" cy="0"/>
        </a:xfrm>
      </p:grpSpPr>
      <p:sp>
        <p:nvSpPr>
          <p:cNvPr id="10" name="Rectangle 9"/>
          <p:cNvSpPr/>
          <p:nvPr userDrawn="1"/>
        </p:nvSpPr>
        <p:spPr bwMode="white">
          <a:xfrm>
            <a:off x="0" y="6136395"/>
            <a:ext cx="12192000" cy="721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err="1"/>
          </a:p>
        </p:txBody>
      </p:sp>
      <p:sp>
        <p:nvSpPr>
          <p:cNvPr id="2" name="Title Placeholder 1"/>
          <p:cNvSpPr>
            <a:spLocks noGrp="1"/>
          </p:cNvSpPr>
          <p:nvPr>
            <p:ph type="title"/>
          </p:nvPr>
        </p:nvSpPr>
        <p:spPr>
          <a:xfrm>
            <a:off x="437418" y="313740"/>
            <a:ext cx="11392252" cy="68275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93350" y="1454112"/>
            <a:ext cx="11392252" cy="469547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9"/>
          <p:cNvSpPr>
            <a:spLocks noGrp="1"/>
          </p:cNvSpPr>
          <p:nvPr>
            <p:ph type="sldNum" sz="quarter" idx="4"/>
          </p:nvPr>
        </p:nvSpPr>
        <p:spPr>
          <a:xfrm>
            <a:off x="11494717" y="6469144"/>
            <a:ext cx="304800" cy="153888"/>
          </a:xfrm>
          <a:prstGeom prst="rect">
            <a:avLst/>
          </a:prstGeom>
        </p:spPr>
        <p:txBody>
          <a:bodyPr vert="horz" wrap="square" lIns="0" tIns="0" rIns="0" bIns="0" rtlCol="0" anchor="ctr">
            <a:spAutoFit/>
          </a:bodyPr>
          <a:lstStyle>
            <a:lvl1pPr algn="ctr" fontAlgn="auto">
              <a:spcBef>
                <a:spcPts val="0"/>
              </a:spcBef>
              <a:spcAft>
                <a:spcPts val="0"/>
              </a:spcAft>
              <a:defRPr sz="1000" smtClean="0">
                <a:solidFill>
                  <a:schemeClr val="tx1"/>
                </a:solidFill>
                <a:latin typeface="+mn-lt"/>
              </a:defRPr>
            </a:lvl1pPr>
          </a:lstStyle>
          <a:p>
            <a:pPr>
              <a:defRPr/>
            </a:pPr>
            <a:fld id="{2EDAC284-59FC-4EEB-A7F8-63017E0BC0CE}" type="slidenum">
              <a:rPr lang="en-US" smtClean="0"/>
              <a:pPr>
                <a:defRPr/>
              </a:pPr>
              <a:t>‹#›</a:t>
            </a:fld>
            <a:endParaRPr lang="en-US" dirty="0"/>
          </a:p>
        </p:txBody>
      </p:sp>
      <p:pic>
        <p:nvPicPr>
          <p:cNvPr id="9" name="Picture 8"/>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21544" y="6328279"/>
            <a:ext cx="426720" cy="320040"/>
          </a:xfrm>
          <a:prstGeom prst="rect">
            <a:avLst/>
          </a:prstGeom>
        </p:spPr>
      </p:pic>
    </p:spTree>
    <p:extLst>
      <p:ext uri="{BB962C8B-B14F-4D97-AF65-F5344CB8AC3E}">
        <p14:creationId xmlns:p14="http://schemas.microsoft.com/office/powerpoint/2010/main" val="18150986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hf hdr="0" ftr="0" dt="0"/>
  <p:txStyles>
    <p:titleStyle>
      <a:lvl1pPr algn="l" defTabSz="914400" rtl="0" eaLnBrk="1" latinLnBrk="0" hangingPunct="1">
        <a:lnSpc>
          <a:spcPct val="100000"/>
        </a:lnSpc>
        <a:spcBef>
          <a:spcPct val="0"/>
        </a:spcBef>
        <a:buNone/>
        <a:defRPr sz="3600" kern="1200">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Tahoma" panose="020B060403050404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300"/>
        </a:spcBef>
        <a:buFont typeface="Tahoma" panose="020B060403050404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192">
          <p15:clr>
            <a:srgbClr val="F26B43"/>
          </p15:clr>
        </p15:guide>
        <p15:guide id="3" pos="5568">
          <p15:clr>
            <a:srgbClr val="F26B43"/>
          </p15:clr>
        </p15:guide>
        <p15:guide id="4" orient="horz" pos="912">
          <p15:clr>
            <a:srgbClr val="F26B43"/>
          </p15:clr>
        </p15:guide>
        <p15:guide id="5" orient="horz" pos="960">
          <p15:clr>
            <a:srgbClr val="F26B43"/>
          </p15:clr>
        </p15:guide>
        <p15:guide id="6" orient="horz"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25.png"/><Relationship Id="rId5" Type="http://schemas.openxmlformats.org/officeDocument/2006/relationships/hyperlink" Target="https://www.taxpolicycenter.org/statistics/historical-individual-income-tax-parameters" TargetMode="External"/><Relationship Id="rId4" Type="http://schemas.openxmlformats.org/officeDocument/2006/relationships/hyperlink" Target="https://www.taxpolicycenter.org/statistics/historical-highest-marginal-income-tax-rates" TargetMode="Externa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hyperlink" Target="http://www.nyladvisors.com/" TargetMode="Externa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Downtown LA">
            <a:extLst>
              <a:ext uri="{FF2B5EF4-FFF2-40B4-BE49-F238E27FC236}">
                <a16:creationId xmlns:a16="http://schemas.microsoft.com/office/drawing/2014/main" id="{B398A633-A926-4F0F-8661-13BB16287A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41" t="1" r="47658" b="330"/>
          <a:stretch/>
        </p:blipFill>
        <p:spPr bwMode="auto">
          <a:xfrm>
            <a:off x="6477000" y="0"/>
            <a:ext cx="5715000" cy="58191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CC856A-AC6C-42EE-956D-28FA2B88B1FC}"/>
              </a:ext>
            </a:extLst>
          </p:cNvPr>
          <p:cNvSpPr>
            <a:spLocks noGrp="1"/>
          </p:cNvSpPr>
          <p:nvPr>
            <p:ph type="ctrTitle"/>
          </p:nvPr>
        </p:nvSpPr>
        <p:spPr>
          <a:xfrm>
            <a:off x="419450" y="0"/>
            <a:ext cx="5847825" cy="3103927"/>
          </a:xfrm>
          <a:solidFill>
            <a:schemeClr val="accent1">
              <a:lumMod val="50000"/>
            </a:schemeClr>
          </a:solidFill>
        </p:spPr>
        <p:txBody>
          <a:bodyPr anchor="ctr">
            <a:normAutofit fontScale="90000"/>
          </a:bodyPr>
          <a:lstStyle/>
          <a:p>
            <a:r>
              <a:rPr lang="en-US" dirty="0">
                <a:solidFill>
                  <a:schemeClr val="accent4">
                    <a:lumMod val="60000"/>
                    <a:lumOff val="40000"/>
                  </a:schemeClr>
                </a:solidFill>
                <a:latin typeface="Georgia" panose="02040502050405020303" pitchFamily="18" charset="0"/>
              </a:rPr>
              <a:t>Woodland Hills </a:t>
            </a:r>
            <a:br>
              <a:rPr lang="en-US" dirty="0">
                <a:solidFill>
                  <a:schemeClr val="accent4">
                    <a:lumMod val="60000"/>
                    <a:lumOff val="40000"/>
                  </a:schemeClr>
                </a:solidFill>
                <a:latin typeface="Georgia" panose="02040502050405020303" pitchFamily="18" charset="0"/>
              </a:rPr>
            </a:br>
            <a:r>
              <a:rPr lang="en-US" dirty="0">
                <a:solidFill>
                  <a:schemeClr val="accent4">
                    <a:lumMod val="60000"/>
                    <a:lumOff val="40000"/>
                  </a:schemeClr>
                </a:solidFill>
                <a:latin typeface="Georgia" panose="02040502050405020303" pitchFamily="18" charset="0"/>
              </a:rPr>
              <a:t>Tax &amp; Estate Planning Council</a:t>
            </a:r>
          </a:p>
        </p:txBody>
      </p:sp>
      <p:sp>
        <p:nvSpPr>
          <p:cNvPr id="3" name="Subtitle 2">
            <a:extLst>
              <a:ext uri="{FF2B5EF4-FFF2-40B4-BE49-F238E27FC236}">
                <a16:creationId xmlns:a16="http://schemas.microsoft.com/office/drawing/2014/main" id="{5EA9FF24-3B1C-4A9F-8090-29F3C762F20F}"/>
              </a:ext>
            </a:extLst>
          </p:cNvPr>
          <p:cNvSpPr>
            <a:spLocks noGrp="1"/>
          </p:cNvSpPr>
          <p:nvPr>
            <p:ph type="subTitle" idx="1"/>
          </p:nvPr>
        </p:nvSpPr>
        <p:spPr>
          <a:xfrm>
            <a:off x="419449" y="3740454"/>
            <a:ext cx="5847825" cy="1034642"/>
          </a:xfrm>
          <a:solidFill>
            <a:schemeClr val="accent1">
              <a:lumMod val="50000"/>
            </a:schemeClr>
          </a:solidFill>
        </p:spPr>
        <p:txBody>
          <a:bodyPr anchor="ctr">
            <a:normAutofit fontScale="92500" lnSpcReduction="20000"/>
          </a:bodyPr>
          <a:lstStyle/>
          <a:p>
            <a:pPr algn="l"/>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Mitch Rosenberg</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CFP®, CLU®, MSFS, AEP®, CEPA®</a:t>
            </a:r>
          </a:p>
          <a:p>
            <a:pPr algn="l"/>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Melissa Winn</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 J.D., LL.M Corporate Vice President and Advanced Planning Consultant for New York Life Insurance Company</a:t>
            </a:r>
          </a:p>
        </p:txBody>
      </p:sp>
      <p:sp>
        <p:nvSpPr>
          <p:cNvPr id="9" name="Subtitle 2">
            <a:extLst>
              <a:ext uri="{FF2B5EF4-FFF2-40B4-BE49-F238E27FC236}">
                <a16:creationId xmlns:a16="http://schemas.microsoft.com/office/drawing/2014/main" id="{21B557F2-7BEC-448D-B01A-9B59F759150F}"/>
              </a:ext>
            </a:extLst>
          </p:cNvPr>
          <p:cNvSpPr txBox="1">
            <a:spLocks/>
          </p:cNvSpPr>
          <p:nvPr/>
        </p:nvSpPr>
        <p:spPr>
          <a:xfrm>
            <a:off x="419450" y="4784523"/>
            <a:ext cx="5847824" cy="1034642"/>
          </a:xfrm>
          <a:prstGeom prst="rect">
            <a:avLst/>
          </a:prstGeom>
          <a:solidFill>
            <a:schemeClr val="accent1">
              <a:lumMod val="50000"/>
            </a:schemeClr>
          </a:solidFill>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i="1" dirty="0">
                <a:solidFill>
                  <a:schemeClr val="bg1"/>
                </a:solidFill>
                <a:latin typeface="Georgia" panose="02040502050405020303" pitchFamily="18" charset="0"/>
              </a:rPr>
              <a:t>“Managing Retirement Plan Distributions in a Changing Environment – Why it is essential for Advisors and their Clients to Review and Rethink their Distribution and Legacy Strategies.”</a:t>
            </a:r>
          </a:p>
        </p:txBody>
      </p:sp>
      <p:sp>
        <p:nvSpPr>
          <p:cNvPr id="12" name="Subtitle 2">
            <a:extLst>
              <a:ext uri="{FF2B5EF4-FFF2-40B4-BE49-F238E27FC236}">
                <a16:creationId xmlns:a16="http://schemas.microsoft.com/office/drawing/2014/main" id="{6F4B39E4-8CA7-4747-B31C-A16F93622E24}"/>
              </a:ext>
            </a:extLst>
          </p:cNvPr>
          <p:cNvSpPr txBox="1">
            <a:spLocks/>
          </p:cNvSpPr>
          <p:nvPr/>
        </p:nvSpPr>
        <p:spPr>
          <a:xfrm>
            <a:off x="419450" y="3085074"/>
            <a:ext cx="5847825" cy="325072"/>
          </a:xfrm>
          <a:prstGeom prst="rect">
            <a:avLst/>
          </a:prstGeom>
          <a:solidFill>
            <a:schemeClr val="accent1">
              <a:lumMod val="50000"/>
            </a:schemeClr>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accent4">
                    <a:lumMod val="60000"/>
                    <a:lumOff val="40000"/>
                  </a:schemeClr>
                </a:solidFill>
                <a:latin typeface="Tahoma" panose="020B0604030504040204" pitchFamily="34" charset="0"/>
                <a:ea typeface="Tahoma" panose="020B0604030504040204" pitchFamily="34" charset="0"/>
                <a:cs typeface="Tahoma" panose="020B0604030504040204" pitchFamily="34" charset="0"/>
              </a:rPr>
              <a:t>Wednesday, October 6, 2021</a:t>
            </a:r>
          </a:p>
        </p:txBody>
      </p:sp>
      <p:sp>
        <p:nvSpPr>
          <p:cNvPr id="13" name="Subtitle 2">
            <a:extLst>
              <a:ext uri="{FF2B5EF4-FFF2-40B4-BE49-F238E27FC236}">
                <a16:creationId xmlns:a16="http://schemas.microsoft.com/office/drawing/2014/main" id="{FAE01211-4A8E-4527-BB7A-F3E9B926D7C2}"/>
              </a:ext>
            </a:extLst>
          </p:cNvPr>
          <p:cNvSpPr txBox="1">
            <a:spLocks/>
          </p:cNvSpPr>
          <p:nvPr/>
        </p:nvSpPr>
        <p:spPr>
          <a:xfrm>
            <a:off x="419450" y="3405954"/>
            <a:ext cx="5847825" cy="325072"/>
          </a:xfrm>
          <a:prstGeom prst="rect">
            <a:avLst/>
          </a:prstGeom>
          <a:solidFill>
            <a:schemeClr val="accent1">
              <a:lumMod val="5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i="1" dirty="0">
                <a:solidFill>
                  <a:schemeClr val="bg1"/>
                </a:solidFill>
                <a:latin typeface="Tahoma" panose="020B0604030504040204" pitchFamily="34" charset="0"/>
                <a:ea typeface="Tahoma" panose="020B0604030504040204" pitchFamily="34" charset="0"/>
                <a:cs typeface="Tahoma" panose="020B0604030504040204" pitchFamily="34" charset="0"/>
              </a:rPr>
              <a:t>Speakers:</a:t>
            </a:r>
          </a:p>
        </p:txBody>
      </p:sp>
      <p:sp>
        <p:nvSpPr>
          <p:cNvPr id="14" name="Title 1">
            <a:extLst>
              <a:ext uri="{FF2B5EF4-FFF2-40B4-BE49-F238E27FC236}">
                <a16:creationId xmlns:a16="http://schemas.microsoft.com/office/drawing/2014/main" id="{FD1B3E8E-F2CA-4D95-9BFA-32E57737E698}"/>
              </a:ext>
            </a:extLst>
          </p:cNvPr>
          <p:cNvSpPr txBox="1">
            <a:spLocks/>
          </p:cNvSpPr>
          <p:nvPr/>
        </p:nvSpPr>
        <p:spPr>
          <a:xfrm>
            <a:off x="0" y="0"/>
            <a:ext cx="419450" cy="5819165"/>
          </a:xfrm>
          <a:prstGeom prst="rect">
            <a:avLst/>
          </a:prstGeom>
          <a:solidFill>
            <a:schemeClr val="accent1">
              <a:lumMod val="50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15" name="Title 1">
            <a:extLst>
              <a:ext uri="{FF2B5EF4-FFF2-40B4-BE49-F238E27FC236}">
                <a16:creationId xmlns:a16="http://schemas.microsoft.com/office/drawing/2014/main" id="{F92C698D-EEEB-492A-8BDC-61168B8269FA}"/>
              </a:ext>
            </a:extLst>
          </p:cNvPr>
          <p:cNvSpPr txBox="1">
            <a:spLocks/>
          </p:cNvSpPr>
          <p:nvPr/>
        </p:nvSpPr>
        <p:spPr>
          <a:xfrm>
            <a:off x="6267275" y="0"/>
            <a:ext cx="419450" cy="5819165"/>
          </a:xfrm>
          <a:prstGeom prst="rect">
            <a:avLst/>
          </a:prstGeom>
          <a:solidFill>
            <a:schemeClr val="accent1">
              <a:lumMod val="50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pic>
        <p:nvPicPr>
          <p:cNvPr id="6" name="Picture 5">
            <a:extLst>
              <a:ext uri="{FF2B5EF4-FFF2-40B4-BE49-F238E27FC236}">
                <a16:creationId xmlns:a16="http://schemas.microsoft.com/office/drawing/2014/main" id="{811BA69C-264B-4C78-9404-5F998756AFB9}"/>
              </a:ext>
            </a:extLst>
          </p:cNvPr>
          <p:cNvPicPr>
            <a:picLocks noChangeAspect="1"/>
          </p:cNvPicPr>
          <p:nvPr/>
        </p:nvPicPr>
        <p:blipFill>
          <a:blip r:embed="rId3"/>
          <a:stretch>
            <a:fillRect/>
          </a:stretch>
        </p:blipFill>
        <p:spPr>
          <a:xfrm>
            <a:off x="210511" y="5825248"/>
            <a:ext cx="2356701" cy="1036948"/>
          </a:xfrm>
          <a:prstGeom prst="rect">
            <a:avLst/>
          </a:prstGeom>
        </p:spPr>
      </p:pic>
    </p:spTree>
    <p:extLst>
      <p:ext uri="{BB962C8B-B14F-4D97-AF65-F5344CB8AC3E}">
        <p14:creationId xmlns:p14="http://schemas.microsoft.com/office/powerpoint/2010/main" val="82356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7D25-13EE-43FD-B4D2-4837366BFD16}"/>
              </a:ext>
            </a:extLst>
          </p:cNvPr>
          <p:cNvSpPr>
            <a:spLocks noGrp="1"/>
          </p:cNvSpPr>
          <p:nvPr>
            <p:ph type="title"/>
          </p:nvPr>
        </p:nvSpPr>
        <p:spPr>
          <a:xfrm>
            <a:off x="1981200" y="2857500"/>
            <a:ext cx="8229600" cy="1143000"/>
          </a:xfrm>
        </p:spPr>
        <p:txBody>
          <a:bodyPr/>
          <a:lstStyle/>
          <a:p>
            <a:r>
              <a:rPr lang="en-US" sz="4800" dirty="0"/>
              <a:t>Secure Act Exceptions</a:t>
            </a:r>
          </a:p>
        </p:txBody>
      </p:sp>
    </p:spTree>
    <p:extLst>
      <p:ext uri="{BB962C8B-B14F-4D97-AF65-F5344CB8AC3E}">
        <p14:creationId xmlns:p14="http://schemas.microsoft.com/office/powerpoint/2010/main" val="929753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44147-766A-4801-8C72-AD3D806727BD}"/>
              </a:ext>
            </a:extLst>
          </p:cNvPr>
          <p:cNvSpPr>
            <a:spLocks noGrp="1"/>
          </p:cNvSpPr>
          <p:nvPr>
            <p:ph type="title"/>
          </p:nvPr>
        </p:nvSpPr>
        <p:spPr/>
        <p:txBody>
          <a:bodyPr>
            <a:noAutofit/>
          </a:bodyPr>
          <a:lstStyle/>
          <a:p>
            <a:pPr algn="ctr"/>
            <a:r>
              <a:rPr lang="en-US" sz="3600" dirty="0"/>
              <a:t>Secure Act: 10 Year Rule</a:t>
            </a:r>
            <a:br>
              <a:rPr lang="en-US" sz="2400" dirty="0"/>
            </a:br>
            <a:r>
              <a:rPr lang="en-US" sz="2400" dirty="0">
                <a:solidFill>
                  <a:srgbClr val="FF0000"/>
                </a:solidFill>
              </a:rPr>
              <a:t>Eligible Designated Beneficiaries</a:t>
            </a:r>
            <a:endParaRPr lang="en-US" sz="2400" dirty="0"/>
          </a:p>
        </p:txBody>
      </p:sp>
      <p:sp>
        <p:nvSpPr>
          <p:cNvPr id="3" name="Content Placeholder 2">
            <a:extLst>
              <a:ext uri="{FF2B5EF4-FFF2-40B4-BE49-F238E27FC236}">
                <a16:creationId xmlns:a16="http://schemas.microsoft.com/office/drawing/2014/main" id="{C35CAE2E-B43D-4D80-A541-DC791DDA3ED9}"/>
              </a:ext>
            </a:extLst>
          </p:cNvPr>
          <p:cNvSpPr>
            <a:spLocks noGrp="1"/>
          </p:cNvSpPr>
          <p:nvPr>
            <p:ph idx="1"/>
          </p:nvPr>
        </p:nvSpPr>
        <p:spPr/>
        <p:txBody>
          <a:bodyPr numCol="1"/>
          <a:lstStyle/>
          <a:p>
            <a:pPr>
              <a:lnSpc>
                <a:spcPct val="100000"/>
              </a:lnSpc>
            </a:pPr>
            <a:r>
              <a:rPr lang="en-US" sz="2800" dirty="0"/>
              <a:t>Minor Child</a:t>
            </a:r>
          </a:p>
          <a:p>
            <a:pPr lvl="1">
              <a:lnSpc>
                <a:spcPct val="100000"/>
              </a:lnSpc>
            </a:pPr>
            <a:r>
              <a:rPr lang="en-US" sz="2400" dirty="0"/>
              <a:t>As described in IRC §409(a)(9)(F) and in the attendant regulations, a child may be treated as having not reached majority if they have not completed a </a:t>
            </a:r>
            <a:r>
              <a:rPr lang="en-US" sz="2400" b="1" dirty="0"/>
              <a:t>“specified course of education” </a:t>
            </a:r>
            <a:r>
              <a:rPr lang="en-US" sz="2400" dirty="0"/>
              <a:t>and is under the age of 26.</a:t>
            </a:r>
          </a:p>
          <a:p>
            <a:pPr lvl="1">
              <a:lnSpc>
                <a:spcPct val="100000"/>
              </a:lnSpc>
            </a:pPr>
            <a:r>
              <a:rPr lang="en-US" sz="2400" dirty="0"/>
              <a:t>If both of the requirements are met, the minor child beneficiary may use the Life Expectancy until 26 years of age.</a:t>
            </a:r>
          </a:p>
          <a:p>
            <a:pPr marL="342900" lvl="1" indent="0">
              <a:buNone/>
            </a:pPr>
            <a:endParaRPr lang="en-US" sz="1600" dirty="0"/>
          </a:p>
        </p:txBody>
      </p:sp>
      <p:pic>
        <p:nvPicPr>
          <p:cNvPr id="6" name="Picture 5">
            <a:extLst>
              <a:ext uri="{FF2B5EF4-FFF2-40B4-BE49-F238E27FC236}">
                <a16:creationId xmlns:a16="http://schemas.microsoft.com/office/drawing/2014/main" id="{3C9E9B73-8491-492C-AA75-9894E02AE196}"/>
              </a:ext>
            </a:extLst>
          </p:cNvPr>
          <p:cNvPicPr>
            <a:picLocks noChangeAspect="1"/>
          </p:cNvPicPr>
          <p:nvPr/>
        </p:nvPicPr>
        <p:blipFill>
          <a:blip r:embed="rId2"/>
          <a:stretch>
            <a:fillRect/>
          </a:stretch>
        </p:blipFill>
        <p:spPr>
          <a:xfrm>
            <a:off x="4057948" y="5029200"/>
            <a:ext cx="4076105" cy="1362194"/>
          </a:xfrm>
          <a:prstGeom prst="rect">
            <a:avLst/>
          </a:prstGeom>
        </p:spPr>
      </p:pic>
    </p:spTree>
    <p:extLst>
      <p:ext uri="{BB962C8B-B14F-4D97-AF65-F5344CB8AC3E}">
        <p14:creationId xmlns:p14="http://schemas.microsoft.com/office/powerpoint/2010/main" val="2528871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3078FD8-CF9D-4994-8957-5315CBB75EC6}"/>
              </a:ext>
            </a:extLst>
          </p:cNvPr>
          <p:cNvSpPr>
            <a:spLocks noGrp="1"/>
          </p:cNvSpPr>
          <p:nvPr>
            <p:ph type="title"/>
          </p:nvPr>
        </p:nvSpPr>
        <p:spPr/>
        <p:txBody>
          <a:bodyPr>
            <a:noAutofit/>
          </a:bodyPr>
          <a:lstStyle/>
          <a:p>
            <a:pPr algn="ctr"/>
            <a:r>
              <a:rPr lang="en-US" sz="3600" dirty="0"/>
              <a:t>Secure Act: 10 Year Rule</a:t>
            </a:r>
            <a:br>
              <a:rPr lang="en-US" sz="2400" dirty="0"/>
            </a:br>
            <a:r>
              <a:rPr lang="en-US" sz="2400" dirty="0">
                <a:solidFill>
                  <a:srgbClr val="FF0000"/>
                </a:solidFill>
              </a:rPr>
              <a:t>Eligible Designated Beneficiaries</a:t>
            </a:r>
            <a:endParaRPr lang="en-US" sz="2400" dirty="0"/>
          </a:p>
        </p:txBody>
      </p:sp>
      <p:sp>
        <p:nvSpPr>
          <p:cNvPr id="3" name="Content Placeholder 2">
            <a:extLst>
              <a:ext uri="{FF2B5EF4-FFF2-40B4-BE49-F238E27FC236}">
                <a16:creationId xmlns:a16="http://schemas.microsoft.com/office/drawing/2014/main" id="{13F06BF6-3556-461B-AA61-21F787C98B1D}"/>
              </a:ext>
            </a:extLst>
          </p:cNvPr>
          <p:cNvSpPr>
            <a:spLocks noGrp="1"/>
          </p:cNvSpPr>
          <p:nvPr>
            <p:ph idx="1"/>
          </p:nvPr>
        </p:nvSpPr>
        <p:spPr/>
        <p:txBody>
          <a:bodyPr numCol="1">
            <a:normAutofit/>
          </a:bodyPr>
          <a:lstStyle/>
          <a:p>
            <a:pPr>
              <a:lnSpc>
                <a:spcPct val="100000"/>
              </a:lnSpc>
            </a:pPr>
            <a:r>
              <a:rPr lang="en-US" sz="3000" dirty="0"/>
              <a:t>Disabled Persons</a:t>
            </a:r>
          </a:p>
          <a:p>
            <a:pPr lvl="1">
              <a:lnSpc>
                <a:spcPct val="100000"/>
              </a:lnSpc>
            </a:pPr>
            <a:r>
              <a:rPr lang="en-US" sz="2400" dirty="0"/>
              <a:t>As described in IRC §72(m)(7), “an individual shall be considered to be disabled if they are unable to engage in any substantial gainful activity by reason of any medically determinable physical or mental impairment which can be expected to result in death or to be of long-continued and indefinite duration.”</a:t>
            </a:r>
          </a:p>
          <a:p>
            <a:pPr lvl="1">
              <a:lnSpc>
                <a:spcPct val="100000"/>
              </a:lnSpc>
            </a:pPr>
            <a:r>
              <a:rPr lang="en-US" sz="2400" dirty="0"/>
              <a:t>An individual must provide proof of their disability.</a:t>
            </a:r>
          </a:p>
          <a:p>
            <a:pPr lvl="1">
              <a:lnSpc>
                <a:spcPct val="100000"/>
              </a:lnSpc>
            </a:pPr>
            <a:r>
              <a:rPr lang="en-US" sz="2400" dirty="0"/>
              <a:t>If an individual is deemed disabled, they are allowed to use the Life Expectancy rule.</a:t>
            </a:r>
          </a:p>
        </p:txBody>
      </p:sp>
    </p:spTree>
    <p:extLst>
      <p:ext uri="{BB962C8B-B14F-4D97-AF65-F5344CB8AC3E}">
        <p14:creationId xmlns:p14="http://schemas.microsoft.com/office/powerpoint/2010/main" val="1868207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4E48E1-ED15-4C68-9721-737C4DC79551}"/>
              </a:ext>
            </a:extLst>
          </p:cNvPr>
          <p:cNvSpPr>
            <a:spLocks noGrp="1"/>
          </p:cNvSpPr>
          <p:nvPr>
            <p:ph type="title"/>
          </p:nvPr>
        </p:nvSpPr>
        <p:spPr/>
        <p:txBody>
          <a:bodyPr>
            <a:noAutofit/>
          </a:bodyPr>
          <a:lstStyle/>
          <a:p>
            <a:pPr algn="ctr"/>
            <a:r>
              <a:rPr lang="en-US" sz="3600" dirty="0"/>
              <a:t>Secure Act: 10 Year Rule</a:t>
            </a:r>
            <a:br>
              <a:rPr lang="en-US" sz="2400" dirty="0"/>
            </a:br>
            <a:r>
              <a:rPr lang="en-US" sz="2400" dirty="0">
                <a:solidFill>
                  <a:srgbClr val="FF0000"/>
                </a:solidFill>
              </a:rPr>
              <a:t>Eligible Designated Beneficiaries</a:t>
            </a:r>
            <a:endParaRPr lang="en-US" sz="2400" dirty="0"/>
          </a:p>
        </p:txBody>
      </p:sp>
      <p:sp>
        <p:nvSpPr>
          <p:cNvPr id="3" name="Content Placeholder 2">
            <a:extLst>
              <a:ext uri="{FF2B5EF4-FFF2-40B4-BE49-F238E27FC236}">
                <a16:creationId xmlns:a16="http://schemas.microsoft.com/office/drawing/2014/main" id="{11CA15FF-EBB8-4848-A50F-B0ECACCFB439}"/>
              </a:ext>
            </a:extLst>
          </p:cNvPr>
          <p:cNvSpPr>
            <a:spLocks noGrp="1"/>
          </p:cNvSpPr>
          <p:nvPr>
            <p:ph idx="1"/>
          </p:nvPr>
        </p:nvSpPr>
        <p:spPr/>
        <p:txBody>
          <a:bodyPr numCol="1">
            <a:normAutofit fontScale="85000" lnSpcReduction="20000"/>
          </a:bodyPr>
          <a:lstStyle/>
          <a:p>
            <a:pPr>
              <a:lnSpc>
                <a:spcPct val="100000"/>
              </a:lnSpc>
            </a:pPr>
            <a:r>
              <a:rPr lang="en-US" sz="4500" dirty="0"/>
              <a:t>Chronically Ill</a:t>
            </a:r>
          </a:p>
          <a:p>
            <a:pPr lvl="1">
              <a:lnSpc>
                <a:spcPct val="100000"/>
              </a:lnSpc>
            </a:pPr>
            <a:r>
              <a:rPr lang="en-US" sz="3200" dirty="0"/>
              <a:t>As described in IRC §7702B(c)(2), a “chronically ill individual” means an individual who has been certified by a licensed health care practitioner as:</a:t>
            </a:r>
          </a:p>
          <a:p>
            <a:pPr lvl="2">
              <a:lnSpc>
                <a:spcPct val="100000"/>
              </a:lnSpc>
              <a:buFont typeface="Wingdings" panose="05000000000000000000" pitchFamily="2" charset="2"/>
              <a:buChar char="§"/>
            </a:pPr>
            <a:r>
              <a:rPr lang="en-US" sz="2900" dirty="0"/>
              <a:t>Being unable to perform at least two activities of daily living for a period of at least 90 days due to loss of functional capacity,</a:t>
            </a:r>
          </a:p>
          <a:p>
            <a:pPr lvl="2">
              <a:lnSpc>
                <a:spcPct val="100000"/>
              </a:lnSpc>
              <a:buFont typeface="Wingdings" panose="05000000000000000000" pitchFamily="2" charset="2"/>
              <a:buChar char="§"/>
            </a:pPr>
            <a:r>
              <a:rPr lang="en-US" sz="2900" dirty="0"/>
              <a:t>Having a level of disability that is to the level of the bullet point described above, or</a:t>
            </a:r>
          </a:p>
          <a:p>
            <a:pPr marL="431006" lvl="2"/>
            <a:r>
              <a:rPr lang="en-US" sz="3200" dirty="0"/>
              <a:t>Requiring substantial supervision to protect such individual from threats to health and safety due to cognitive impairment.</a:t>
            </a:r>
          </a:p>
          <a:p>
            <a:pPr marL="431006" lvl="1"/>
            <a:r>
              <a:rPr lang="en-US" sz="3200" dirty="0"/>
              <a:t>If an individual is deemed chronically ill, they are allowed to use the Life Expectancy rule.</a:t>
            </a:r>
          </a:p>
        </p:txBody>
      </p:sp>
    </p:spTree>
    <p:extLst>
      <p:ext uri="{BB962C8B-B14F-4D97-AF65-F5344CB8AC3E}">
        <p14:creationId xmlns:p14="http://schemas.microsoft.com/office/powerpoint/2010/main" val="3435440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584F39-6386-4016-96B1-0BAD9A6D5D7F}"/>
              </a:ext>
            </a:extLst>
          </p:cNvPr>
          <p:cNvSpPr>
            <a:spLocks noGrp="1"/>
          </p:cNvSpPr>
          <p:nvPr>
            <p:ph type="title"/>
          </p:nvPr>
        </p:nvSpPr>
        <p:spPr/>
        <p:txBody>
          <a:bodyPr>
            <a:noAutofit/>
          </a:bodyPr>
          <a:lstStyle/>
          <a:p>
            <a:pPr algn="ctr"/>
            <a:r>
              <a:rPr lang="en-US" sz="3600" dirty="0"/>
              <a:t>Responding to the 10 Year Rule</a:t>
            </a:r>
            <a:br>
              <a:rPr lang="en-US" sz="2400" dirty="0"/>
            </a:br>
            <a:endParaRPr lang="en-US" sz="2400" dirty="0"/>
          </a:p>
        </p:txBody>
      </p:sp>
      <p:sp>
        <p:nvSpPr>
          <p:cNvPr id="6147" name="Rectangle 3"/>
          <p:cNvSpPr>
            <a:spLocks noGrp="1" noChangeArrowheads="1"/>
          </p:cNvSpPr>
          <p:nvPr>
            <p:ph idx="1"/>
          </p:nvPr>
        </p:nvSpPr>
        <p:spPr/>
        <p:txBody>
          <a:bodyPr numCol="1">
            <a:noAutofit/>
          </a:bodyPr>
          <a:lstStyle/>
          <a:p>
            <a:pPr eaLnBrk="1" hangingPunct="1">
              <a:spcAft>
                <a:spcPts val="0"/>
              </a:spcAft>
            </a:pPr>
            <a:r>
              <a:rPr lang="en-US" sz="2400" dirty="0"/>
              <a:t>Prior Law Compared to the “Ten-Year Rule”</a:t>
            </a:r>
          </a:p>
          <a:p>
            <a:pPr eaLnBrk="1" hangingPunct="1">
              <a:spcAft>
                <a:spcPts val="0"/>
              </a:spcAft>
            </a:pPr>
            <a:r>
              <a:rPr lang="en-US" sz="2400" dirty="0"/>
              <a:t>Beneficiary Options after the Secure Act</a:t>
            </a:r>
          </a:p>
          <a:p>
            <a:pPr eaLnBrk="1" hangingPunct="1">
              <a:spcAft>
                <a:spcPts val="0"/>
              </a:spcAft>
            </a:pPr>
            <a:r>
              <a:rPr lang="en-US" sz="2400" dirty="0"/>
              <a:t>Conduit v. Accumulation Trusts after the Secure Act</a:t>
            </a:r>
          </a:p>
          <a:p>
            <a:pPr eaLnBrk="1" hangingPunct="1">
              <a:spcAft>
                <a:spcPts val="0"/>
              </a:spcAft>
            </a:pPr>
            <a:r>
              <a:rPr lang="en-US" sz="2400" dirty="0"/>
              <a:t>Solutions to Analyze which may Reduce the Impact of the 10-Year Rule:</a:t>
            </a:r>
          </a:p>
          <a:p>
            <a:pPr lvl="1" eaLnBrk="1" hangingPunct="1">
              <a:spcAft>
                <a:spcPts val="0"/>
              </a:spcAft>
            </a:pPr>
            <a:r>
              <a:rPr lang="en-US" sz="1800" dirty="0"/>
              <a:t>Multi-generational Spray Trusts</a:t>
            </a:r>
          </a:p>
          <a:p>
            <a:pPr lvl="1" eaLnBrk="1" hangingPunct="1">
              <a:spcAft>
                <a:spcPts val="0"/>
              </a:spcAft>
            </a:pPr>
            <a:r>
              <a:rPr lang="en-US" sz="1800" dirty="0"/>
              <a:t>Roth Conversions</a:t>
            </a:r>
          </a:p>
          <a:p>
            <a:pPr lvl="1" eaLnBrk="1" hangingPunct="1">
              <a:spcAft>
                <a:spcPts val="0"/>
              </a:spcAft>
            </a:pPr>
            <a:r>
              <a:rPr lang="en-US" sz="1800" dirty="0"/>
              <a:t>Spousal Rollovers and the </a:t>
            </a:r>
            <a:r>
              <a:rPr lang="en-US" sz="1800" i="1" dirty="0"/>
              <a:t>New</a:t>
            </a:r>
            <a:r>
              <a:rPr lang="en-US" sz="1800" dirty="0"/>
              <a:t> Spousal Rollover Trap</a:t>
            </a:r>
          </a:p>
          <a:p>
            <a:pPr lvl="1" eaLnBrk="1" hangingPunct="1">
              <a:spcAft>
                <a:spcPts val="0"/>
              </a:spcAft>
            </a:pPr>
            <a:r>
              <a:rPr lang="en-US" sz="1800" dirty="0"/>
              <a:t>IRAs Payable to CRTs</a:t>
            </a:r>
          </a:p>
          <a:p>
            <a:pPr lvl="1" eaLnBrk="1" hangingPunct="1">
              <a:spcAft>
                <a:spcPts val="0"/>
              </a:spcAft>
            </a:pPr>
            <a:r>
              <a:rPr lang="en-US" sz="1800" dirty="0"/>
              <a:t>IRA Trusts for State Income Tax Savings</a:t>
            </a:r>
          </a:p>
          <a:p>
            <a:pPr lvl="1" eaLnBrk="1" hangingPunct="1">
              <a:spcAft>
                <a:spcPts val="0"/>
              </a:spcAft>
            </a:pPr>
            <a:r>
              <a:rPr lang="en-US" sz="1800" dirty="0"/>
              <a:t>Life Insurance Solutions</a:t>
            </a:r>
          </a:p>
          <a:p>
            <a:pPr lvl="1" eaLnBrk="1" hangingPunct="1">
              <a:spcAft>
                <a:spcPts val="0"/>
              </a:spcAft>
            </a:pPr>
            <a:r>
              <a:rPr lang="en-US" sz="1800" dirty="0"/>
              <a:t>Qualified Charitable Contributions</a:t>
            </a:r>
          </a:p>
          <a:p>
            <a:pPr lvl="1" eaLnBrk="1" hangingPunct="1">
              <a:spcAft>
                <a:spcPts val="0"/>
              </a:spcAft>
            </a:pPr>
            <a:r>
              <a:rPr lang="en-US" sz="1800" dirty="0"/>
              <a:t>Naming a Charity as a Beneficiary</a:t>
            </a:r>
          </a:p>
        </p:txBody>
      </p:sp>
    </p:spTree>
    <p:extLst>
      <p:ext uri="{BB962C8B-B14F-4D97-AF65-F5344CB8AC3E}">
        <p14:creationId xmlns:p14="http://schemas.microsoft.com/office/powerpoint/2010/main" val="2741301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A179-03DE-4DE6-A784-126FF1762869}"/>
              </a:ext>
            </a:extLst>
          </p:cNvPr>
          <p:cNvSpPr>
            <a:spLocks noGrp="1"/>
          </p:cNvSpPr>
          <p:nvPr>
            <p:ph type="title"/>
          </p:nvPr>
        </p:nvSpPr>
        <p:spPr/>
        <p:txBody>
          <a:bodyPr/>
          <a:lstStyle/>
          <a:p>
            <a:r>
              <a:rPr lang="en-US" dirty="0"/>
              <a:t>Solutions – Key Concepts</a:t>
            </a:r>
          </a:p>
        </p:txBody>
      </p:sp>
      <p:sp>
        <p:nvSpPr>
          <p:cNvPr id="3" name="Content Placeholder 2">
            <a:extLst>
              <a:ext uri="{FF2B5EF4-FFF2-40B4-BE49-F238E27FC236}">
                <a16:creationId xmlns:a16="http://schemas.microsoft.com/office/drawing/2014/main" id="{B7AE6286-BD64-4F0F-991F-6DECDB60F258}"/>
              </a:ext>
            </a:extLst>
          </p:cNvPr>
          <p:cNvSpPr>
            <a:spLocks noGrp="1"/>
          </p:cNvSpPr>
          <p:nvPr>
            <p:ph idx="1"/>
          </p:nvPr>
        </p:nvSpPr>
        <p:spPr/>
        <p:txBody>
          <a:bodyPr/>
          <a:lstStyle/>
          <a:p>
            <a:pPr marL="257175" indent="-257175">
              <a:buFont typeface="Arial" panose="020B0604020202020204" pitchFamily="34" charset="0"/>
              <a:buChar char="•"/>
            </a:pPr>
            <a:r>
              <a:rPr lang="en-US" sz="2800" dirty="0"/>
              <a:t>Retain Income Tax Deferral</a:t>
            </a:r>
          </a:p>
          <a:p>
            <a:pPr marL="257175" indent="-257175">
              <a:buFont typeface="Arial" panose="020B0604020202020204" pitchFamily="34" charset="0"/>
              <a:buChar char="•"/>
            </a:pPr>
            <a:r>
              <a:rPr lang="en-US" sz="2800" dirty="0"/>
              <a:t>Bracket Management within a Family </a:t>
            </a:r>
          </a:p>
          <a:p>
            <a:pPr marL="257175" indent="-257175">
              <a:buFont typeface="Arial" panose="020B0604020202020204" pitchFamily="34" charset="0"/>
              <a:buChar char="•"/>
            </a:pPr>
            <a:r>
              <a:rPr lang="en-US" sz="2800" dirty="0"/>
              <a:t>Fulfill Charitable Goals with IRD</a:t>
            </a:r>
          </a:p>
          <a:p>
            <a:pPr marL="257175" indent="-257175">
              <a:buFont typeface="Arial" panose="020B0604020202020204" pitchFamily="34" charset="0"/>
              <a:buChar char="•"/>
            </a:pPr>
            <a:r>
              <a:rPr lang="en-US" sz="2800" dirty="0"/>
              <a:t>“Convert” Ordinary Income to Capital Gain</a:t>
            </a:r>
          </a:p>
          <a:p>
            <a:pPr marL="257175" indent="-257175">
              <a:buFont typeface="Arial" panose="020B0604020202020204" pitchFamily="34" charset="0"/>
              <a:buChar char="•"/>
            </a:pPr>
            <a:r>
              <a:rPr lang="en-US" sz="2800" dirty="0"/>
              <a:t>Manage State Income Taxes</a:t>
            </a:r>
          </a:p>
          <a:p>
            <a:pPr marL="257175" indent="-257175">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D8C70648-54D8-4BA0-B788-8B664DF2DF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9400" y="3778711"/>
            <a:ext cx="3429000" cy="2286000"/>
          </a:xfrm>
          <a:prstGeom prst="rect">
            <a:avLst/>
          </a:prstGeom>
        </p:spPr>
      </p:pic>
      <p:sp>
        <p:nvSpPr>
          <p:cNvPr id="5" name="Footer Placeholder 4">
            <a:extLst>
              <a:ext uri="{FF2B5EF4-FFF2-40B4-BE49-F238E27FC236}">
                <a16:creationId xmlns:a16="http://schemas.microsoft.com/office/drawing/2014/main" id="{6AFAF964-C9FD-4921-B85F-B2BDD1500D30}"/>
              </a:ext>
            </a:extLst>
          </p:cNvPr>
          <p:cNvSpPr>
            <a:spLocks noGrp="1"/>
          </p:cNvSpPr>
          <p:nvPr>
            <p:ph type="ftr" sz="quarter" idx="11"/>
          </p:nvPr>
        </p:nvSpPr>
        <p:spPr>
          <a:xfrm>
            <a:off x="2418761" y="6403819"/>
            <a:ext cx="4591641" cy="365125"/>
          </a:xfrm>
          <a:prstGeom prst="rect">
            <a:avLst/>
          </a:prstGeom>
        </p:spPr>
        <p:txBody>
          <a:bodyPr vert="horz" lIns="0" tIns="0" rIns="0" bIns="0" rtlCol="0" anchor="t"/>
          <a:lstStyle>
            <a:defPPr>
              <a:defRPr lang="en-US"/>
            </a:defPPr>
            <a:lvl1pPr marL="0" algn="l" defTabSz="914400" rtl="0" eaLnBrk="1" latinLnBrk="0" hangingPunct="1">
              <a:defRPr sz="1067"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EEECE1"/>
                </a:solidFill>
                <a:latin typeface="Calibri"/>
              </a:rPr>
              <a:t>Personal Financial Planning Section</a:t>
            </a:r>
          </a:p>
          <a:p>
            <a:r>
              <a:rPr lang="en-US">
                <a:solidFill>
                  <a:srgbClr val="EEECE1"/>
                </a:solidFill>
                <a:latin typeface="Calibri"/>
              </a:rPr>
              <a:t>Tax | Retirement | Estate | Risk Management | Investments</a:t>
            </a:r>
            <a:endParaRPr lang="en-US" dirty="0">
              <a:solidFill>
                <a:srgbClr val="EEECE1"/>
              </a:solidFill>
              <a:latin typeface="Calibri"/>
            </a:endParaRPr>
          </a:p>
        </p:txBody>
      </p:sp>
      <p:sp>
        <p:nvSpPr>
          <p:cNvPr id="6" name="Slide Number Placeholder 5">
            <a:extLst>
              <a:ext uri="{FF2B5EF4-FFF2-40B4-BE49-F238E27FC236}">
                <a16:creationId xmlns:a16="http://schemas.microsoft.com/office/drawing/2014/main" id="{5149457F-2A33-4604-A41E-D6825C71AD44}"/>
              </a:ext>
            </a:extLst>
          </p:cNvPr>
          <p:cNvSpPr>
            <a:spLocks noGrp="1"/>
          </p:cNvSpPr>
          <p:nvPr>
            <p:ph type="sldNum" sz="quarter" idx="4"/>
          </p:nvPr>
        </p:nvSpPr>
        <p:spPr>
          <a:xfrm>
            <a:off x="2133603" y="6405743"/>
            <a:ext cx="285157" cy="363200"/>
          </a:xfrm>
          <a:prstGeom prst="rect">
            <a:avLst/>
          </a:prstGeom>
        </p:spPr>
        <p:txBody>
          <a:bodyPr vert="horz" lIns="0" tIns="0" rIns="0" bIns="0" rtlCol="0" anchor="t"/>
          <a:lstStyle>
            <a:defPPr>
              <a:defRPr lang="en-US"/>
            </a:defPPr>
            <a:lvl1pPr marL="0" algn="l" defTabSz="914400" rtl="0" eaLnBrk="1" latinLnBrk="0" hangingPunct="1">
              <a:defRPr lang="en-US" sz="1067" kern="1200" smtClean="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FBB8BA-9C6A-4A48-A369-70FBD2FA98DA}" type="slidenum">
              <a:rPr lang="en-US">
                <a:solidFill>
                  <a:srgbClr val="EEECE1"/>
                </a:solidFill>
                <a:latin typeface="Calibri"/>
              </a:rPr>
              <a:pPr/>
              <a:t>15</a:t>
            </a:fld>
            <a:endParaRPr lang="en-US" dirty="0">
              <a:solidFill>
                <a:srgbClr val="EEECE1"/>
              </a:solidFill>
              <a:latin typeface="Calibri"/>
            </a:endParaRPr>
          </a:p>
        </p:txBody>
      </p:sp>
    </p:spTree>
    <p:extLst>
      <p:ext uri="{BB962C8B-B14F-4D97-AF65-F5344CB8AC3E}">
        <p14:creationId xmlns:p14="http://schemas.microsoft.com/office/powerpoint/2010/main" val="3688899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574574"/>
          </a:xfrm>
        </p:spPr>
        <p:txBody>
          <a:bodyPr>
            <a:normAutofit/>
          </a:bodyPr>
          <a:lstStyle/>
          <a:p>
            <a:r>
              <a:rPr lang="en-US" sz="4000" dirty="0"/>
              <a:t>Secure Act Beneficiary RMD Summary</a:t>
            </a:r>
            <a:br>
              <a:rPr lang="en-US" sz="4000" dirty="0"/>
            </a:br>
            <a:endParaRPr lang="en-US" sz="4000" dirty="0">
              <a:solidFill>
                <a:srgbClr val="FF0000"/>
              </a:solidFill>
            </a:endParaRPr>
          </a:p>
        </p:txBody>
      </p:sp>
      <p:graphicFrame>
        <p:nvGraphicFramePr>
          <p:cNvPr id="8" name="Table 8">
            <a:extLst>
              <a:ext uri="{FF2B5EF4-FFF2-40B4-BE49-F238E27FC236}">
                <a16:creationId xmlns:a16="http://schemas.microsoft.com/office/drawing/2014/main" id="{052636D4-DB2D-44B3-92FC-D08E07B79784}"/>
              </a:ext>
            </a:extLst>
          </p:cNvPr>
          <p:cNvGraphicFramePr>
            <a:graphicFrameLocks noGrp="1"/>
          </p:cNvGraphicFramePr>
          <p:nvPr/>
        </p:nvGraphicFramePr>
        <p:xfrm>
          <a:off x="1860177" y="1600201"/>
          <a:ext cx="8471647" cy="4628603"/>
        </p:xfrm>
        <a:graphic>
          <a:graphicData uri="http://schemas.openxmlformats.org/drawingml/2006/table">
            <a:tbl>
              <a:tblPr firstRow="1" bandRow="1">
                <a:tableStyleId>{7E9639D4-E3E2-4D34-9284-5A2195B3D0D7}</a:tableStyleId>
              </a:tblPr>
              <a:tblGrid>
                <a:gridCol w="1411941">
                  <a:extLst>
                    <a:ext uri="{9D8B030D-6E8A-4147-A177-3AD203B41FA5}">
                      <a16:colId xmlns:a16="http://schemas.microsoft.com/office/drawing/2014/main" val="3155215424"/>
                    </a:ext>
                  </a:extLst>
                </a:gridCol>
                <a:gridCol w="1308481">
                  <a:extLst>
                    <a:ext uri="{9D8B030D-6E8A-4147-A177-3AD203B41FA5}">
                      <a16:colId xmlns:a16="http://schemas.microsoft.com/office/drawing/2014/main" val="2101568076"/>
                    </a:ext>
                  </a:extLst>
                </a:gridCol>
                <a:gridCol w="1336108">
                  <a:extLst>
                    <a:ext uri="{9D8B030D-6E8A-4147-A177-3AD203B41FA5}">
                      <a16:colId xmlns:a16="http://schemas.microsoft.com/office/drawing/2014/main" val="2913818456"/>
                    </a:ext>
                  </a:extLst>
                </a:gridCol>
                <a:gridCol w="1536462">
                  <a:extLst>
                    <a:ext uri="{9D8B030D-6E8A-4147-A177-3AD203B41FA5}">
                      <a16:colId xmlns:a16="http://schemas.microsoft.com/office/drawing/2014/main" val="3988476265"/>
                    </a:ext>
                  </a:extLst>
                </a:gridCol>
                <a:gridCol w="1466714">
                  <a:extLst>
                    <a:ext uri="{9D8B030D-6E8A-4147-A177-3AD203B41FA5}">
                      <a16:colId xmlns:a16="http://schemas.microsoft.com/office/drawing/2014/main" val="2267638747"/>
                    </a:ext>
                  </a:extLst>
                </a:gridCol>
                <a:gridCol w="1411941">
                  <a:extLst>
                    <a:ext uri="{9D8B030D-6E8A-4147-A177-3AD203B41FA5}">
                      <a16:colId xmlns:a16="http://schemas.microsoft.com/office/drawing/2014/main" val="2257796262"/>
                    </a:ext>
                  </a:extLst>
                </a:gridCol>
              </a:tblGrid>
              <a:tr h="763524">
                <a:tc>
                  <a:txBody>
                    <a:bodyPr/>
                    <a:lstStyle/>
                    <a:p>
                      <a:r>
                        <a:rPr lang="en-US" sz="1500" dirty="0"/>
                        <a:t>Tax Terminology</a:t>
                      </a:r>
                    </a:p>
                    <a:p>
                      <a:endParaRPr lang="en-US" sz="1500" dirty="0"/>
                    </a:p>
                    <a:p>
                      <a:r>
                        <a:rPr lang="en-US" sz="1500" dirty="0"/>
                        <a:t> </a:t>
                      </a:r>
                    </a:p>
                  </a:txBody>
                  <a:tcPr marL="53788" marR="53788" marT="26894" marB="26894">
                    <a:lnR w="12700" cap="flat" cmpd="sng" algn="ctr">
                      <a:solidFill>
                        <a:schemeClr val="tx1"/>
                      </a:solidFill>
                      <a:prstDash val="solid"/>
                      <a:round/>
                      <a:headEnd type="none" w="med" len="med"/>
                      <a:tailEnd type="none" w="med" len="med"/>
                    </a:lnR>
                  </a:tcPr>
                </a:tc>
                <a:tc>
                  <a:txBody>
                    <a:bodyPr/>
                    <a:lstStyle/>
                    <a:p>
                      <a:pPr algn="ctr"/>
                      <a:r>
                        <a:rPr lang="en-US" sz="1500" dirty="0"/>
                        <a:t>Designated Non-Eligible Beneficiary</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500" dirty="0"/>
                        <a:t>Surviving Spouse</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500" dirty="0"/>
                        <a:t>Eligible Minor Child</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500" dirty="0"/>
                        <a:t>Person Less Than 10 Years Younger</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500" dirty="0"/>
                        <a:t>Disabled or Chronically Ill Person</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541691243"/>
                  </a:ext>
                </a:extLst>
              </a:tr>
              <a:tr h="1108603">
                <a:tc>
                  <a:txBody>
                    <a:bodyPr/>
                    <a:lstStyle/>
                    <a:p>
                      <a:r>
                        <a:rPr lang="en-US" sz="1500" dirty="0"/>
                        <a:t>Outright Beneficiary</a:t>
                      </a:r>
                    </a:p>
                  </a:txBody>
                  <a:tcPr marL="53788" marR="53788" marT="26894" marB="26894">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r>
                        <a:rPr lang="en-US" sz="1500" dirty="0"/>
                        <a:t>10-Year Rule</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US" sz="1500" dirty="0"/>
                        <a:t>Life Expectancy Rule</a:t>
                      </a:r>
                    </a:p>
                    <a:p>
                      <a:endParaRPr lang="en-US" sz="1500" dirty="0"/>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US" sz="1500" dirty="0"/>
                        <a:t>Life Expectancy Rule (Until Majority then 10-Year Rule)</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US" sz="1500" dirty="0"/>
                        <a:t>Life Expectancy Rule</a:t>
                      </a:r>
                    </a:p>
                    <a:p>
                      <a:endParaRPr lang="en-US" sz="1500" dirty="0"/>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US" sz="1500" dirty="0"/>
                        <a:t>Life Expectancy Rule</a:t>
                      </a:r>
                    </a:p>
                    <a:p>
                      <a:endParaRPr lang="en-US" sz="1500" dirty="0"/>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62855684"/>
                  </a:ext>
                </a:extLst>
              </a:tr>
              <a:tr h="1108603">
                <a:tc>
                  <a:txBody>
                    <a:bodyPr/>
                    <a:lstStyle/>
                    <a:p>
                      <a:r>
                        <a:rPr lang="en-US" sz="1500" dirty="0"/>
                        <a:t>Conduit Trust</a:t>
                      </a:r>
                    </a:p>
                  </a:txBody>
                  <a:tcPr marL="53788" marR="53788" marT="26894" marB="26894">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r>
                        <a:rPr lang="en-US" sz="1500" dirty="0"/>
                        <a:t>10-Year Rule</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500" dirty="0"/>
                        <a:t>Life Expectancy Rule</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500" dirty="0"/>
                        <a:t>Life Expectancy Rule (Until Majority then 10-Year Rule)</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500" dirty="0"/>
                        <a:t>Life Expectancy Rule</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500" dirty="0"/>
                        <a:t>Life Expectancy Rule</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633192423"/>
                  </a:ext>
                </a:extLst>
              </a:tr>
              <a:tr h="723509">
                <a:tc>
                  <a:txBody>
                    <a:bodyPr/>
                    <a:lstStyle/>
                    <a:p>
                      <a:r>
                        <a:rPr lang="en-US" sz="1500" dirty="0"/>
                        <a:t>Designated Beneficiary Trust</a:t>
                      </a:r>
                    </a:p>
                  </a:txBody>
                  <a:tcPr marL="53788" marR="53788" marT="26894" marB="26894">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r>
                        <a:rPr lang="en-US" sz="1500" dirty="0"/>
                        <a:t>10-Year Rule</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500" dirty="0"/>
                        <a:t>10-Year Rule</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US" sz="1500" dirty="0"/>
                        <a:t>10-Year Rule</a:t>
                      </a:r>
                    </a:p>
                    <a:p>
                      <a:endParaRPr lang="en-US" sz="1500" dirty="0"/>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US" sz="1500" dirty="0"/>
                        <a:t>10-Year Rule</a:t>
                      </a:r>
                    </a:p>
                    <a:p>
                      <a:endParaRPr lang="en-US" sz="1500" dirty="0"/>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US" sz="1500" dirty="0"/>
                        <a:t>Life Expectancy Rule</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15492601"/>
                  </a:ext>
                </a:extLst>
              </a:tr>
              <a:tr h="924364">
                <a:tc>
                  <a:txBody>
                    <a:bodyPr/>
                    <a:lstStyle/>
                    <a:p>
                      <a:r>
                        <a:rPr lang="en-US" sz="1500" dirty="0"/>
                        <a:t>Non-Designated Beneficiary Trust</a:t>
                      </a:r>
                    </a:p>
                  </a:txBody>
                  <a:tcPr marL="53788" marR="53788" marT="26894" marB="26894">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US" sz="1200" dirty="0"/>
                        <a:t>Before RBD: 5-Year Rule</a:t>
                      </a:r>
                    </a:p>
                    <a:p>
                      <a:endParaRPr lang="en-US" sz="1500" dirty="0"/>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200" dirty="0"/>
                        <a:t>Before RBD: 5-Year Rule</a:t>
                      </a:r>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US" sz="1200" dirty="0"/>
                        <a:t>Before RBD: 5-Year Rule</a:t>
                      </a:r>
                    </a:p>
                    <a:p>
                      <a:endParaRPr lang="en-US" sz="1500" dirty="0"/>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US" sz="1200" dirty="0"/>
                        <a:t>Before RBD: 5-Year Rule</a:t>
                      </a:r>
                    </a:p>
                    <a:p>
                      <a:endParaRPr lang="en-US" sz="1200" dirty="0"/>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US" sz="1200" dirty="0"/>
                        <a:t>Before RBD: 5-Year Rule</a:t>
                      </a:r>
                    </a:p>
                    <a:p>
                      <a:endParaRPr lang="en-US" sz="1200" dirty="0"/>
                    </a:p>
                  </a:txBody>
                  <a:tcPr marL="53788" marR="53788" marT="26894" marB="26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546090016"/>
                  </a:ext>
                </a:extLst>
              </a:tr>
            </a:tbl>
          </a:graphicData>
        </a:graphic>
      </p:graphicFrame>
      <p:cxnSp>
        <p:nvCxnSpPr>
          <p:cNvPr id="4" name="Straight Connector 3">
            <a:extLst>
              <a:ext uri="{FF2B5EF4-FFF2-40B4-BE49-F238E27FC236}">
                <a16:creationId xmlns:a16="http://schemas.microsoft.com/office/drawing/2014/main" id="{1A119187-9F19-4FF5-8B0A-CFB524B8FD91}"/>
              </a:ext>
            </a:extLst>
          </p:cNvPr>
          <p:cNvCxnSpPr>
            <a:cxnSpLocks/>
          </p:cNvCxnSpPr>
          <p:nvPr/>
        </p:nvCxnSpPr>
        <p:spPr>
          <a:xfrm>
            <a:off x="3272117" y="5797917"/>
            <a:ext cx="7059706" cy="0"/>
          </a:xfrm>
          <a:prstGeom prst="line">
            <a:avLst/>
          </a:prstGeom>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D29409BE-7DAE-4B85-8318-48B1B89F6279}"/>
              </a:ext>
            </a:extLst>
          </p:cNvPr>
          <p:cNvSpPr txBox="1"/>
          <p:nvPr/>
        </p:nvSpPr>
        <p:spPr>
          <a:xfrm>
            <a:off x="3235770" y="5797918"/>
            <a:ext cx="1363870" cy="430887"/>
          </a:xfrm>
          <a:prstGeom prst="rect">
            <a:avLst/>
          </a:prstGeom>
          <a:noFill/>
        </p:spPr>
        <p:txBody>
          <a:bodyPr wrap="square" rtlCol="0">
            <a:spAutoFit/>
          </a:bodyPr>
          <a:lstStyle/>
          <a:p>
            <a:pPr defTabSz="860560"/>
            <a:r>
              <a:rPr lang="en-US" sz="1100" dirty="0">
                <a:solidFill>
                  <a:prstClr val="black"/>
                </a:solidFill>
                <a:latin typeface="Calibri"/>
              </a:rPr>
              <a:t>After RBD: Ghost Life Expectancy Rule</a:t>
            </a:r>
          </a:p>
        </p:txBody>
      </p:sp>
      <p:sp>
        <p:nvSpPr>
          <p:cNvPr id="10" name="TextBox 9">
            <a:extLst>
              <a:ext uri="{FF2B5EF4-FFF2-40B4-BE49-F238E27FC236}">
                <a16:creationId xmlns:a16="http://schemas.microsoft.com/office/drawing/2014/main" id="{6BCD42EE-17ED-4D96-9835-701F6AEC21E8}"/>
              </a:ext>
            </a:extLst>
          </p:cNvPr>
          <p:cNvSpPr txBox="1"/>
          <p:nvPr/>
        </p:nvSpPr>
        <p:spPr>
          <a:xfrm>
            <a:off x="4551585" y="5797918"/>
            <a:ext cx="1363870" cy="430887"/>
          </a:xfrm>
          <a:prstGeom prst="rect">
            <a:avLst/>
          </a:prstGeom>
          <a:noFill/>
        </p:spPr>
        <p:txBody>
          <a:bodyPr wrap="square" rtlCol="0">
            <a:spAutoFit/>
          </a:bodyPr>
          <a:lstStyle/>
          <a:p>
            <a:pPr defTabSz="860560"/>
            <a:r>
              <a:rPr lang="en-US" sz="1100" dirty="0">
                <a:solidFill>
                  <a:prstClr val="black"/>
                </a:solidFill>
                <a:latin typeface="Calibri"/>
              </a:rPr>
              <a:t>After RBD: Ghost Life Expectancy Rule</a:t>
            </a:r>
          </a:p>
        </p:txBody>
      </p:sp>
      <p:sp>
        <p:nvSpPr>
          <p:cNvPr id="11" name="TextBox 10">
            <a:extLst>
              <a:ext uri="{FF2B5EF4-FFF2-40B4-BE49-F238E27FC236}">
                <a16:creationId xmlns:a16="http://schemas.microsoft.com/office/drawing/2014/main" id="{91B119E6-FD18-472C-811C-CBFFFAC35B21}"/>
              </a:ext>
            </a:extLst>
          </p:cNvPr>
          <p:cNvSpPr txBox="1"/>
          <p:nvPr/>
        </p:nvSpPr>
        <p:spPr>
          <a:xfrm>
            <a:off x="5867400" y="5772291"/>
            <a:ext cx="1363870" cy="430887"/>
          </a:xfrm>
          <a:prstGeom prst="rect">
            <a:avLst/>
          </a:prstGeom>
          <a:noFill/>
        </p:spPr>
        <p:txBody>
          <a:bodyPr wrap="square" rtlCol="0">
            <a:spAutoFit/>
          </a:bodyPr>
          <a:lstStyle/>
          <a:p>
            <a:pPr defTabSz="860560"/>
            <a:r>
              <a:rPr lang="en-US" sz="1100" dirty="0">
                <a:solidFill>
                  <a:prstClr val="black"/>
                </a:solidFill>
                <a:latin typeface="Calibri"/>
              </a:rPr>
              <a:t>After RBD: Ghost Life Expectancy Rule</a:t>
            </a:r>
          </a:p>
        </p:txBody>
      </p:sp>
      <p:sp>
        <p:nvSpPr>
          <p:cNvPr id="16" name="TextBox 15">
            <a:extLst>
              <a:ext uri="{FF2B5EF4-FFF2-40B4-BE49-F238E27FC236}">
                <a16:creationId xmlns:a16="http://schemas.microsoft.com/office/drawing/2014/main" id="{5B9D00CE-7F9A-48C8-A7D0-35216C8F93DB}"/>
              </a:ext>
            </a:extLst>
          </p:cNvPr>
          <p:cNvSpPr txBox="1"/>
          <p:nvPr/>
        </p:nvSpPr>
        <p:spPr>
          <a:xfrm>
            <a:off x="7441704" y="5797918"/>
            <a:ext cx="1363870" cy="430887"/>
          </a:xfrm>
          <a:prstGeom prst="rect">
            <a:avLst/>
          </a:prstGeom>
          <a:noFill/>
        </p:spPr>
        <p:txBody>
          <a:bodyPr wrap="square" rtlCol="0">
            <a:spAutoFit/>
          </a:bodyPr>
          <a:lstStyle/>
          <a:p>
            <a:pPr defTabSz="860560"/>
            <a:r>
              <a:rPr lang="en-US" sz="1100" dirty="0">
                <a:solidFill>
                  <a:prstClr val="black"/>
                </a:solidFill>
                <a:latin typeface="Calibri"/>
              </a:rPr>
              <a:t>After RBD: Ghost Life Expectancy Rule</a:t>
            </a:r>
          </a:p>
        </p:txBody>
      </p:sp>
      <p:sp>
        <p:nvSpPr>
          <p:cNvPr id="17" name="TextBox 16">
            <a:extLst>
              <a:ext uri="{FF2B5EF4-FFF2-40B4-BE49-F238E27FC236}">
                <a16:creationId xmlns:a16="http://schemas.microsoft.com/office/drawing/2014/main" id="{00B2C698-DE1E-469F-BF0D-5F91CEACCE28}"/>
              </a:ext>
            </a:extLst>
          </p:cNvPr>
          <p:cNvSpPr txBox="1"/>
          <p:nvPr/>
        </p:nvSpPr>
        <p:spPr>
          <a:xfrm>
            <a:off x="8886763" y="5772291"/>
            <a:ext cx="1363870" cy="430887"/>
          </a:xfrm>
          <a:prstGeom prst="rect">
            <a:avLst/>
          </a:prstGeom>
          <a:noFill/>
        </p:spPr>
        <p:txBody>
          <a:bodyPr wrap="square" rtlCol="0">
            <a:spAutoFit/>
          </a:bodyPr>
          <a:lstStyle/>
          <a:p>
            <a:pPr defTabSz="860560"/>
            <a:r>
              <a:rPr lang="en-US" sz="1100" dirty="0">
                <a:solidFill>
                  <a:prstClr val="black"/>
                </a:solidFill>
                <a:latin typeface="Calibri"/>
              </a:rPr>
              <a:t>After RBD: Ghost Life Expectancy Rule</a:t>
            </a:r>
          </a:p>
        </p:txBody>
      </p:sp>
    </p:spTree>
    <p:extLst>
      <p:ext uri="{BB962C8B-B14F-4D97-AF65-F5344CB8AC3E}">
        <p14:creationId xmlns:p14="http://schemas.microsoft.com/office/powerpoint/2010/main" val="731987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2" name="Group 6"/>
          <p:cNvGrpSpPr>
            <a:grpSpLocks/>
          </p:cNvGrpSpPr>
          <p:nvPr/>
        </p:nvGrpSpPr>
        <p:grpSpPr bwMode="auto">
          <a:xfrm>
            <a:off x="1869833" y="1952149"/>
            <a:ext cx="6267265" cy="3677217"/>
            <a:chOff x="888024" y="1780120"/>
            <a:chExt cx="6267265" cy="3677217"/>
          </a:xfrm>
        </p:grpSpPr>
        <p:sp>
          <p:nvSpPr>
            <p:cNvPr id="8" name="AutoShape 4"/>
            <p:cNvSpPr>
              <a:spLocks noChangeArrowheads="1"/>
            </p:cNvSpPr>
            <p:nvPr/>
          </p:nvSpPr>
          <p:spPr bwMode="auto">
            <a:xfrm>
              <a:off x="1192824" y="2646392"/>
              <a:ext cx="1676400" cy="685800"/>
            </a:xfrm>
            <a:prstGeom prst="roundRect">
              <a:avLst>
                <a:gd name="adj" fmla="val 16667"/>
              </a:avLst>
            </a:prstGeom>
            <a:solidFill>
              <a:schemeClr val="accent1">
                <a:lumMod val="40000"/>
                <a:lumOff val="60000"/>
              </a:schemeClr>
            </a:solidFill>
            <a:ln w="9525">
              <a:solidFill>
                <a:schemeClr val="accent1">
                  <a:lumMod val="40000"/>
                  <a:lumOff val="60000"/>
                </a:schemeClr>
              </a:solidFill>
              <a:round/>
              <a:headEnd/>
              <a:tailEnd/>
            </a:ln>
            <a:effectLst/>
          </p:spPr>
          <p:txBody>
            <a:bodyPr wrap="none" anchor="ctr"/>
            <a:lstStyle/>
            <a:p>
              <a:pPr algn="ctr">
                <a:defRPr/>
              </a:pPr>
              <a:r>
                <a:rPr lang="en-US" sz="2400" dirty="0">
                  <a:solidFill>
                    <a:srgbClr val="000000"/>
                  </a:solidFill>
                  <a:latin typeface="Calibri"/>
                </a:rPr>
                <a:t>Donor</a:t>
              </a:r>
            </a:p>
          </p:txBody>
        </p:sp>
        <p:sp>
          <p:nvSpPr>
            <p:cNvPr id="10" name="AutoShape 5"/>
            <p:cNvSpPr>
              <a:spLocks noChangeArrowheads="1"/>
            </p:cNvSpPr>
            <p:nvPr/>
          </p:nvSpPr>
          <p:spPr bwMode="auto">
            <a:xfrm>
              <a:off x="4106008" y="4771537"/>
              <a:ext cx="1828800" cy="685800"/>
            </a:xfrm>
            <a:prstGeom prst="roundRect">
              <a:avLst>
                <a:gd name="adj" fmla="val 16667"/>
              </a:avLst>
            </a:prstGeom>
            <a:solidFill>
              <a:schemeClr val="accent1">
                <a:lumMod val="40000"/>
                <a:lumOff val="60000"/>
              </a:schemeClr>
            </a:solidFill>
            <a:ln w="9525">
              <a:solidFill>
                <a:schemeClr val="accent1">
                  <a:lumMod val="40000"/>
                  <a:lumOff val="60000"/>
                </a:schemeClr>
              </a:solidFill>
              <a:round/>
              <a:headEnd/>
              <a:tailEnd/>
            </a:ln>
            <a:effectLst/>
          </p:spPr>
          <p:txBody>
            <a:bodyPr wrap="none" anchor="ctr"/>
            <a:lstStyle/>
            <a:p>
              <a:pPr algn="ctr">
                <a:defRPr/>
              </a:pPr>
              <a:r>
                <a:rPr lang="en-US" sz="2400" dirty="0">
                  <a:solidFill>
                    <a:srgbClr val="000000"/>
                  </a:solidFill>
                  <a:latin typeface="Calibri"/>
                </a:rPr>
                <a:t>Charity</a:t>
              </a:r>
            </a:p>
            <a:p>
              <a:pPr algn="ctr">
                <a:defRPr/>
              </a:pPr>
              <a:r>
                <a:rPr lang="en-US" sz="1200" dirty="0">
                  <a:solidFill>
                    <a:srgbClr val="000000"/>
                  </a:solidFill>
                  <a:latin typeface="Calibri"/>
                </a:rPr>
                <a:t>(Remainder Beneficiary)</a:t>
              </a:r>
            </a:p>
          </p:txBody>
        </p:sp>
        <p:sp>
          <p:nvSpPr>
            <p:cNvPr id="99336" name="Text Box 6"/>
            <p:cNvSpPr txBox="1">
              <a:spLocks noChangeArrowheads="1"/>
            </p:cNvSpPr>
            <p:nvPr/>
          </p:nvSpPr>
          <p:spPr bwMode="auto">
            <a:xfrm>
              <a:off x="3048370" y="2584212"/>
              <a:ext cx="7788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000" dirty="0">
                  <a:solidFill>
                    <a:prstClr val="black"/>
                  </a:solidFill>
                  <a:latin typeface="Arial" charset="0"/>
                </a:rPr>
                <a:t>IRA</a:t>
              </a:r>
            </a:p>
          </p:txBody>
        </p:sp>
        <p:sp>
          <p:nvSpPr>
            <p:cNvPr id="99337" name="Text Box 7"/>
            <p:cNvSpPr txBox="1">
              <a:spLocks noChangeArrowheads="1"/>
            </p:cNvSpPr>
            <p:nvPr/>
          </p:nvSpPr>
          <p:spPr bwMode="auto">
            <a:xfrm>
              <a:off x="888024" y="4001261"/>
              <a:ext cx="2286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dirty="0">
                  <a:solidFill>
                    <a:prstClr val="black"/>
                  </a:solidFill>
                  <a:latin typeface="Arial" charset="0"/>
                </a:rPr>
                <a:t>No income tax due when the balance of the IRA is paid to the CRT</a:t>
              </a:r>
            </a:p>
          </p:txBody>
        </p:sp>
        <p:sp>
          <p:nvSpPr>
            <p:cNvPr id="99338" name="Line 8"/>
            <p:cNvSpPr>
              <a:spLocks noChangeShapeType="1"/>
            </p:cNvSpPr>
            <p:nvPr/>
          </p:nvSpPr>
          <p:spPr bwMode="auto">
            <a:xfrm>
              <a:off x="2042747" y="3389489"/>
              <a:ext cx="0" cy="609600"/>
            </a:xfrm>
            <a:prstGeom prst="line">
              <a:avLst/>
            </a:prstGeom>
            <a:noFill/>
            <a:ln w="2857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99339" name="Line 9"/>
            <p:cNvSpPr>
              <a:spLocks noChangeShapeType="1"/>
            </p:cNvSpPr>
            <p:nvPr/>
          </p:nvSpPr>
          <p:spPr bwMode="auto">
            <a:xfrm>
              <a:off x="2947620" y="2989292"/>
              <a:ext cx="109757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Calibri"/>
              </a:endParaRPr>
            </a:p>
          </p:txBody>
        </p:sp>
        <p:sp>
          <p:nvSpPr>
            <p:cNvPr id="99341" name="Line 11"/>
            <p:cNvSpPr>
              <a:spLocks noChangeShapeType="1"/>
            </p:cNvSpPr>
            <p:nvPr/>
          </p:nvSpPr>
          <p:spPr bwMode="auto">
            <a:xfrm>
              <a:off x="5032131" y="3389489"/>
              <a:ext cx="0" cy="1295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99342" name="Text Box 12"/>
            <p:cNvSpPr txBox="1">
              <a:spLocks noChangeArrowheads="1"/>
            </p:cNvSpPr>
            <p:nvPr/>
          </p:nvSpPr>
          <p:spPr bwMode="auto">
            <a:xfrm>
              <a:off x="5008687" y="3560135"/>
              <a:ext cx="167639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400" dirty="0">
                  <a:solidFill>
                    <a:prstClr val="black"/>
                  </a:solidFill>
                  <a:latin typeface="Arial" charset="0"/>
                </a:rPr>
                <a:t>At the end of the trust term, the charity receives the residual assets</a:t>
              </a:r>
            </a:p>
          </p:txBody>
        </p:sp>
        <p:sp>
          <p:nvSpPr>
            <p:cNvPr id="99343" name="Text Box 13"/>
            <p:cNvSpPr txBox="1">
              <a:spLocks noChangeArrowheads="1"/>
            </p:cNvSpPr>
            <p:nvPr/>
          </p:nvSpPr>
          <p:spPr bwMode="auto">
            <a:xfrm>
              <a:off x="5760247" y="1780120"/>
              <a:ext cx="139504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400" dirty="0">
                  <a:solidFill>
                    <a:prstClr val="black"/>
                  </a:solidFill>
                  <a:latin typeface="Arial" charset="0"/>
                </a:rPr>
                <a:t>Annual (or more frequent) payments for life (or a term of years)</a:t>
              </a:r>
            </a:p>
          </p:txBody>
        </p:sp>
        <p:sp>
          <p:nvSpPr>
            <p:cNvPr id="23" name="AutoShape 14"/>
            <p:cNvSpPr>
              <a:spLocks noChangeArrowheads="1"/>
            </p:cNvSpPr>
            <p:nvPr/>
          </p:nvSpPr>
          <p:spPr bwMode="auto">
            <a:xfrm>
              <a:off x="4182208" y="2646392"/>
              <a:ext cx="1676400" cy="685800"/>
            </a:xfrm>
            <a:prstGeom prst="roundRect">
              <a:avLst>
                <a:gd name="adj" fmla="val 16667"/>
              </a:avLst>
            </a:prstGeom>
            <a:solidFill>
              <a:schemeClr val="accent1">
                <a:lumMod val="40000"/>
                <a:lumOff val="60000"/>
              </a:schemeClr>
            </a:solidFill>
            <a:ln w="9525">
              <a:solidFill>
                <a:schemeClr val="accent1">
                  <a:lumMod val="40000"/>
                  <a:lumOff val="60000"/>
                </a:schemeClr>
              </a:solidFill>
              <a:round/>
              <a:headEnd/>
              <a:tailEnd/>
            </a:ln>
            <a:effectLst/>
          </p:spPr>
          <p:txBody>
            <a:bodyPr wrap="none" anchor="ctr"/>
            <a:lstStyle/>
            <a:p>
              <a:pPr algn="ctr">
                <a:defRPr/>
              </a:pPr>
              <a:r>
                <a:rPr lang="en-US" sz="2400" dirty="0">
                  <a:solidFill>
                    <a:srgbClr val="000000"/>
                  </a:solidFill>
                  <a:latin typeface="Calibri"/>
                </a:rPr>
                <a:t>CRT</a:t>
              </a:r>
            </a:p>
          </p:txBody>
        </p:sp>
      </p:grpSp>
      <p:sp>
        <p:nvSpPr>
          <p:cNvPr id="16" name="Line 9">
            <a:extLst>
              <a:ext uri="{FF2B5EF4-FFF2-40B4-BE49-F238E27FC236}">
                <a16:creationId xmlns:a16="http://schemas.microsoft.com/office/drawing/2014/main" id="{3228B410-18DE-495D-B437-3994697EB697}"/>
              </a:ext>
            </a:extLst>
          </p:cNvPr>
          <p:cNvSpPr>
            <a:spLocks noChangeShapeType="1"/>
          </p:cNvSpPr>
          <p:nvPr/>
        </p:nvSpPr>
        <p:spPr bwMode="auto">
          <a:xfrm>
            <a:off x="6916617" y="3156350"/>
            <a:ext cx="109757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Calibri"/>
            </a:endParaRPr>
          </a:p>
        </p:txBody>
      </p:sp>
      <p:sp>
        <p:nvSpPr>
          <p:cNvPr id="18" name="AutoShape 4">
            <a:extLst>
              <a:ext uri="{FF2B5EF4-FFF2-40B4-BE49-F238E27FC236}">
                <a16:creationId xmlns:a16="http://schemas.microsoft.com/office/drawing/2014/main" id="{FC388204-0F80-4038-9BB7-5550BE7385BB}"/>
              </a:ext>
            </a:extLst>
          </p:cNvPr>
          <p:cNvSpPr>
            <a:spLocks noChangeArrowheads="1"/>
          </p:cNvSpPr>
          <p:nvPr/>
        </p:nvSpPr>
        <p:spPr bwMode="auto">
          <a:xfrm>
            <a:off x="8153400" y="2818420"/>
            <a:ext cx="1676400" cy="685800"/>
          </a:xfrm>
          <a:prstGeom prst="roundRect">
            <a:avLst>
              <a:gd name="adj" fmla="val 16667"/>
            </a:avLst>
          </a:prstGeom>
          <a:solidFill>
            <a:schemeClr val="accent1">
              <a:lumMod val="40000"/>
              <a:lumOff val="60000"/>
            </a:schemeClr>
          </a:solidFill>
          <a:ln w="9525">
            <a:solidFill>
              <a:schemeClr val="accent1">
                <a:lumMod val="40000"/>
                <a:lumOff val="60000"/>
              </a:schemeClr>
            </a:solidFill>
            <a:round/>
            <a:headEnd/>
            <a:tailEnd/>
          </a:ln>
          <a:effectLst/>
        </p:spPr>
        <p:txBody>
          <a:bodyPr wrap="none" anchor="ctr"/>
          <a:lstStyle/>
          <a:p>
            <a:pPr algn="ctr">
              <a:defRPr/>
            </a:pPr>
            <a:r>
              <a:rPr lang="en-US" sz="2400" dirty="0">
                <a:solidFill>
                  <a:srgbClr val="000000"/>
                </a:solidFill>
                <a:latin typeface="Calibri"/>
              </a:rPr>
              <a:t>Child</a:t>
            </a:r>
          </a:p>
          <a:p>
            <a:pPr algn="ctr">
              <a:defRPr/>
            </a:pPr>
            <a:r>
              <a:rPr lang="en-US" sz="1200" dirty="0">
                <a:solidFill>
                  <a:srgbClr val="000000"/>
                </a:solidFill>
                <a:latin typeface="Calibri"/>
              </a:rPr>
              <a:t>(Income Beneficiary)</a:t>
            </a:r>
          </a:p>
        </p:txBody>
      </p:sp>
      <p:sp>
        <p:nvSpPr>
          <p:cNvPr id="2" name="TextBox 1">
            <a:extLst>
              <a:ext uri="{FF2B5EF4-FFF2-40B4-BE49-F238E27FC236}">
                <a16:creationId xmlns:a16="http://schemas.microsoft.com/office/drawing/2014/main" id="{1857F69F-C483-4F25-A685-89C98612A839}"/>
              </a:ext>
            </a:extLst>
          </p:cNvPr>
          <p:cNvSpPr txBox="1"/>
          <p:nvPr/>
        </p:nvSpPr>
        <p:spPr>
          <a:xfrm>
            <a:off x="8382001" y="4343400"/>
            <a:ext cx="1523999" cy="129266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400" b="1" dirty="0">
                <a:solidFill>
                  <a:prstClr val="white"/>
                </a:solidFill>
                <a:latin typeface="Calibri"/>
              </a:rPr>
              <a:t>Warning: </a:t>
            </a:r>
            <a:r>
              <a:rPr lang="en-US" dirty="0">
                <a:solidFill>
                  <a:prstClr val="white"/>
                </a:solidFill>
                <a:latin typeface="Calibri"/>
              </a:rPr>
              <a:t>Charitable Intent Required</a:t>
            </a:r>
          </a:p>
        </p:txBody>
      </p:sp>
      <p:sp>
        <p:nvSpPr>
          <p:cNvPr id="19" name="Title 1">
            <a:extLst>
              <a:ext uri="{FF2B5EF4-FFF2-40B4-BE49-F238E27FC236}">
                <a16:creationId xmlns:a16="http://schemas.microsoft.com/office/drawing/2014/main" id="{AB3FF7CD-9CDB-4DBA-81B5-E9EB23E034C6}"/>
              </a:ext>
            </a:extLst>
          </p:cNvPr>
          <p:cNvSpPr>
            <a:spLocks noGrp="1"/>
          </p:cNvSpPr>
          <p:nvPr>
            <p:ph type="title"/>
          </p:nvPr>
        </p:nvSpPr>
        <p:spPr>
          <a:xfrm>
            <a:off x="1981200" y="274638"/>
            <a:ext cx="8229600" cy="1143000"/>
          </a:xfrm>
        </p:spPr>
        <p:txBody>
          <a:bodyPr>
            <a:normAutofit/>
          </a:bodyPr>
          <a:lstStyle/>
          <a:p>
            <a:r>
              <a:rPr lang="en-US" sz="3200" b="1" dirty="0"/>
              <a:t>CRT as the Beneficiary of A Retirement Account</a:t>
            </a:r>
            <a:br>
              <a:rPr lang="en-US" sz="3200" b="1" dirty="0"/>
            </a:br>
            <a:r>
              <a:rPr lang="en-US" sz="3200" dirty="0"/>
              <a:t>Theory: Tax advantage of income tax deferral !</a:t>
            </a:r>
          </a:p>
        </p:txBody>
      </p:sp>
      <p:sp>
        <p:nvSpPr>
          <p:cNvPr id="5" name="TextBox 4">
            <a:extLst>
              <a:ext uri="{FF2B5EF4-FFF2-40B4-BE49-F238E27FC236}">
                <a16:creationId xmlns:a16="http://schemas.microsoft.com/office/drawing/2014/main" id="{2FE10349-A372-424A-8D95-0770FBB9A97E}"/>
              </a:ext>
            </a:extLst>
          </p:cNvPr>
          <p:cNvSpPr txBox="1"/>
          <p:nvPr/>
        </p:nvSpPr>
        <p:spPr>
          <a:xfrm>
            <a:off x="1752601" y="5739255"/>
            <a:ext cx="1113959" cy="369332"/>
          </a:xfrm>
          <a:prstGeom prst="rect">
            <a:avLst/>
          </a:prstGeom>
          <a:noFill/>
        </p:spPr>
        <p:txBody>
          <a:bodyPr wrap="none" rtlCol="0">
            <a:spAutoFit/>
          </a:bodyPr>
          <a:lstStyle/>
          <a:p>
            <a:r>
              <a:rPr lang="en-US" dirty="0">
                <a:solidFill>
                  <a:prstClr val="black"/>
                </a:solidFill>
                <a:latin typeface="Calibri"/>
              </a:rPr>
              <a:t>IRC § 664 </a:t>
            </a:r>
          </a:p>
        </p:txBody>
      </p:sp>
    </p:spTree>
    <p:extLst>
      <p:ext uri="{BB962C8B-B14F-4D97-AF65-F5344CB8AC3E}">
        <p14:creationId xmlns:p14="http://schemas.microsoft.com/office/powerpoint/2010/main" val="1717428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CRT as the Beneficiary of A Retirement Account</a:t>
            </a:r>
            <a:br>
              <a:rPr lang="en-US" sz="3200" b="1" dirty="0"/>
            </a:br>
            <a:r>
              <a:rPr lang="en-US" sz="3200" dirty="0"/>
              <a:t>Theory: Tax advantage of income tax deferral !</a:t>
            </a:r>
          </a:p>
        </p:txBody>
      </p:sp>
      <p:sp>
        <p:nvSpPr>
          <p:cNvPr id="3" name="Content Placeholder 2"/>
          <p:cNvSpPr>
            <a:spLocks noGrp="1"/>
          </p:cNvSpPr>
          <p:nvPr>
            <p:ph idx="1"/>
          </p:nvPr>
        </p:nvSpPr>
        <p:spPr>
          <a:xfrm>
            <a:off x="1905000" y="1600201"/>
            <a:ext cx="8458200" cy="4525963"/>
          </a:xfrm>
        </p:spPr>
        <p:txBody>
          <a:bodyPr>
            <a:normAutofit/>
          </a:bodyPr>
          <a:lstStyle/>
          <a:p>
            <a:pPr marL="0" indent="0">
              <a:buNone/>
            </a:pPr>
            <a:r>
              <a:rPr lang="en-US" sz="2800" b="1" dirty="0"/>
              <a:t>Move IRD tax-free after death from one tax exempt trust (e.g., the IRA) to another tax-exempt trust (a CRT). </a:t>
            </a:r>
          </a:p>
          <a:p>
            <a:pPr>
              <a:buFont typeface="Arial" panose="020B0604020202020204" pitchFamily="34" charset="0"/>
              <a:buChar char="•"/>
            </a:pPr>
            <a:r>
              <a:rPr lang="en-US" sz="3000" dirty="0"/>
              <a:t>It can be done!   PLR 199901023.   </a:t>
            </a:r>
          </a:p>
          <a:p>
            <a:pPr>
              <a:buFont typeface="Arial" panose="020B0604020202020204" pitchFamily="34" charset="0"/>
              <a:buChar char="•"/>
            </a:pPr>
            <a:r>
              <a:rPr lang="en-US" sz="3000" dirty="0"/>
              <a:t>No taxable income to beneficiaries until they receive distributions from CRT</a:t>
            </a:r>
          </a:p>
          <a:p>
            <a:pPr marL="0" indent="0">
              <a:buNone/>
            </a:pPr>
            <a:endParaRPr lang="en-US" sz="2700" dirty="0"/>
          </a:p>
          <a:p>
            <a:pPr marL="0" indent="0">
              <a:buNone/>
            </a:pPr>
            <a:r>
              <a:rPr lang="en-US" sz="2700" i="1" dirty="0"/>
              <a:t>[ </a:t>
            </a:r>
            <a:r>
              <a:rPr lang="en-US" sz="2700" b="1" i="1" dirty="0"/>
              <a:t>compare: </a:t>
            </a:r>
          </a:p>
          <a:p>
            <a:pPr marL="0" indent="0">
              <a:buNone/>
            </a:pPr>
            <a:r>
              <a:rPr lang="en-US" sz="2700" i="1" dirty="0"/>
              <a:t>a charitable lead trust is NOT tax-exempt; </a:t>
            </a:r>
          </a:p>
          <a:p>
            <a:pPr marL="0" indent="0">
              <a:buNone/>
            </a:pPr>
            <a:r>
              <a:rPr lang="en-US" sz="2700" i="1" dirty="0"/>
              <a:t>don’t name a CLT as an IRA beneficiary !]</a:t>
            </a:r>
          </a:p>
        </p:txBody>
      </p:sp>
    </p:spTree>
    <p:extLst>
      <p:ext uri="{BB962C8B-B14F-4D97-AF65-F5344CB8AC3E}">
        <p14:creationId xmlns:p14="http://schemas.microsoft.com/office/powerpoint/2010/main" val="4096484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382000" cy="1143000"/>
          </a:xfrm>
        </p:spPr>
        <p:txBody>
          <a:bodyPr>
            <a:noAutofit/>
          </a:bodyPr>
          <a:lstStyle/>
          <a:p>
            <a:r>
              <a:rPr lang="en-US" sz="3800" dirty="0"/>
              <a:t>Can a CRT Produce More Family Wealth Than a Ten Year Liquidation?</a:t>
            </a:r>
            <a:endParaRPr lang="en-US" sz="3800" b="1" dirty="0"/>
          </a:p>
        </p:txBody>
      </p:sp>
      <p:sp>
        <p:nvSpPr>
          <p:cNvPr id="3" name="Content Placeholder 2"/>
          <p:cNvSpPr>
            <a:spLocks noGrp="1"/>
          </p:cNvSpPr>
          <p:nvPr>
            <p:ph idx="1"/>
          </p:nvPr>
        </p:nvSpPr>
        <p:spPr>
          <a:xfrm>
            <a:off x="1854200" y="1600200"/>
            <a:ext cx="8534400" cy="4800600"/>
          </a:xfrm>
        </p:spPr>
        <p:txBody>
          <a:bodyPr>
            <a:noAutofit/>
          </a:bodyPr>
          <a:lstStyle/>
          <a:p>
            <a:pPr marL="0" indent="0">
              <a:buNone/>
            </a:pPr>
            <a:r>
              <a:rPr lang="en-US" sz="2600" b="1" dirty="0"/>
              <a:t>Yes.  It is possible.  But usually not likely.</a:t>
            </a:r>
            <a:endParaRPr lang="en-US" sz="2600" dirty="0"/>
          </a:p>
          <a:p>
            <a:r>
              <a:rPr lang="en-US" sz="2600" dirty="0"/>
              <a:t>It can happen with long-term CRUTS (e.g., 40 or 50 years) and beneficiaries who pay high income tax rates</a:t>
            </a:r>
          </a:p>
          <a:p>
            <a:r>
              <a:rPr lang="en-US" sz="2600" dirty="0"/>
              <a:t>Outcomes vary with investment returns and tax rates</a:t>
            </a:r>
          </a:p>
          <a:p>
            <a:r>
              <a:rPr lang="en-US" sz="2600" dirty="0"/>
              <a:t>How often have you seen outcomes over 40 or 50 years actually match the projections &amp; assumptions that had been made 40 or 50 years earlier?           </a:t>
            </a:r>
            <a:r>
              <a:rPr lang="en-US" sz="2200" dirty="0"/>
              <a:t>(Me?  Never)</a:t>
            </a:r>
          </a:p>
          <a:p>
            <a:r>
              <a:rPr lang="en-US" sz="2600" dirty="0"/>
              <a:t>A CRT is best for someone with charitable intentions who also wants to benefit family.  It should not be foisted on people who have no charitable intent.</a:t>
            </a:r>
          </a:p>
        </p:txBody>
      </p:sp>
    </p:spTree>
    <p:extLst>
      <p:ext uri="{BB962C8B-B14F-4D97-AF65-F5344CB8AC3E}">
        <p14:creationId xmlns:p14="http://schemas.microsoft.com/office/powerpoint/2010/main" val="830634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4237814-DC4D-4595-9BC7-0011A936184B}"/>
              </a:ext>
            </a:extLst>
          </p:cNvPr>
          <p:cNvPicPr>
            <a:picLocks noChangeAspect="1"/>
          </p:cNvPicPr>
          <p:nvPr/>
        </p:nvPicPr>
        <p:blipFill>
          <a:blip r:embed="rId2"/>
          <a:stretch>
            <a:fillRect/>
          </a:stretch>
        </p:blipFill>
        <p:spPr>
          <a:xfrm>
            <a:off x="561517" y="0"/>
            <a:ext cx="5213450" cy="6858000"/>
          </a:xfrm>
          <a:prstGeom prst="rect">
            <a:avLst/>
          </a:prstGeom>
        </p:spPr>
      </p:pic>
      <p:pic>
        <p:nvPicPr>
          <p:cNvPr id="22" name="Picture 21">
            <a:extLst>
              <a:ext uri="{FF2B5EF4-FFF2-40B4-BE49-F238E27FC236}">
                <a16:creationId xmlns:a16="http://schemas.microsoft.com/office/drawing/2014/main" id="{4018CC9B-E1EB-438F-9F38-3490A26E6AC4}"/>
              </a:ext>
            </a:extLst>
          </p:cNvPr>
          <p:cNvPicPr>
            <a:picLocks noChangeAspect="1"/>
          </p:cNvPicPr>
          <p:nvPr/>
        </p:nvPicPr>
        <p:blipFill>
          <a:blip r:embed="rId3"/>
          <a:stretch>
            <a:fillRect/>
          </a:stretch>
        </p:blipFill>
        <p:spPr>
          <a:xfrm>
            <a:off x="6135149" y="0"/>
            <a:ext cx="5574598" cy="6858000"/>
          </a:xfrm>
          <a:prstGeom prst="rect">
            <a:avLst/>
          </a:prstGeom>
        </p:spPr>
      </p:pic>
    </p:spTree>
    <p:extLst>
      <p:ext uri="{BB962C8B-B14F-4D97-AF65-F5344CB8AC3E}">
        <p14:creationId xmlns:p14="http://schemas.microsoft.com/office/powerpoint/2010/main" val="1558950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000" dirty="0"/>
              <a:t>PRACTICAL STEPS</a:t>
            </a:r>
          </a:p>
        </p:txBody>
      </p:sp>
      <p:sp>
        <p:nvSpPr>
          <p:cNvPr id="3" name="Content Placeholder 2"/>
          <p:cNvSpPr>
            <a:spLocks noGrp="1"/>
          </p:cNvSpPr>
          <p:nvPr>
            <p:ph idx="1"/>
          </p:nvPr>
        </p:nvSpPr>
        <p:spPr/>
        <p:txBody>
          <a:bodyPr>
            <a:noAutofit/>
          </a:bodyPr>
          <a:lstStyle/>
          <a:p>
            <a:r>
              <a:rPr lang="en-US" sz="2550" dirty="0"/>
              <a:t> Choose the trustee, the charities and the type of CRT</a:t>
            </a:r>
          </a:p>
          <a:p>
            <a:r>
              <a:rPr lang="en-US" sz="2550" dirty="0"/>
              <a:t> Draft the CRT, making certain that it complies with all requirements, including an over 10% charitable deduction </a:t>
            </a:r>
          </a:p>
          <a:p>
            <a:r>
              <a:rPr lang="en-US" sz="2550" dirty="0"/>
              <a:t> Client should sign and date the CRT</a:t>
            </a:r>
          </a:p>
          <a:p>
            <a:r>
              <a:rPr lang="en-US" sz="2550" dirty="0"/>
              <a:t> On the beneficiary form of the retirement account, designate as the beneficiary “___, trustee of the charitable remainder trust dated ____”</a:t>
            </a:r>
          </a:p>
          <a:p>
            <a:r>
              <a:rPr lang="en-US" sz="2400" dirty="0"/>
              <a:t>Communicate with the retirement plan administrator of this intent. Avoid a future problem (e.g., if the client is married and the account is a 401(k) plan, a spousal waiver may be needed).</a:t>
            </a:r>
          </a:p>
        </p:txBody>
      </p:sp>
    </p:spTree>
    <p:extLst>
      <p:ext uri="{BB962C8B-B14F-4D97-AF65-F5344CB8AC3E}">
        <p14:creationId xmlns:p14="http://schemas.microsoft.com/office/powerpoint/2010/main" val="1069511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PLANNING and LEGAL HURDLES</a:t>
            </a:r>
            <a:endParaRPr lang="en-US" sz="3600" b="1"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A.  Choosing the trustee and the charity</a:t>
            </a:r>
          </a:p>
          <a:p>
            <a:pPr marL="0" indent="0">
              <a:buNone/>
            </a:pPr>
            <a:r>
              <a:rPr lang="en-US" dirty="0"/>
              <a:t>B.  Choosing the Best Type of CRT </a:t>
            </a:r>
          </a:p>
          <a:p>
            <a:pPr marL="0" indent="0">
              <a:buNone/>
            </a:pPr>
            <a:r>
              <a:rPr lang="en-US" dirty="0"/>
              <a:t>       - CRAT, CRUT, FLIPCRUT, or NIMCRUT</a:t>
            </a:r>
          </a:p>
          <a:p>
            <a:pPr marL="0" indent="0">
              <a:buNone/>
            </a:pPr>
            <a:r>
              <a:rPr lang="en-US" dirty="0"/>
              <a:t>C.   How Long ?  Term of Years?  For Life?</a:t>
            </a:r>
          </a:p>
          <a:p>
            <a:pPr marL="0" indent="0">
              <a:buNone/>
            </a:pPr>
            <a:r>
              <a:rPr lang="en-US" dirty="0"/>
              <a:t>D.  CRT Requirements That Can Pose Challenges</a:t>
            </a:r>
          </a:p>
          <a:p>
            <a:pPr marL="0" indent="0">
              <a:buNone/>
            </a:pPr>
            <a:r>
              <a:rPr lang="en-US" dirty="0"/>
              <a:t>E.   Extra Requirements for CRATs</a:t>
            </a:r>
          </a:p>
          <a:p>
            <a:pPr marL="0" indent="0">
              <a:buNone/>
            </a:pPr>
            <a:r>
              <a:rPr lang="en-US" dirty="0"/>
              <a:t>F.   Asset protection issues   </a:t>
            </a:r>
          </a:p>
          <a:p>
            <a:pPr marL="385763" indent="-385763">
              <a:buAutoNum type="alphaUcPeriod" startAt="7"/>
            </a:pPr>
            <a:r>
              <a:rPr lang="en-US" dirty="0"/>
              <a:t>Four-tier system for taxation of beneficiaries  </a:t>
            </a:r>
            <a:r>
              <a:rPr lang="en-US" sz="1950" dirty="0"/>
              <a:t>[</a:t>
            </a:r>
            <a:r>
              <a:rPr lang="en-US" sz="1950" i="1" dirty="0"/>
              <a:t>WIFO</a:t>
            </a:r>
            <a:r>
              <a:rPr lang="en-US" sz="1950" dirty="0"/>
              <a:t>]</a:t>
            </a:r>
          </a:p>
          <a:p>
            <a:pPr marL="385763" indent="-385763">
              <a:buAutoNum type="alphaUcPeriod" startAt="7"/>
            </a:pPr>
            <a:r>
              <a:rPr lang="en-US" dirty="0"/>
              <a:t>What do you say if a client or a charity suggest </a:t>
            </a:r>
          </a:p>
          <a:p>
            <a:pPr marL="0" indent="0">
              <a:buNone/>
            </a:pPr>
            <a:r>
              <a:rPr lang="en-US" dirty="0"/>
              <a:t>             “a charitable gift annuity” instead of a CRT ?</a:t>
            </a:r>
          </a:p>
        </p:txBody>
      </p:sp>
    </p:spTree>
    <p:extLst>
      <p:ext uri="{BB962C8B-B14F-4D97-AF65-F5344CB8AC3E}">
        <p14:creationId xmlns:p14="http://schemas.microsoft.com/office/powerpoint/2010/main" val="3931937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p:txBody>
          <a:bodyPr/>
          <a:lstStyle/>
          <a:p>
            <a:pPr eaLnBrk="1" hangingPunct="1"/>
            <a:r>
              <a:rPr lang="en-US" dirty="0"/>
              <a:t>Summary of Observations</a:t>
            </a:r>
          </a:p>
        </p:txBody>
      </p:sp>
      <p:sp>
        <p:nvSpPr>
          <p:cNvPr id="6147" name="Rectangle 3"/>
          <p:cNvSpPr>
            <a:spLocks noGrp="1" noChangeArrowheads="1"/>
          </p:cNvSpPr>
          <p:nvPr>
            <p:ph idx="1"/>
          </p:nvPr>
        </p:nvSpPr>
        <p:spPr>
          <a:xfrm>
            <a:off x="1981200" y="1600201"/>
            <a:ext cx="8229600" cy="4091781"/>
          </a:xfrm>
        </p:spPr>
        <p:txBody>
          <a:bodyPr/>
          <a:lstStyle/>
          <a:p>
            <a:pPr eaLnBrk="1" hangingPunct="1"/>
            <a:r>
              <a:rPr lang="en-US" sz="2800" dirty="0"/>
              <a:t>Charitable intention nearly always required</a:t>
            </a:r>
          </a:p>
          <a:p>
            <a:pPr eaLnBrk="1" hangingPunct="1"/>
            <a:r>
              <a:rPr lang="en-US" sz="2800" dirty="0"/>
              <a:t>A well-structured CRUT will provide a greater payments to family than a CRAT</a:t>
            </a:r>
          </a:p>
          <a:p>
            <a:pPr eaLnBrk="1" hangingPunct="1"/>
            <a:r>
              <a:rPr lang="en-US" sz="2800" dirty="0"/>
              <a:t>The best benefit to family is available with a lifetime CRUT payable to a person with a long life expectancy</a:t>
            </a:r>
          </a:p>
          <a:p>
            <a:pPr eaLnBrk="1" hangingPunct="1"/>
            <a:r>
              <a:rPr lang="en-US" sz="2800" dirty="0"/>
              <a:t>Higher interest rates will change these dynamics, but will generally increase the efficiency of the strategy</a:t>
            </a:r>
          </a:p>
        </p:txBody>
      </p:sp>
    </p:spTree>
    <p:extLst>
      <p:ext uri="{BB962C8B-B14F-4D97-AF65-F5344CB8AC3E}">
        <p14:creationId xmlns:p14="http://schemas.microsoft.com/office/powerpoint/2010/main" val="720073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981201" y="1897380"/>
            <a:ext cx="6010100" cy="1531620"/>
          </a:xfrm>
        </p:spPr>
        <p:txBody>
          <a:bodyPr/>
          <a:lstStyle/>
          <a:p>
            <a:pPr algn="ctr"/>
            <a:r>
              <a:rPr lang="en-US" sz="4800" dirty="0"/>
              <a:t>Managing Retirement Plan Distributions</a:t>
            </a:r>
          </a:p>
        </p:txBody>
      </p:sp>
      <p:pic>
        <p:nvPicPr>
          <p:cNvPr id="7" name="Picture 6" descr="A close up of a sign&#10;&#10;Description generated with very high confidence">
            <a:extLst>
              <a:ext uri="{FF2B5EF4-FFF2-40B4-BE49-F238E27FC236}">
                <a16:creationId xmlns:a16="http://schemas.microsoft.com/office/drawing/2014/main" id="{FCC2C069-946D-4672-9465-E85E4E1E5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2" y="338329"/>
            <a:ext cx="3858449" cy="347443"/>
          </a:xfrm>
          <a:prstGeom prst="rect">
            <a:avLst/>
          </a:prstGeom>
        </p:spPr>
      </p:pic>
      <p:sp>
        <p:nvSpPr>
          <p:cNvPr id="2" name="Slide Number Placeholder 1">
            <a:extLst>
              <a:ext uri="{FF2B5EF4-FFF2-40B4-BE49-F238E27FC236}">
                <a16:creationId xmlns:a16="http://schemas.microsoft.com/office/drawing/2014/main" id="{459BEFD3-CBB7-442E-9A12-E34FB0052B5C}"/>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23</a:t>
            </a:fld>
            <a:endParaRPr lang="en-US" dirty="0">
              <a:solidFill>
                <a:srgbClr val="000000"/>
              </a:solidFill>
              <a:latin typeface="Tahoma"/>
              <a:ea typeface="Geneva" pitchFamily="-109" charset="-128"/>
            </a:endParaRPr>
          </a:p>
        </p:txBody>
      </p:sp>
    </p:spTree>
    <p:extLst>
      <p:ext uri="{BB962C8B-B14F-4D97-AF65-F5344CB8AC3E}">
        <p14:creationId xmlns:p14="http://schemas.microsoft.com/office/powerpoint/2010/main" val="646633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7"/>
          <p:cNvSpPr>
            <a:spLocks noGrp="1"/>
          </p:cNvSpPr>
          <p:nvPr>
            <p:ph type="title"/>
          </p:nvPr>
        </p:nvSpPr>
        <p:spPr>
          <a:xfrm>
            <a:off x="1981201" y="338328"/>
            <a:ext cx="8553341" cy="407438"/>
          </a:xfrm>
        </p:spPr>
        <p:txBody>
          <a:bodyPr/>
          <a:lstStyle/>
          <a:p>
            <a:pPr eaLnBrk="1" hangingPunct="1">
              <a:defRPr/>
            </a:pPr>
            <a:r>
              <a:rPr lang="en-US" sz="3600" dirty="0"/>
              <a:t>Disclosure</a:t>
            </a:r>
          </a:p>
        </p:txBody>
      </p:sp>
      <p:sp>
        <p:nvSpPr>
          <p:cNvPr id="37891" name="Slide Number Placeholder 2"/>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016A0A-757D-41B9-B432-41D4A1FB4421}" type="slidenum">
              <a:rPr lang="en-US" altLang="en-US">
                <a:solidFill>
                  <a:srgbClr val="000000"/>
                </a:solidFill>
                <a:latin typeface="Tahoma" panose="020B0604030504040204" pitchFamily="34" charset="0"/>
                <a:ea typeface="Geneva" pitchFamily="-109" charset="-128"/>
              </a:rPr>
              <a:pPr/>
              <a:t>24</a:t>
            </a:fld>
            <a:endParaRPr lang="en-US" altLang="en-US">
              <a:solidFill>
                <a:srgbClr val="000000"/>
              </a:solidFill>
              <a:latin typeface="Tahoma" panose="020B0604030504040204" pitchFamily="34" charset="0"/>
              <a:ea typeface="Geneva" pitchFamily="-109" charset="-128"/>
            </a:endParaRPr>
          </a:p>
        </p:txBody>
      </p:sp>
      <p:sp>
        <p:nvSpPr>
          <p:cNvPr id="10" name="Text Placeholder 8">
            <a:extLst>
              <a:ext uri="{FF2B5EF4-FFF2-40B4-BE49-F238E27FC236}">
                <a16:creationId xmlns:a16="http://schemas.microsoft.com/office/drawing/2014/main" id="{0C5F718F-D834-45D2-80E7-6BCF5968B3A6}"/>
              </a:ext>
            </a:extLst>
          </p:cNvPr>
          <p:cNvSpPr>
            <a:spLocks noGrp="1"/>
          </p:cNvSpPr>
          <p:nvPr>
            <p:ph type="body" sz="quarter" idx="10"/>
          </p:nvPr>
        </p:nvSpPr>
        <p:spPr>
          <a:xfrm>
            <a:off x="1981201" y="1339851"/>
            <a:ext cx="8131175" cy="4524315"/>
          </a:xfrm>
        </p:spPr>
        <p:txBody>
          <a:bodyPr/>
          <a:lstStyle/>
          <a:p>
            <a:pPr algn="just">
              <a:spcBef>
                <a:spcPct val="0"/>
              </a:spcBef>
              <a:spcAft>
                <a:spcPts val="1200"/>
              </a:spcAft>
            </a:pPr>
            <a:r>
              <a:rPr lang="en-US" dirty="0">
                <a:solidFill>
                  <a:schemeClr val="tx1"/>
                </a:solidFill>
                <a:latin typeface="Tahoma" panose="020B0604030504040204" pitchFamily="34" charset="0"/>
              </a:rPr>
              <a:t>This tax-related discussion reflects an understanding of generally applicable rules and was prepared to assist in the promotion or marketing of the transactions or matters addressed. It is not intended (and cannot be used by any taxpayer) for the purpose of avoiding any IRS penalties that may be imposed upon the taxpayer. New York Life Insurance Company, its agents and employees may not provide legal, tax or accounting advice. Individuals should consult their own professional advisors before implementing any planning strategies.</a:t>
            </a:r>
          </a:p>
          <a:p>
            <a:pPr algn="just">
              <a:spcBef>
                <a:spcPct val="0"/>
              </a:spcBef>
              <a:spcAft>
                <a:spcPts val="1200"/>
              </a:spcAft>
            </a:pPr>
            <a:endParaRPr lang="en-US" dirty="0">
              <a:solidFill>
                <a:schemeClr val="tx1"/>
              </a:solidFill>
              <a:latin typeface="Tahoma" panose="020B0604030504040204" pitchFamily="34" charset="0"/>
            </a:endParaRPr>
          </a:p>
          <a:p>
            <a:pPr algn="just">
              <a:spcBef>
                <a:spcPts val="1200"/>
              </a:spcBef>
              <a:spcAft>
                <a:spcPts val="1200"/>
              </a:spcAft>
            </a:pPr>
            <a:r>
              <a:rPr lang="en-US" altLang="en-US" sz="1200" dirty="0">
                <a:solidFill>
                  <a:schemeClr val="tx1"/>
                </a:solidFill>
                <a:latin typeface="+mn-lt"/>
              </a:rPr>
              <a:t>© 2019 New York Life Insurance Company. All rights reserved.		        SMRU 1811756 (exp. 4.30.2022 )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3C572DD-9CC5-4618-A23D-60EAFF779E96}"/>
              </a:ext>
            </a:extLst>
          </p:cNvPr>
          <p:cNvSpPr>
            <a:spLocks noGrp="1"/>
          </p:cNvSpPr>
          <p:nvPr>
            <p:ph sz="half" idx="1"/>
          </p:nvPr>
        </p:nvSpPr>
        <p:spPr>
          <a:xfrm>
            <a:off x="2214687" y="3960336"/>
            <a:ext cx="3429000" cy="1731085"/>
          </a:xfrm>
        </p:spPr>
        <p:txBody>
          <a:bodyPr/>
          <a:lstStyle/>
          <a:p>
            <a:pPr>
              <a:spcBef>
                <a:spcPts val="600"/>
              </a:spcBef>
            </a:pPr>
            <a:r>
              <a:rPr lang="en-US" sz="2000" dirty="0"/>
              <a:t>Needs current income</a:t>
            </a:r>
          </a:p>
          <a:p>
            <a:pPr>
              <a:spcBef>
                <a:spcPts val="600"/>
              </a:spcBef>
            </a:pPr>
            <a:r>
              <a:rPr lang="en-US" sz="2000" dirty="0"/>
              <a:t>Concerned about assets lasting for lifetime</a:t>
            </a:r>
          </a:p>
          <a:p>
            <a:pPr>
              <a:spcBef>
                <a:spcPts val="600"/>
              </a:spcBef>
            </a:pPr>
            <a:r>
              <a:rPr lang="en-US" sz="2000" dirty="0"/>
              <a:t>Legacy is secondary priority</a:t>
            </a:r>
          </a:p>
        </p:txBody>
      </p:sp>
      <p:sp>
        <p:nvSpPr>
          <p:cNvPr id="6" name="Content Placeholder 5">
            <a:extLst>
              <a:ext uri="{FF2B5EF4-FFF2-40B4-BE49-F238E27FC236}">
                <a16:creationId xmlns:a16="http://schemas.microsoft.com/office/drawing/2014/main" id="{FF8234FA-1A64-499B-86F8-9A5F03E9C348}"/>
              </a:ext>
            </a:extLst>
          </p:cNvPr>
          <p:cNvSpPr>
            <a:spLocks noGrp="1"/>
          </p:cNvSpPr>
          <p:nvPr>
            <p:ph sz="half" idx="2"/>
          </p:nvPr>
        </p:nvSpPr>
        <p:spPr>
          <a:xfrm>
            <a:off x="6644642" y="3960335"/>
            <a:ext cx="3426811" cy="2018354"/>
          </a:xfrm>
        </p:spPr>
        <p:txBody>
          <a:bodyPr vert="horz" lIns="0" tIns="0" rIns="0" bIns="0" rtlCol="0">
            <a:noAutofit/>
          </a:bodyPr>
          <a:lstStyle/>
          <a:p>
            <a:pPr>
              <a:spcBef>
                <a:spcPts val="600"/>
              </a:spcBef>
            </a:pPr>
            <a:r>
              <a:rPr lang="en-US" sz="2000" dirty="0"/>
              <a:t>Does not currently need the income</a:t>
            </a:r>
          </a:p>
          <a:p>
            <a:pPr>
              <a:spcBef>
                <a:spcPts val="600"/>
              </a:spcBef>
            </a:pPr>
            <a:r>
              <a:rPr lang="en-US" sz="2000" dirty="0"/>
              <a:t>Typically takes the minimum required distributions</a:t>
            </a:r>
          </a:p>
          <a:p>
            <a:pPr>
              <a:spcBef>
                <a:spcPts val="600"/>
              </a:spcBef>
            </a:pPr>
            <a:r>
              <a:rPr lang="en-US" sz="2000" dirty="0"/>
              <a:t>Plans to leave assets to others</a:t>
            </a:r>
          </a:p>
        </p:txBody>
      </p:sp>
      <p:sp>
        <p:nvSpPr>
          <p:cNvPr id="2" name="Title 1">
            <a:extLst>
              <a:ext uri="{FF2B5EF4-FFF2-40B4-BE49-F238E27FC236}">
                <a16:creationId xmlns:a16="http://schemas.microsoft.com/office/drawing/2014/main" id="{C173E130-98A8-4847-B32A-762624C78F2C}"/>
              </a:ext>
            </a:extLst>
          </p:cNvPr>
          <p:cNvSpPr>
            <a:spLocks noGrp="1"/>
          </p:cNvSpPr>
          <p:nvPr>
            <p:ph type="title"/>
          </p:nvPr>
        </p:nvSpPr>
        <p:spPr>
          <a:xfrm>
            <a:off x="1981201" y="338328"/>
            <a:ext cx="8553341" cy="407438"/>
          </a:xfrm>
        </p:spPr>
        <p:txBody>
          <a:bodyPr/>
          <a:lstStyle/>
          <a:p>
            <a:r>
              <a:rPr lang="en-US" sz="3600" dirty="0"/>
              <a:t>Retirement Plan</a:t>
            </a:r>
            <a:br>
              <a:rPr lang="en-US" sz="3600" dirty="0"/>
            </a:br>
            <a:br>
              <a:rPr lang="en-US" sz="3600" dirty="0"/>
            </a:br>
            <a:endParaRPr lang="en-US" sz="3600" dirty="0"/>
          </a:p>
        </p:txBody>
      </p:sp>
      <p:sp>
        <p:nvSpPr>
          <p:cNvPr id="7" name="Text Placeholder 6">
            <a:extLst>
              <a:ext uri="{FF2B5EF4-FFF2-40B4-BE49-F238E27FC236}">
                <a16:creationId xmlns:a16="http://schemas.microsoft.com/office/drawing/2014/main" id="{14F02A1A-940F-4E8B-BC19-C2ED3D76CD14}"/>
              </a:ext>
            </a:extLst>
          </p:cNvPr>
          <p:cNvSpPr>
            <a:spLocks noGrp="1"/>
          </p:cNvSpPr>
          <p:nvPr>
            <p:ph type="body" sz="quarter" idx="10"/>
          </p:nvPr>
        </p:nvSpPr>
        <p:spPr>
          <a:xfrm>
            <a:off x="2214688" y="3315929"/>
            <a:ext cx="3208939" cy="605358"/>
          </a:xfrm>
        </p:spPr>
        <p:txBody>
          <a:bodyPr/>
          <a:lstStyle/>
          <a:p>
            <a:pPr algn="ctr"/>
            <a:r>
              <a:rPr lang="en-US" b="1" dirty="0">
                <a:latin typeface="+mn-lt"/>
              </a:rPr>
              <a:t>Wealth Consumer </a:t>
            </a:r>
          </a:p>
        </p:txBody>
      </p:sp>
      <p:pic>
        <p:nvPicPr>
          <p:cNvPr id="10" name="Picture 9">
            <a:extLst>
              <a:ext uri="{FF2B5EF4-FFF2-40B4-BE49-F238E27FC236}">
                <a16:creationId xmlns:a16="http://schemas.microsoft.com/office/drawing/2014/main" id="{58694A97-4279-44F9-BCE9-8A11049A1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689" y="1011177"/>
            <a:ext cx="3208945" cy="2133949"/>
          </a:xfrm>
          <a:prstGeom prst="round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BD20E73F-E9BC-488C-8CFA-ADA358BE6B34}"/>
              </a:ext>
            </a:extLst>
          </p:cNvPr>
          <p:cNvSpPr txBox="1"/>
          <p:nvPr/>
        </p:nvSpPr>
        <p:spPr>
          <a:xfrm>
            <a:off x="6764382" y="3315930"/>
            <a:ext cx="3187325" cy="461665"/>
          </a:xfrm>
          <a:prstGeom prst="rect">
            <a:avLst/>
          </a:prstGeom>
        </p:spPr>
        <p:txBody>
          <a:bodyPr vert="horz" lIns="0" tIns="0" rIns="0" bIns="0" rtlCol="0">
            <a:noAutofit/>
          </a:bodyPr>
          <a:lstStyle>
            <a:lvl1pPr marL="0" indent="0" algn="ctr" defTabSz="914400" eaLnBrk="1" latinLnBrk="0" hangingPunct="1">
              <a:lnSpc>
                <a:spcPct val="100000"/>
              </a:lnSpc>
              <a:spcBef>
                <a:spcPts val="300"/>
              </a:spcBef>
              <a:buFont typeface="Arial" panose="020B0604020202020204" pitchFamily="34" charset="0"/>
              <a:buNone/>
              <a:defRPr sz="2400" b="1">
                <a:solidFill>
                  <a:schemeClr val="bg2"/>
                </a:solidFill>
                <a:latin typeface="+mn-lt"/>
                <a:ea typeface="+mn-ea"/>
              </a:defRPr>
            </a:lvl1pPr>
            <a:lvl2pPr marL="457200" indent="0" defTabSz="914400" eaLnBrk="1" latinLnBrk="0" hangingPunct="1">
              <a:lnSpc>
                <a:spcPct val="100000"/>
              </a:lnSpc>
              <a:spcBef>
                <a:spcPts val="300"/>
              </a:spcBef>
              <a:buFont typeface="Tahoma" panose="020B0604030504040204" pitchFamily="34" charset="0"/>
              <a:buNone/>
              <a:defRPr sz="2200">
                <a:latin typeface="+mn-lt"/>
                <a:ea typeface="+mn-ea"/>
              </a:defRPr>
            </a:lvl2pPr>
            <a:lvl3pPr marL="1143000" indent="-228600" defTabSz="914400" eaLnBrk="1" latinLnBrk="0" hangingPunct="1">
              <a:lnSpc>
                <a:spcPct val="100000"/>
              </a:lnSpc>
              <a:spcBef>
                <a:spcPts val="300"/>
              </a:spcBef>
              <a:buFont typeface="Arial" panose="020B0604020202020204" pitchFamily="34" charset="0"/>
              <a:buChar char="•"/>
              <a:defRPr sz="2000">
                <a:latin typeface="+mn-lt"/>
                <a:ea typeface="+mn-ea"/>
              </a:defRPr>
            </a:lvl3pPr>
            <a:lvl4pPr marL="1600200" indent="-228600" defTabSz="914400" eaLnBrk="1" latinLnBrk="0" hangingPunct="1">
              <a:lnSpc>
                <a:spcPct val="100000"/>
              </a:lnSpc>
              <a:spcBef>
                <a:spcPts val="300"/>
              </a:spcBef>
              <a:buFont typeface="Tahoma" panose="020B0604030504040204" pitchFamily="34" charset="0"/>
              <a:buChar char="–"/>
              <a:defRPr sz="1800">
                <a:latin typeface="+mn-lt"/>
                <a:ea typeface="+mn-ea"/>
              </a:defRPr>
            </a:lvl4pPr>
            <a:lvl5pPr marL="2057400" indent="-228600" defTabSz="914400" eaLnBrk="1" latinLnBrk="0" hangingPunct="1">
              <a:lnSpc>
                <a:spcPct val="100000"/>
              </a:lnSpc>
              <a:spcBef>
                <a:spcPts val="300"/>
              </a:spcBef>
              <a:buFont typeface="Arial" panose="020B0604020202020204" pitchFamily="34" charset="0"/>
              <a:buChar char="•"/>
              <a:defRPr sz="1600">
                <a:latin typeface="+mn-lt"/>
                <a:ea typeface="+mn-ea"/>
              </a:defRPr>
            </a:lvl5pPr>
            <a:lvl6pPr marL="2514600" indent="-228600" defTabSz="914400">
              <a:lnSpc>
                <a:spcPct val="90000"/>
              </a:lnSpc>
              <a:spcBef>
                <a:spcPts val="500"/>
              </a:spcBef>
              <a:buFont typeface="Arial" panose="020B0604020202020204" pitchFamily="34" charset="0"/>
              <a:buChar char="•"/>
              <a:defRPr sz="1800">
                <a:latin typeface="+mn-lt"/>
                <a:ea typeface="+mn-ea"/>
              </a:defRPr>
            </a:lvl6pPr>
            <a:lvl7pPr marL="2971800" indent="-228600" defTabSz="914400">
              <a:lnSpc>
                <a:spcPct val="90000"/>
              </a:lnSpc>
              <a:spcBef>
                <a:spcPts val="500"/>
              </a:spcBef>
              <a:buFont typeface="Arial" panose="020B0604020202020204" pitchFamily="34" charset="0"/>
              <a:buChar char="•"/>
              <a:defRPr sz="1800">
                <a:latin typeface="+mn-lt"/>
                <a:ea typeface="+mn-ea"/>
              </a:defRPr>
            </a:lvl7pPr>
            <a:lvl8pPr marL="3429000" indent="-228600" defTabSz="914400">
              <a:lnSpc>
                <a:spcPct val="90000"/>
              </a:lnSpc>
              <a:spcBef>
                <a:spcPts val="500"/>
              </a:spcBef>
              <a:buFont typeface="Arial" panose="020B0604020202020204" pitchFamily="34" charset="0"/>
              <a:buChar char="•"/>
              <a:defRPr sz="1800">
                <a:latin typeface="+mn-lt"/>
                <a:ea typeface="+mn-ea"/>
              </a:defRPr>
            </a:lvl8pPr>
            <a:lvl9pPr marL="3886200" indent="-228600" defTabSz="914400">
              <a:lnSpc>
                <a:spcPct val="90000"/>
              </a:lnSpc>
              <a:spcBef>
                <a:spcPts val="500"/>
              </a:spcBef>
              <a:buFont typeface="Arial" panose="020B0604020202020204" pitchFamily="34" charset="0"/>
              <a:buChar char="•"/>
              <a:defRPr sz="1800">
                <a:latin typeface="+mn-lt"/>
                <a:ea typeface="+mn-ea"/>
              </a:defRPr>
            </a:lvl9pPr>
          </a:lstStyle>
          <a:p>
            <a:r>
              <a:rPr lang="en-US" dirty="0"/>
              <a:t>Wealth Manager</a:t>
            </a:r>
          </a:p>
        </p:txBody>
      </p:sp>
      <p:pic>
        <p:nvPicPr>
          <p:cNvPr id="9" name="Picture 8">
            <a:extLst>
              <a:ext uri="{FF2B5EF4-FFF2-40B4-BE49-F238E27FC236}">
                <a16:creationId xmlns:a16="http://schemas.microsoft.com/office/drawing/2014/main" id="{80CE5742-2B8E-4294-863B-B4D8F231E1A6}"/>
              </a:ext>
            </a:extLst>
          </p:cNvPr>
          <p:cNvPicPr>
            <a:picLocks noChangeAspect="1"/>
          </p:cNvPicPr>
          <p:nvPr/>
        </p:nvPicPr>
        <p:blipFill rotWithShape="1">
          <a:blip r:embed="rId4">
            <a:extLst>
              <a:ext uri="{28A0092B-C50C-407E-A947-70E740481C1C}">
                <a14:useLocalDpi xmlns:a14="http://schemas.microsoft.com/office/drawing/2010/main" val="0"/>
              </a:ext>
            </a:extLst>
          </a:blip>
          <a:srcRect t="1807" b="15639"/>
          <a:stretch/>
        </p:blipFill>
        <p:spPr>
          <a:xfrm>
            <a:off x="6764381" y="1011177"/>
            <a:ext cx="3187330" cy="2122013"/>
          </a:xfrm>
          <a:prstGeom prst="roundRect">
            <a:avLst/>
          </a:prstGeom>
          <a:effectLst>
            <a:outerShdw blurRad="63500" sx="102000" sy="102000" algn="ctr" rotWithShape="0">
              <a:prstClr val="black">
                <a:alpha val="40000"/>
              </a:prstClr>
            </a:outerShdw>
          </a:effectLst>
        </p:spPr>
      </p:pic>
      <p:cxnSp>
        <p:nvCxnSpPr>
          <p:cNvPr id="12" name="Straight Connector 11">
            <a:extLst>
              <a:ext uri="{FF2B5EF4-FFF2-40B4-BE49-F238E27FC236}">
                <a16:creationId xmlns:a16="http://schemas.microsoft.com/office/drawing/2014/main" id="{7733798F-C95C-4F2B-8435-20230BFC27D6}"/>
              </a:ext>
            </a:extLst>
          </p:cNvPr>
          <p:cNvCxnSpPr/>
          <p:nvPr/>
        </p:nvCxnSpPr>
        <p:spPr>
          <a:xfrm>
            <a:off x="6096000" y="1011176"/>
            <a:ext cx="0" cy="45968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E2B3A42-0A63-42F9-A0EE-D0CC0ECBF221}"/>
              </a:ext>
            </a:extLst>
          </p:cNvPr>
          <p:cNvSpPr>
            <a:spLocks noGrp="1"/>
          </p:cNvSpPr>
          <p:nvPr>
            <p:ph type="sldNum" sz="quarter" idx="4"/>
          </p:nvPr>
        </p:nvSpPr>
        <p:spPr/>
        <p:txBody>
          <a:bodyPr/>
          <a:lstStyle/>
          <a:p>
            <a:pPr>
              <a:defRPr/>
            </a:pPr>
            <a:fld id="{2EDAC284-59FC-4EEB-A7F8-63017E0BC0CE}" type="slidenum">
              <a:rPr lang="en-US" smtClean="0"/>
              <a:pPr>
                <a:defRPr/>
              </a:pPr>
              <a:t>25</a:t>
            </a:fld>
            <a:endParaRPr lang="en-US" dirty="0"/>
          </a:p>
        </p:txBody>
      </p:sp>
    </p:spTree>
    <p:extLst>
      <p:ext uri="{BB962C8B-B14F-4D97-AF65-F5344CB8AC3E}">
        <p14:creationId xmlns:p14="http://schemas.microsoft.com/office/powerpoint/2010/main" val="827403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34BE6-982F-40B6-B07E-27E24C9560C3}"/>
              </a:ext>
            </a:extLst>
          </p:cNvPr>
          <p:cNvSpPr>
            <a:spLocks noGrp="1"/>
          </p:cNvSpPr>
          <p:nvPr>
            <p:ph type="title"/>
          </p:nvPr>
        </p:nvSpPr>
        <p:spPr>
          <a:xfrm>
            <a:off x="1981201" y="338328"/>
            <a:ext cx="8553341" cy="407438"/>
          </a:xfrm>
        </p:spPr>
        <p:txBody>
          <a:bodyPr/>
          <a:lstStyle/>
          <a:p>
            <a:r>
              <a:rPr lang="en-US" sz="3600" dirty="0"/>
              <a:t>Primary Goals for Retirement Assets</a:t>
            </a:r>
          </a:p>
        </p:txBody>
      </p:sp>
      <p:cxnSp>
        <p:nvCxnSpPr>
          <p:cNvPr id="8" name="Straight Connector 7">
            <a:extLst>
              <a:ext uri="{FF2B5EF4-FFF2-40B4-BE49-F238E27FC236}">
                <a16:creationId xmlns:a16="http://schemas.microsoft.com/office/drawing/2014/main" id="{2AC0DA73-04E7-4B2B-9A23-CF95A5CD7E73}"/>
              </a:ext>
            </a:extLst>
          </p:cNvPr>
          <p:cNvCxnSpPr/>
          <p:nvPr/>
        </p:nvCxnSpPr>
        <p:spPr>
          <a:xfrm>
            <a:off x="6096000" y="1011176"/>
            <a:ext cx="0" cy="45968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1B9EBC4-8E9F-4020-8785-217650689AD2}"/>
              </a:ext>
            </a:extLst>
          </p:cNvPr>
          <p:cNvCxnSpPr>
            <a:cxnSpLocks/>
          </p:cNvCxnSpPr>
          <p:nvPr/>
        </p:nvCxnSpPr>
        <p:spPr>
          <a:xfrm flipH="1">
            <a:off x="1809860" y="3301640"/>
            <a:ext cx="857981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2DF49F3-48F7-49EC-A44D-5D7890D086D3}"/>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540" t="33234" r="11905" b="49345"/>
          <a:stretch/>
        </p:blipFill>
        <p:spPr>
          <a:xfrm>
            <a:off x="6096000" y="1292827"/>
            <a:ext cx="4293663" cy="1534629"/>
          </a:xfrm>
          <a:prstGeom prst="rect">
            <a:avLst/>
          </a:prstGeom>
        </p:spPr>
      </p:pic>
      <p:pic>
        <p:nvPicPr>
          <p:cNvPr id="13" name="Picture 12">
            <a:extLst>
              <a:ext uri="{FF2B5EF4-FFF2-40B4-BE49-F238E27FC236}">
                <a16:creationId xmlns:a16="http://schemas.microsoft.com/office/drawing/2014/main" id="{6E78BE28-0C4D-4E04-BC97-567EE9CED6F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652" t="33073" r="56793" b="49506"/>
          <a:stretch/>
        </p:blipFill>
        <p:spPr>
          <a:xfrm>
            <a:off x="1792867" y="1279763"/>
            <a:ext cx="4293663" cy="1534629"/>
          </a:xfrm>
          <a:prstGeom prst="rect">
            <a:avLst/>
          </a:prstGeom>
        </p:spPr>
      </p:pic>
      <p:pic>
        <p:nvPicPr>
          <p:cNvPr id="14" name="Picture 13">
            <a:extLst>
              <a:ext uri="{FF2B5EF4-FFF2-40B4-BE49-F238E27FC236}">
                <a16:creationId xmlns:a16="http://schemas.microsoft.com/office/drawing/2014/main" id="{3787CC87-E003-4B43-A9B2-D1315DA103F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652" t="58423" r="56793" b="24156"/>
          <a:stretch/>
        </p:blipFill>
        <p:spPr>
          <a:xfrm>
            <a:off x="1809860" y="3556361"/>
            <a:ext cx="4293663" cy="1534629"/>
          </a:xfrm>
          <a:prstGeom prst="rect">
            <a:avLst/>
          </a:prstGeom>
        </p:spPr>
      </p:pic>
      <p:pic>
        <p:nvPicPr>
          <p:cNvPr id="15" name="Picture 14">
            <a:extLst>
              <a:ext uri="{FF2B5EF4-FFF2-40B4-BE49-F238E27FC236}">
                <a16:creationId xmlns:a16="http://schemas.microsoft.com/office/drawing/2014/main" id="{0B7BC493-54E6-4729-B97A-DC5E60477B72}"/>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24" t="58423" r="10921" b="24156"/>
          <a:stretch/>
        </p:blipFill>
        <p:spPr>
          <a:xfrm>
            <a:off x="6112994" y="3556360"/>
            <a:ext cx="4293663" cy="1534629"/>
          </a:xfrm>
          <a:prstGeom prst="rect">
            <a:avLst/>
          </a:prstGeom>
        </p:spPr>
      </p:pic>
      <p:sp>
        <p:nvSpPr>
          <p:cNvPr id="3" name="Slide Number Placeholder 2">
            <a:extLst>
              <a:ext uri="{FF2B5EF4-FFF2-40B4-BE49-F238E27FC236}">
                <a16:creationId xmlns:a16="http://schemas.microsoft.com/office/drawing/2014/main" id="{1AE6E866-7935-46CD-8FB5-BD117426C173}"/>
              </a:ext>
            </a:extLst>
          </p:cNvPr>
          <p:cNvSpPr>
            <a:spLocks noGrp="1"/>
          </p:cNvSpPr>
          <p:nvPr>
            <p:ph type="sldNum" sz="quarter" idx="4"/>
          </p:nvPr>
        </p:nvSpPr>
        <p:spPr/>
        <p:txBody>
          <a:bodyPr/>
          <a:lstStyle/>
          <a:p>
            <a:pPr>
              <a:defRPr/>
            </a:pPr>
            <a:fld id="{2EDAC284-59FC-4EEB-A7F8-63017E0BC0CE}" type="slidenum">
              <a:rPr lang="en-US" smtClean="0"/>
              <a:pPr>
                <a:defRPr/>
              </a:pPr>
              <a:t>26</a:t>
            </a:fld>
            <a:endParaRPr lang="en-US" dirty="0"/>
          </a:p>
        </p:txBody>
      </p:sp>
    </p:spTree>
    <p:extLst>
      <p:ext uri="{BB962C8B-B14F-4D97-AF65-F5344CB8AC3E}">
        <p14:creationId xmlns:p14="http://schemas.microsoft.com/office/powerpoint/2010/main" val="4146399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852050DD-2CFB-4ADB-BA26-94C182DA95AD}"/>
              </a:ext>
            </a:extLst>
          </p:cNvPr>
          <p:cNvSpPr/>
          <p:nvPr/>
        </p:nvSpPr>
        <p:spPr bwMode="ltGray">
          <a:xfrm>
            <a:off x="7727694" y="2277345"/>
            <a:ext cx="1005840" cy="914400"/>
          </a:xfrm>
          <a:prstGeom prst="ellipse">
            <a:avLst/>
          </a:prstGeom>
          <a:ln>
            <a:solidFill>
              <a:schemeClr val="accent6"/>
            </a:solidFill>
            <a:headEnd type="none" w="sm" len="sm"/>
            <a:tailEnd type="none" w="sm" len="sm"/>
          </a:ln>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en-US">
              <a:solidFill>
                <a:srgbClr val="000000"/>
              </a:solidFill>
              <a:latin typeface="Georgia"/>
            </a:endParaRPr>
          </a:p>
        </p:txBody>
      </p:sp>
      <p:sp>
        <p:nvSpPr>
          <p:cNvPr id="13" name="Oval 12">
            <a:extLst>
              <a:ext uri="{FF2B5EF4-FFF2-40B4-BE49-F238E27FC236}">
                <a16:creationId xmlns:a16="http://schemas.microsoft.com/office/drawing/2014/main" id="{A2D3E4B7-F0F4-4D7B-A01C-FF962CCE3DD9}"/>
              </a:ext>
            </a:extLst>
          </p:cNvPr>
          <p:cNvSpPr/>
          <p:nvPr/>
        </p:nvSpPr>
        <p:spPr bwMode="ltGray">
          <a:xfrm>
            <a:off x="3326674" y="2277345"/>
            <a:ext cx="1005840" cy="914400"/>
          </a:xfrm>
          <a:prstGeom prst="ellipse">
            <a:avLst/>
          </a:prstGeom>
          <a:ln>
            <a:solidFill>
              <a:schemeClr val="accent2"/>
            </a:solidFill>
            <a:headEnd type="none" w="sm" len="sm"/>
            <a:tailEnd type="none" w="sm" len="sm"/>
          </a:ln>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en-US">
              <a:solidFill>
                <a:srgbClr val="000000"/>
              </a:solidFill>
              <a:latin typeface="Georgia"/>
            </a:endParaRPr>
          </a:p>
        </p:txBody>
      </p:sp>
      <p:sp>
        <p:nvSpPr>
          <p:cNvPr id="8" name="Title 7">
            <a:extLst>
              <a:ext uri="{FF2B5EF4-FFF2-40B4-BE49-F238E27FC236}">
                <a16:creationId xmlns:a16="http://schemas.microsoft.com/office/drawing/2014/main" id="{55FCF39B-1A48-4C0E-9AA1-A8CFC2DE268A}"/>
              </a:ext>
            </a:extLst>
          </p:cNvPr>
          <p:cNvSpPr>
            <a:spLocks noGrp="1"/>
          </p:cNvSpPr>
          <p:nvPr>
            <p:ph type="title"/>
          </p:nvPr>
        </p:nvSpPr>
        <p:spPr>
          <a:xfrm>
            <a:off x="1981201" y="338329"/>
            <a:ext cx="8553341" cy="1217329"/>
          </a:xfrm>
        </p:spPr>
        <p:txBody>
          <a:bodyPr/>
          <a:lstStyle/>
          <a:p>
            <a:r>
              <a:rPr lang="en-US" sz="3600" dirty="0"/>
              <a:t>Top two reasons for leaving money in retirement plans:</a:t>
            </a:r>
            <a:br>
              <a:rPr lang="en-US" sz="3600" dirty="0"/>
            </a:br>
            <a:endParaRPr lang="en-US" sz="3600" dirty="0"/>
          </a:p>
        </p:txBody>
      </p:sp>
      <p:grpSp>
        <p:nvGrpSpPr>
          <p:cNvPr id="6" name="Group 5">
            <a:extLst>
              <a:ext uri="{FF2B5EF4-FFF2-40B4-BE49-F238E27FC236}">
                <a16:creationId xmlns:a16="http://schemas.microsoft.com/office/drawing/2014/main" id="{32482473-8594-410F-B7BE-1C460E1D4224}"/>
              </a:ext>
            </a:extLst>
          </p:cNvPr>
          <p:cNvGrpSpPr/>
          <p:nvPr/>
        </p:nvGrpSpPr>
        <p:grpSpPr>
          <a:xfrm>
            <a:off x="1973006" y="3314823"/>
            <a:ext cx="8245988" cy="1973696"/>
            <a:chOff x="1080950" y="3647014"/>
            <a:chExt cx="6890718" cy="1973696"/>
          </a:xfrm>
          <a:noFill/>
        </p:grpSpPr>
        <p:sp>
          <p:nvSpPr>
            <p:cNvPr id="7" name="Freeform: Shape 6">
              <a:extLst>
                <a:ext uri="{FF2B5EF4-FFF2-40B4-BE49-F238E27FC236}">
                  <a16:creationId xmlns:a16="http://schemas.microsoft.com/office/drawing/2014/main" id="{7E7D867E-E4B9-4E5C-8617-1B0769FF8483}"/>
                </a:ext>
              </a:extLst>
            </p:cNvPr>
            <p:cNvSpPr/>
            <p:nvPr/>
          </p:nvSpPr>
          <p:spPr>
            <a:xfrm>
              <a:off x="1080950" y="3648205"/>
              <a:ext cx="3287509" cy="1972505"/>
            </a:xfrm>
            <a:custGeom>
              <a:avLst/>
              <a:gdLst>
                <a:gd name="connsiteX0" fmla="*/ 0 w 3287509"/>
                <a:gd name="connsiteY0" fmla="*/ 0 h 1972505"/>
                <a:gd name="connsiteX1" fmla="*/ 3287509 w 3287509"/>
                <a:gd name="connsiteY1" fmla="*/ 0 h 1972505"/>
                <a:gd name="connsiteX2" fmla="*/ 3287509 w 3287509"/>
                <a:gd name="connsiteY2" fmla="*/ 1972505 h 1972505"/>
                <a:gd name="connsiteX3" fmla="*/ 0 w 3287509"/>
                <a:gd name="connsiteY3" fmla="*/ 1972505 h 1972505"/>
                <a:gd name="connsiteX4" fmla="*/ 0 w 3287509"/>
                <a:gd name="connsiteY4" fmla="*/ 0 h 197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7509" h="1972505">
                  <a:moveTo>
                    <a:pt x="0" y="0"/>
                  </a:moveTo>
                  <a:lnTo>
                    <a:pt x="3287509" y="0"/>
                  </a:lnTo>
                  <a:lnTo>
                    <a:pt x="3287509" y="1972505"/>
                  </a:lnTo>
                  <a:lnTo>
                    <a:pt x="0" y="1972505"/>
                  </a:lnTo>
                  <a:lnTo>
                    <a:pt x="0" y="0"/>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920" tIns="121920" rIns="121920" bIns="121920" numCol="1" spcCol="1270" anchor="t" anchorCtr="0">
              <a:noAutofit/>
            </a:bodyPr>
            <a:lstStyle/>
            <a:p>
              <a:pPr algn="ctr" defTabSz="1422400" fontAlgn="base">
                <a:lnSpc>
                  <a:spcPct val="90000"/>
                </a:lnSpc>
                <a:spcBef>
                  <a:spcPct val="0"/>
                </a:spcBef>
              </a:pPr>
              <a:r>
                <a:rPr lang="en-US" sz="3200" dirty="0">
                  <a:solidFill>
                    <a:srgbClr val="7C61A7"/>
                  </a:solidFill>
                  <a:latin typeface="Tahoma"/>
                </a:rPr>
                <a:t>“I don’t need it”</a:t>
              </a:r>
            </a:p>
          </p:txBody>
        </p:sp>
        <p:sp>
          <p:nvSpPr>
            <p:cNvPr id="10" name="Freeform: Shape 9">
              <a:extLst>
                <a:ext uri="{FF2B5EF4-FFF2-40B4-BE49-F238E27FC236}">
                  <a16:creationId xmlns:a16="http://schemas.microsoft.com/office/drawing/2014/main" id="{A542B051-52B3-4EC7-A73F-112A2D532859}"/>
                </a:ext>
              </a:extLst>
            </p:cNvPr>
            <p:cNvSpPr/>
            <p:nvPr/>
          </p:nvSpPr>
          <p:spPr>
            <a:xfrm>
              <a:off x="4684159" y="3647014"/>
              <a:ext cx="3287509" cy="1972505"/>
            </a:xfrm>
            <a:custGeom>
              <a:avLst/>
              <a:gdLst>
                <a:gd name="connsiteX0" fmla="*/ 0 w 3287509"/>
                <a:gd name="connsiteY0" fmla="*/ 0 h 1972505"/>
                <a:gd name="connsiteX1" fmla="*/ 3287509 w 3287509"/>
                <a:gd name="connsiteY1" fmla="*/ 0 h 1972505"/>
                <a:gd name="connsiteX2" fmla="*/ 3287509 w 3287509"/>
                <a:gd name="connsiteY2" fmla="*/ 1972505 h 1972505"/>
                <a:gd name="connsiteX3" fmla="*/ 0 w 3287509"/>
                <a:gd name="connsiteY3" fmla="*/ 1972505 h 1972505"/>
                <a:gd name="connsiteX4" fmla="*/ 0 w 3287509"/>
                <a:gd name="connsiteY4" fmla="*/ 0 h 197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7509" h="1972505">
                  <a:moveTo>
                    <a:pt x="0" y="0"/>
                  </a:moveTo>
                  <a:lnTo>
                    <a:pt x="3287509" y="0"/>
                  </a:lnTo>
                  <a:lnTo>
                    <a:pt x="3287509" y="1972505"/>
                  </a:lnTo>
                  <a:lnTo>
                    <a:pt x="0" y="1972505"/>
                  </a:lnTo>
                  <a:lnTo>
                    <a:pt x="0" y="0"/>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920" tIns="121920" rIns="121920" bIns="121920" numCol="1" spcCol="1270" anchor="t" anchorCtr="0">
              <a:noAutofit/>
            </a:bodyPr>
            <a:lstStyle/>
            <a:p>
              <a:pPr algn="ctr" defTabSz="1422400" fontAlgn="base">
                <a:lnSpc>
                  <a:spcPct val="90000"/>
                </a:lnSpc>
                <a:spcBef>
                  <a:spcPct val="0"/>
                </a:spcBef>
              </a:pPr>
              <a:r>
                <a:rPr lang="en-US" sz="3200" dirty="0">
                  <a:solidFill>
                    <a:srgbClr val="6C9B71">
                      <a:lumMod val="75000"/>
                    </a:srgbClr>
                  </a:solidFill>
                  <a:latin typeface="Tahoma"/>
                </a:rPr>
                <a:t>“I don’t want to </a:t>
              </a:r>
            </a:p>
            <a:p>
              <a:pPr algn="ctr" defTabSz="1422400" fontAlgn="base">
                <a:lnSpc>
                  <a:spcPct val="90000"/>
                </a:lnSpc>
                <a:spcBef>
                  <a:spcPct val="0"/>
                </a:spcBef>
              </a:pPr>
              <a:r>
                <a:rPr lang="en-US" sz="3200" dirty="0">
                  <a:solidFill>
                    <a:srgbClr val="6C9B71">
                      <a:lumMod val="75000"/>
                    </a:srgbClr>
                  </a:solidFill>
                  <a:latin typeface="Tahoma"/>
                </a:rPr>
                <a:t>pay the taxes”</a:t>
              </a:r>
            </a:p>
          </p:txBody>
        </p:sp>
      </p:grpSp>
      <p:sp>
        <p:nvSpPr>
          <p:cNvPr id="11" name="TextBox 10">
            <a:extLst>
              <a:ext uri="{FF2B5EF4-FFF2-40B4-BE49-F238E27FC236}">
                <a16:creationId xmlns:a16="http://schemas.microsoft.com/office/drawing/2014/main" id="{8DB639B7-B594-48D8-95FC-068BA2DB74F9}"/>
              </a:ext>
            </a:extLst>
          </p:cNvPr>
          <p:cNvSpPr txBox="1"/>
          <p:nvPr/>
        </p:nvSpPr>
        <p:spPr>
          <a:xfrm>
            <a:off x="2582091" y="2319047"/>
            <a:ext cx="2495006" cy="830997"/>
          </a:xfrm>
          <a:prstGeom prst="rect">
            <a:avLst/>
          </a:prstGeom>
          <a:noFill/>
        </p:spPr>
        <p:txBody>
          <a:bodyPr wrap="square" rtlCol="0">
            <a:spAutoFit/>
          </a:bodyPr>
          <a:lstStyle/>
          <a:p>
            <a:pPr algn="ctr" fontAlgn="base">
              <a:spcBef>
                <a:spcPct val="0"/>
              </a:spcBef>
              <a:spcAft>
                <a:spcPct val="0"/>
              </a:spcAft>
            </a:pPr>
            <a:r>
              <a:rPr lang="en-US" sz="4800" b="1" dirty="0">
                <a:solidFill>
                  <a:srgbClr val="7C61A7"/>
                </a:solidFill>
                <a:latin typeface="Tahoma"/>
                <a:ea typeface="Geneva" pitchFamily="-109" charset="-128"/>
              </a:rPr>
              <a:t>1</a:t>
            </a:r>
          </a:p>
        </p:txBody>
      </p:sp>
      <p:sp>
        <p:nvSpPr>
          <p:cNvPr id="12" name="TextBox 11">
            <a:extLst>
              <a:ext uri="{FF2B5EF4-FFF2-40B4-BE49-F238E27FC236}">
                <a16:creationId xmlns:a16="http://schemas.microsoft.com/office/drawing/2014/main" id="{E0568F62-8EF7-402E-A0C1-75F4997E5696}"/>
              </a:ext>
            </a:extLst>
          </p:cNvPr>
          <p:cNvSpPr txBox="1"/>
          <p:nvPr/>
        </p:nvSpPr>
        <p:spPr>
          <a:xfrm>
            <a:off x="6983111" y="2277346"/>
            <a:ext cx="2495006" cy="830997"/>
          </a:xfrm>
          <a:prstGeom prst="rect">
            <a:avLst/>
          </a:prstGeom>
          <a:noFill/>
        </p:spPr>
        <p:txBody>
          <a:bodyPr wrap="square" rtlCol="0">
            <a:spAutoFit/>
          </a:bodyPr>
          <a:lstStyle/>
          <a:p>
            <a:pPr algn="ctr" fontAlgn="base">
              <a:spcBef>
                <a:spcPct val="0"/>
              </a:spcBef>
              <a:spcAft>
                <a:spcPct val="0"/>
              </a:spcAft>
            </a:pPr>
            <a:r>
              <a:rPr lang="en-US" sz="4800" b="1" dirty="0">
                <a:solidFill>
                  <a:srgbClr val="6C9B71">
                    <a:lumMod val="75000"/>
                  </a:srgbClr>
                </a:solidFill>
                <a:latin typeface="Tahoma"/>
                <a:ea typeface="Geneva" pitchFamily="-109" charset="-128"/>
              </a:rPr>
              <a:t>2</a:t>
            </a:r>
          </a:p>
        </p:txBody>
      </p:sp>
      <p:sp>
        <p:nvSpPr>
          <p:cNvPr id="2" name="Slide Number Placeholder 1">
            <a:extLst>
              <a:ext uri="{FF2B5EF4-FFF2-40B4-BE49-F238E27FC236}">
                <a16:creationId xmlns:a16="http://schemas.microsoft.com/office/drawing/2014/main" id="{60DDADA8-6388-44B5-8E39-A9CFB3CF16A3}"/>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27</a:t>
            </a:fld>
            <a:endParaRPr lang="en-US" dirty="0">
              <a:solidFill>
                <a:srgbClr val="000000"/>
              </a:solidFill>
              <a:latin typeface="Tahoma"/>
              <a:ea typeface="Geneva" pitchFamily="-109" charset="-128"/>
            </a:endParaRPr>
          </a:p>
        </p:txBody>
      </p:sp>
    </p:spTree>
    <p:extLst>
      <p:ext uri="{BB962C8B-B14F-4D97-AF65-F5344CB8AC3E}">
        <p14:creationId xmlns:p14="http://schemas.microsoft.com/office/powerpoint/2010/main" val="196857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3D33F-093F-4403-B1CB-01425DC023AE}"/>
              </a:ext>
            </a:extLst>
          </p:cNvPr>
          <p:cNvSpPr>
            <a:spLocks noGrp="1"/>
          </p:cNvSpPr>
          <p:nvPr>
            <p:ph type="title"/>
          </p:nvPr>
        </p:nvSpPr>
        <p:spPr>
          <a:xfrm>
            <a:off x="1981201" y="338328"/>
            <a:ext cx="8553341" cy="407438"/>
          </a:xfrm>
        </p:spPr>
        <p:txBody>
          <a:bodyPr/>
          <a:lstStyle/>
          <a:p>
            <a:r>
              <a:rPr lang="en-US" sz="3600" dirty="0"/>
              <a:t>The “Default” Strategy</a:t>
            </a:r>
          </a:p>
        </p:txBody>
      </p:sp>
      <p:sp>
        <p:nvSpPr>
          <p:cNvPr id="4" name="Content Placeholder 3">
            <a:extLst>
              <a:ext uri="{FF2B5EF4-FFF2-40B4-BE49-F238E27FC236}">
                <a16:creationId xmlns:a16="http://schemas.microsoft.com/office/drawing/2014/main" id="{D8BF1889-43CB-4DA4-B309-83F4F03EFD35}"/>
              </a:ext>
            </a:extLst>
          </p:cNvPr>
          <p:cNvSpPr>
            <a:spLocks noGrp="1"/>
          </p:cNvSpPr>
          <p:nvPr>
            <p:ph idx="1"/>
          </p:nvPr>
        </p:nvSpPr>
        <p:spPr>
          <a:xfrm>
            <a:off x="1981200" y="1371600"/>
            <a:ext cx="8544188" cy="1533698"/>
          </a:xfrm>
        </p:spPr>
        <p:txBody>
          <a:bodyPr/>
          <a:lstStyle/>
          <a:p>
            <a:pPr>
              <a:spcBef>
                <a:spcPts val="1200"/>
              </a:spcBef>
            </a:pPr>
            <a:r>
              <a:rPr lang="en-US" dirty="0"/>
              <a:t>Let the assets grow until age 72</a:t>
            </a:r>
          </a:p>
          <a:p>
            <a:pPr>
              <a:spcBef>
                <a:spcPts val="1200"/>
              </a:spcBef>
            </a:pPr>
            <a:r>
              <a:rPr lang="en-US" dirty="0"/>
              <a:t>Take the Required Minimum Distribution</a:t>
            </a:r>
          </a:p>
          <a:p>
            <a:pPr>
              <a:spcBef>
                <a:spcPts val="1200"/>
              </a:spcBef>
            </a:pPr>
            <a:r>
              <a:rPr lang="en-US" dirty="0"/>
              <a:t>Leave the balance to heirs</a:t>
            </a:r>
          </a:p>
        </p:txBody>
      </p:sp>
      <p:sp>
        <p:nvSpPr>
          <p:cNvPr id="3" name="Rectangle 2">
            <a:extLst>
              <a:ext uri="{FF2B5EF4-FFF2-40B4-BE49-F238E27FC236}">
                <a16:creationId xmlns:a16="http://schemas.microsoft.com/office/drawing/2014/main" id="{5380209A-2A43-40A1-BCF9-5FA4E65C3FAB}"/>
              </a:ext>
            </a:extLst>
          </p:cNvPr>
          <p:cNvSpPr/>
          <p:nvPr/>
        </p:nvSpPr>
        <p:spPr bwMode="ltGray">
          <a:xfrm>
            <a:off x="2950212" y="3807282"/>
            <a:ext cx="3139440" cy="914400"/>
          </a:xfrm>
          <a:prstGeom prst="rect">
            <a:avLst/>
          </a:prstGeom>
          <a:solidFill>
            <a:schemeClr val="bg2">
              <a:lumMod val="75000"/>
              <a:lumOff val="25000"/>
              <a:alpha val="50000"/>
            </a:schemeClr>
          </a:solidFill>
          <a:ln w="12700" cap="flat" cmpd="sng" algn="ctr">
            <a:noFill/>
            <a:prstDash val="solid"/>
            <a:round/>
            <a:headEnd type="none" w="sm" len="sm"/>
            <a:tailEnd type="none" w="sm" len="sm"/>
          </a:ln>
        </p:spPr>
        <p:txBody>
          <a:bodyPr rtlCol="0" anchor="ctr"/>
          <a:lstStyle/>
          <a:p>
            <a:pPr algn="ctr" fontAlgn="base">
              <a:spcBef>
                <a:spcPct val="0"/>
              </a:spcBef>
              <a:spcAft>
                <a:spcPct val="0"/>
              </a:spcAft>
            </a:pPr>
            <a:endParaRPr lang="en-US">
              <a:solidFill>
                <a:srgbClr val="000000"/>
              </a:solidFill>
              <a:latin typeface="Georgia"/>
              <a:ea typeface="Geneva" pitchFamily="-109" charset="-128"/>
            </a:endParaRPr>
          </a:p>
        </p:txBody>
      </p:sp>
      <p:sp>
        <p:nvSpPr>
          <p:cNvPr id="6" name="Rectangle 5">
            <a:extLst>
              <a:ext uri="{FF2B5EF4-FFF2-40B4-BE49-F238E27FC236}">
                <a16:creationId xmlns:a16="http://schemas.microsoft.com/office/drawing/2014/main" id="{142C47EB-A565-45C2-B977-8D2610D33FC1}"/>
              </a:ext>
            </a:extLst>
          </p:cNvPr>
          <p:cNvSpPr/>
          <p:nvPr/>
        </p:nvSpPr>
        <p:spPr bwMode="ltGray">
          <a:xfrm>
            <a:off x="6089652" y="3807282"/>
            <a:ext cx="3139437" cy="914400"/>
          </a:xfrm>
          <a:prstGeom prst="rect">
            <a:avLst/>
          </a:prstGeom>
          <a:solidFill>
            <a:schemeClr val="accent2">
              <a:lumMod val="60000"/>
              <a:lumOff val="40000"/>
            </a:schemeClr>
          </a:solidFill>
          <a:ln w="12700" cap="flat" cmpd="sng" algn="ctr">
            <a:noFill/>
            <a:prstDash val="solid"/>
            <a:round/>
            <a:headEnd type="none" w="sm" len="sm"/>
            <a:tailEnd type="none" w="sm" len="sm"/>
          </a:ln>
        </p:spPr>
        <p:txBody>
          <a:bodyPr rtlCol="0" anchor="ctr"/>
          <a:lstStyle/>
          <a:p>
            <a:pPr algn="ctr" fontAlgn="base">
              <a:spcBef>
                <a:spcPct val="0"/>
              </a:spcBef>
              <a:spcAft>
                <a:spcPct val="0"/>
              </a:spcAft>
            </a:pPr>
            <a:endParaRPr lang="en-US" dirty="0">
              <a:solidFill>
                <a:srgbClr val="000000"/>
              </a:solidFill>
              <a:latin typeface="Georgia"/>
              <a:ea typeface="Geneva" pitchFamily="-109" charset="-128"/>
            </a:endParaRPr>
          </a:p>
        </p:txBody>
      </p:sp>
      <p:cxnSp>
        <p:nvCxnSpPr>
          <p:cNvPr id="8" name="Straight Connector 7">
            <a:extLst>
              <a:ext uri="{FF2B5EF4-FFF2-40B4-BE49-F238E27FC236}">
                <a16:creationId xmlns:a16="http://schemas.microsoft.com/office/drawing/2014/main" id="{3D586531-F788-494C-A2E8-CA76EABFC7A5}"/>
              </a:ext>
            </a:extLst>
          </p:cNvPr>
          <p:cNvCxnSpPr/>
          <p:nvPr/>
        </p:nvCxnSpPr>
        <p:spPr>
          <a:xfrm>
            <a:off x="2950212" y="3461544"/>
            <a:ext cx="0" cy="1295400"/>
          </a:xfrm>
          <a:prstGeom prst="line">
            <a:avLst/>
          </a:prstGeom>
          <a:ln w="25400" cmpd="sng">
            <a:solidFill>
              <a:srgbClr val="4F81BD"/>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61189B1D-AE23-45B2-8364-B5084FE6AD8B}"/>
              </a:ext>
            </a:extLst>
          </p:cNvPr>
          <p:cNvCxnSpPr/>
          <p:nvPr/>
        </p:nvCxnSpPr>
        <p:spPr>
          <a:xfrm>
            <a:off x="6089651" y="3429000"/>
            <a:ext cx="0" cy="1360488"/>
          </a:xfrm>
          <a:prstGeom prst="line">
            <a:avLst/>
          </a:prstGeom>
          <a:ln w="25400" cmpd="sng">
            <a:solidFill>
              <a:srgbClr val="7030A0"/>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CE80D27-7645-47D5-A33A-0CE391BD0095}"/>
              </a:ext>
            </a:extLst>
          </p:cNvPr>
          <p:cNvSpPr txBox="1"/>
          <p:nvPr/>
        </p:nvSpPr>
        <p:spPr>
          <a:xfrm>
            <a:off x="4138932" y="3461544"/>
            <a:ext cx="1447800" cy="304800"/>
          </a:xfrm>
          <a:prstGeom prst="rect">
            <a:avLst/>
          </a:prstGeom>
          <a:noFill/>
        </p:spPr>
        <p:txBody>
          <a:bodyPr wrap="square" lIns="0" rIns="0" rtlCol="0">
            <a:noAutofit/>
          </a:bodyPr>
          <a:lstStyle/>
          <a:p>
            <a:pPr fontAlgn="base">
              <a:spcBef>
                <a:spcPct val="0"/>
              </a:spcBef>
              <a:spcAft>
                <a:spcPct val="0"/>
              </a:spcAft>
            </a:pPr>
            <a:r>
              <a:rPr lang="en-US" sz="1600" b="1" dirty="0">
                <a:solidFill>
                  <a:srgbClr val="E6E9F0">
                    <a:lumMod val="10000"/>
                  </a:srgbClr>
                </a:solidFill>
                <a:latin typeface="Tahoma"/>
                <a:ea typeface="Geneva" pitchFamily="-109" charset="-128"/>
                <a:cs typeface="Tahoma"/>
              </a:rPr>
              <a:t>Career</a:t>
            </a:r>
          </a:p>
        </p:txBody>
      </p:sp>
      <p:sp>
        <p:nvSpPr>
          <p:cNvPr id="11" name="TextBox 10">
            <a:extLst>
              <a:ext uri="{FF2B5EF4-FFF2-40B4-BE49-F238E27FC236}">
                <a16:creationId xmlns:a16="http://schemas.microsoft.com/office/drawing/2014/main" id="{FECE36D7-E178-4A8F-894D-995548196267}"/>
              </a:ext>
            </a:extLst>
          </p:cNvPr>
          <p:cNvSpPr txBox="1"/>
          <p:nvPr/>
        </p:nvSpPr>
        <p:spPr>
          <a:xfrm>
            <a:off x="7095490" y="3461544"/>
            <a:ext cx="1447800" cy="304800"/>
          </a:xfrm>
          <a:prstGeom prst="rect">
            <a:avLst/>
          </a:prstGeom>
          <a:noFill/>
        </p:spPr>
        <p:txBody>
          <a:bodyPr wrap="square" lIns="0" rIns="0" rtlCol="0">
            <a:noAutofit/>
          </a:bodyPr>
          <a:lstStyle/>
          <a:p>
            <a:pPr fontAlgn="base">
              <a:spcBef>
                <a:spcPct val="0"/>
              </a:spcBef>
              <a:spcAft>
                <a:spcPct val="0"/>
              </a:spcAft>
            </a:pPr>
            <a:r>
              <a:rPr lang="en-US" sz="1600" b="1" dirty="0">
                <a:solidFill>
                  <a:srgbClr val="7C61A7">
                    <a:lumMod val="50000"/>
                  </a:srgbClr>
                </a:solidFill>
                <a:latin typeface="Tahoma"/>
                <a:ea typeface="Geneva" pitchFamily="-109" charset="-128"/>
                <a:cs typeface="Tahoma"/>
              </a:rPr>
              <a:t>Retirement</a:t>
            </a:r>
          </a:p>
        </p:txBody>
      </p:sp>
      <p:sp>
        <p:nvSpPr>
          <p:cNvPr id="12" name="TextBox 11">
            <a:extLst>
              <a:ext uri="{FF2B5EF4-FFF2-40B4-BE49-F238E27FC236}">
                <a16:creationId xmlns:a16="http://schemas.microsoft.com/office/drawing/2014/main" id="{90DC2F1D-E3DF-4EFB-8515-7A3047059B1A}"/>
              </a:ext>
            </a:extLst>
          </p:cNvPr>
          <p:cNvSpPr txBox="1"/>
          <p:nvPr/>
        </p:nvSpPr>
        <p:spPr>
          <a:xfrm>
            <a:off x="5746751" y="4915020"/>
            <a:ext cx="685800" cy="304800"/>
          </a:xfrm>
          <a:prstGeom prst="rect">
            <a:avLst/>
          </a:prstGeom>
          <a:noFill/>
        </p:spPr>
        <p:txBody>
          <a:bodyPr wrap="square" lIns="0" rtlCol="0">
            <a:noAutofit/>
          </a:bodyPr>
          <a:lstStyle/>
          <a:p>
            <a:pPr algn="ctr" fontAlgn="base">
              <a:spcBef>
                <a:spcPct val="0"/>
              </a:spcBef>
              <a:spcAft>
                <a:spcPct val="0"/>
              </a:spcAft>
            </a:pPr>
            <a:r>
              <a:rPr lang="en-US" sz="1200" dirty="0">
                <a:solidFill>
                  <a:srgbClr val="000000"/>
                </a:solidFill>
                <a:latin typeface="Tahoma"/>
                <a:ea typeface="Geneva" pitchFamily="-109" charset="-128"/>
                <a:cs typeface="Tahoma"/>
              </a:rPr>
              <a:t>Age 65</a:t>
            </a:r>
          </a:p>
        </p:txBody>
      </p:sp>
      <p:cxnSp>
        <p:nvCxnSpPr>
          <p:cNvPr id="13" name="Straight Connector 12">
            <a:extLst>
              <a:ext uri="{FF2B5EF4-FFF2-40B4-BE49-F238E27FC236}">
                <a16:creationId xmlns:a16="http://schemas.microsoft.com/office/drawing/2014/main" id="{A1052266-AB43-4541-9767-57BA31B00C58}"/>
              </a:ext>
            </a:extLst>
          </p:cNvPr>
          <p:cNvCxnSpPr>
            <a:cxnSpLocks/>
          </p:cNvCxnSpPr>
          <p:nvPr/>
        </p:nvCxnSpPr>
        <p:spPr>
          <a:xfrm>
            <a:off x="8152132" y="3807282"/>
            <a:ext cx="0" cy="1107738"/>
          </a:xfrm>
          <a:prstGeom prst="line">
            <a:avLst/>
          </a:prstGeom>
          <a:ln w="952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7B2C98C-CD9A-45CF-A9C7-BAD300F624AD}"/>
              </a:ext>
            </a:extLst>
          </p:cNvPr>
          <p:cNvSpPr txBox="1"/>
          <p:nvPr/>
        </p:nvSpPr>
        <p:spPr>
          <a:xfrm>
            <a:off x="6506207" y="4915020"/>
            <a:ext cx="904245" cy="304800"/>
          </a:xfrm>
          <a:prstGeom prst="rect">
            <a:avLst/>
          </a:prstGeom>
          <a:noFill/>
        </p:spPr>
        <p:txBody>
          <a:bodyPr wrap="square" lIns="0" rtlCol="0">
            <a:noAutofit/>
          </a:bodyPr>
          <a:lstStyle/>
          <a:p>
            <a:pPr algn="ctr" fontAlgn="base">
              <a:spcBef>
                <a:spcPct val="0"/>
              </a:spcBef>
              <a:spcAft>
                <a:spcPct val="0"/>
              </a:spcAft>
            </a:pPr>
            <a:r>
              <a:rPr lang="en-US" sz="1200" dirty="0">
                <a:solidFill>
                  <a:srgbClr val="000000"/>
                </a:solidFill>
                <a:latin typeface="Tahoma"/>
                <a:ea typeface="Geneva" pitchFamily="-109" charset="-128"/>
                <a:cs typeface="Tahoma"/>
              </a:rPr>
              <a:t>Age 72</a:t>
            </a:r>
          </a:p>
        </p:txBody>
      </p:sp>
      <p:cxnSp>
        <p:nvCxnSpPr>
          <p:cNvPr id="18" name="Straight Connector 17">
            <a:extLst>
              <a:ext uri="{FF2B5EF4-FFF2-40B4-BE49-F238E27FC236}">
                <a16:creationId xmlns:a16="http://schemas.microsoft.com/office/drawing/2014/main" id="{4C4B0DC2-6576-4B2E-B830-A40391CF847D}"/>
              </a:ext>
            </a:extLst>
          </p:cNvPr>
          <p:cNvCxnSpPr>
            <a:cxnSpLocks/>
          </p:cNvCxnSpPr>
          <p:nvPr/>
        </p:nvCxnSpPr>
        <p:spPr>
          <a:xfrm>
            <a:off x="6922772" y="3807282"/>
            <a:ext cx="0" cy="1134606"/>
          </a:xfrm>
          <a:prstGeom prst="line">
            <a:avLst/>
          </a:prstGeom>
          <a:ln w="952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7BE0F0E-FFE5-4614-9B1D-AC0C0A353829}"/>
              </a:ext>
            </a:extLst>
          </p:cNvPr>
          <p:cNvSpPr txBox="1"/>
          <p:nvPr/>
        </p:nvSpPr>
        <p:spPr>
          <a:xfrm>
            <a:off x="7862570" y="4910091"/>
            <a:ext cx="685800" cy="304800"/>
          </a:xfrm>
          <a:prstGeom prst="rect">
            <a:avLst/>
          </a:prstGeom>
          <a:noFill/>
        </p:spPr>
        <p:txBody>
          <a:bodyPr wrap="square" lIns="0" rtlCol="0">
            <a:noAutofit/>
          </a:bodyPr>
          <a:lstStyle/>
          <a:p>
            <a:pPr algn="ctr" fontAlgn="base">
              <a:spcBef>
                <a:spcPct val="0"/>
              </a:spcBef>
              <a:spcAft>
                <a:spcPct val="0"/>
              </a:spcAft>
            </a:pPr>
            <a:r>
              <a:rPr lang="en-US" sz="1200" dirty="0">
                <a:solidFill>
                  <a:srgbClr val="000000"/>
                </a:solidFill>
                <a:latin typeface="Tahoma"/>
                <a:ea typeface="Geneva" pitchFamily="-109" charset="-128"/>
                <a:cs typeface="Tahoma"/>
              </a:rPr>
              <a:t>Age 85</a:t>
            </a:r>
          </a:p>
        </p:txBody>
      </p:sp>
      <p:sp>
        <p:nvSpPr>
          <p:cNvPr id="5" name="TextBox 4">
            <a:extLst>
              <a:ext uri="{FF2B5EF4-FFF2-40B4-BE49-F238E27FC236}">
                <a16:creationId xmlns:a16="http://schemas.microsoft.com/office/drawing/2014/main" id="{BB3F6D30-D20F-4F1D-B8E5-A53CF1703F4D}"/>
              </a:ext>
            </a:extLst>
          </p:cNvPr>
          <p:cNvSpPr txBox="1"/>
          <p:nvPr/>
        </p:nvSpPr>
        <p:spPr>
          <a:xfrm>
            <a:off x="6115052" y="4051318"/>
            <a:ext cx="782320"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Tahoma"/>
                <a:ea typeface="Geneva" pitchFamily="-109" charset="-128"/>
              </a:rPr>
              <a:t>Grow</a:t>
            </a:r>
          </a:p>
        </p:txBody>
      </p:sp>
      <p:sp>
        <p:nvSpPr>
          <p:cNvPr id="7" name="TextBox 6">
            <a:extLst>
              <a:ext uri="{FF2B5EF4-FFF2-40B4-BE49-F238E27FC236}">
                <a16:creationId xmlns:a16="http://schemas.microsoft.com/office/drawing/2014/main" id="{DE6C5284-032A-4C49-A92D-34DA0C0C91C8}"/>
              </a:ext>
            </a:extLst>
          </p:cNvPr>
          <p:cNvSpPr txBox="1"/>
          <p:nvPr/>
        </p:nvSpPr>
        <p:spPr>
          <a:xfrm>
            <a:off x="7212335" y="4051318"/>
            <a:ext cx="739036"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Tahoma"/>
                <a:ea typeface="Geneva" pitchFamily="-109" charset="-128"/>
              </a:rPr>
              <a:t>RMD</a:t>
            </a:r>
          </a:p>
        </p:txBody>
      </p:sp>
      <p:sp>
        <p:nvSpPr>
          <p:cNvPr id="15" name="TextBox 14">
            <a:extLst>
              <a:ext uri="{FF2B5EF4-FFF2-40B4-BE49-F238E27FC236}">
                <a16:creationId xmlns:a16="http://schemas.microsoft.com/office/drawing/2014/main" id="{1B4D75CF-0D4D-4FE0-9A3F-7B35D68BD2BB}"/>
              </a:ext>
            </a:extLst>
          </p:cNvPr>
          <p:cNvSpPr txBox="1"/>
          <p:nvPr/>
        </p:nvSpPr>
        <p:spPr>
          <a:xfrm>
            <a:off x="3804230" y="4051318"/>
            <a:ext cx="1447800"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Tahoma"/>
                <a:ea typeface="Geneva" pitchFamily="-109" charset="-128"/>
              </a:rPr>
              <a:t>Accumulate</a:t>
            </a:r>
          </a:p>
        </p:txBody>
      </p:sp>
      <p:sp>
        <p:nvSpPr>
          <p:cNvPr id="16" name="TextBox 15">
            <a:extLst>
              <a:ext uri="{FF2B5EF4-FFF2-40B4-BE49-F238E27FC236}">
                <a16:creationId xmlns:a16="http://schemas.microsoft.com/office/drawing/2014/main" id="{175EC2CE-FF83-4CD0-934A-4E148940E5C0}"/>
              </a:ext>
            </a:extLst>
          </p:cNvPr>
          <p:cNvSpPr txBox="1"/>
          <p:nvPr/>
        </p:nvSpPr>
        <p:spPr>
          <a:xfrm>
            <a:off x="8223248" y="4051318"/>
            <a:ext cx="1018541"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Tahoma"/>
                <a:ea typeface="Geneva" pitchFamily="-109" charset="-128"/>
              </a:rPr>
              <a:t>Legacy</a:t>
            </a:r>
          </a:p>
        </p:txBody>
      </p:sp>
      <p:sp>
        <p:nvSpPr>
          <p:cNvPr id="17" name="Slide Number Placeholder 16">
            <a:extLst>
              <a:ext uri="{FF2B5EF4-FFF2-40B4-BE49-F238E27FC236}">
                <a16:creationId xmlns:a16="http://schemas.microsoft.com/office/drawing/2014/main" id="{72C189A4-247D-42DB-9EFD-5BF1B0F833C3}"/>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28</a:t>
            </a:fld>
            <a:endParaRPr lang="en-US" dirty="0">
              <a:solidFill>
                <a:srgbClr val="000000"/>
              </a:solidFill>
              <a:latin typeface="Tahoma"/>
              <a:ea typeface="Geneva" pitchFamily="-109" charset="-128"/>
            </a:endParaRPr>
          </a:p>
        </p:txBody>
      </p:sp>
    </p:spTree>
    <p:extLst>
      <p:ext uri="{BB962C8B-B14F-4D97-AF65-F5344CB8AC3E}">
        <p14:creationId xmlns:p14="http://schemas.microsoft.com/office/powerpoint/2010/main" val="2634354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1" y="338328"/>
            <a:ext cx="8553341" cy="407438"/>
          </a:xfrm>
        </p:spPr>
        <p:txBody>
          <a:bodyPr anchor="t" anchorCtr="0">
            <a:noAutofit/>
          </a:bodyPr>
          <a:lstStyle/>
          <a:p>
            <a:r>
              <a:rPr lang="en-US" sz="3600" dirty="0"/>
              <a:t>The Key Issue</a:t>
            </a:r>
            <a:br>
              <a:rPr lang="en-US" sz="3600" dirty="0"/>
            </a:br>
            <a:endParaRPr lang="en-US" sz="3600" dirty="0"/>
          </a:p>
        </p:txBody>
      </p:sp>
      <p:sp>
        <p:nvSpPr>
          <p:cNvPr id="4" name="Text Placeholder 3"/>
          <p:cNvSpPr>
            <a:spLocks noGrp="1"/>
          </p:cNvSpPr>
          <p:nvPr>
            <p:ph type="body" sz="quarter" idx="10"/>
          </p:nvPr>
        </p:nvSpPr>
        <p:spPr>
          <a:xfrm>
            <a:off x="1981200" y="914400"/>
            <a:ext cx="8534400" cy="605358"/>
          </a:xfrm>
        </p:spPr>
        <p:txBody>
          <a:bodyPr vert="horz" lIns="0" tIns="0" rIns="0" bIns="0" rtlCol="0">
            <a:noAutofit/>
          </a:bodyPr>
          <a:lstStyle/>
          <a:p>
            <a:r>
              <a:rPr lang="en-US" dirty="0">
                <a:latin typeface="Tahoma"/>
                <a:cs typeface="Tahoma"/>
              </a:rPr>
              <a:t>How to manage the tax liability for retirement plan assets</a:t>
            </a:r>
            <a:endParaRPr lang="en-US" baseline="30000" dirty="0">
              <a:latin typeface="Tahoma"/>
              <a:cs typeface="Tahoma"/>
            </a:endParaRPr>
          </a:p>
        </p:txBody>
      </p:sp>
      <p:sp>
        <p:nvSpPr>
          <p:cNvPr id="5" name="Rectangle 4">
            <a:extLst>
              <a:ext uri="{FF2B5EF4-FFF2-40B4-BE49-F238E27FC236}">
                <a16:creationId xmlns:a16="http://schemas.microsoft.com/office/drawing/2014/main" id="{0B957983-9449-4BBC-AB1D-9F5736F7FC69}"/>
              </a:ext>
            </a:extLst>
          </p:cNvPr>
          <p:cNvSpPr/>
          <p:nvPr/>
        </p:nvSpPr>
        <p:spPr>
          <a:xfrm>
            <a:off x="2352186" y="2228131"/>
            <a:ext cx="3743815" cy="2062103"/>
          </a:xfrm>
          <a:prstGeom prst="rect">
            <a:avLst/>
          </a:prstGeom>
        </p:spPr>
        <p:txBody>
          <a:bodyPr wrap="square">
            <a:spAutoFit/>
          </a:bodyPr>
          <a:lstStyle/>
          <a:p>
            <a:pPr algn="ctr" fontAlgn="base">
              <a:spcBef>
                <a:spcPct val="0"/>
              </a:spcBef>
              <a:spcAft>
                <a:spcPct val="0"/>
              </a:spcAft>
            </a:pPr>
            <a:r>
              <a:rPr lang="en-US" sz="3200" dirty="0">
                <a:solidFill>
                  <a:srgbClr val="0A3C53"/>
                </a:solidFill>
                <a:latin typeface="Tahoma"/>
                <a:ea typeface="Geneva" pitchFamily="-109" charset="-128"/>
                <a:cs typeface="Tahoma"/>
              </a:rPr>
              <a:t>The question is not </a:t>
            </a:r>
          </a:p>
          <a:p>
            <a:pPr algn="ctr" fontAlgn="base">
              <a:spcBef>
                <a:spcPct val="0"/>
              </a:spcBef>
              <a:spcAft>
                <a:spcPct val="0"/>
              </a:spcAft>
            </a:pPr>
            <a:r>
              <a:rPr lang="en-US" sz="3200" b="1" dirty="0">
                <a:solidFill>
                  <a:srgbClr val="7C61A7"/>
                </a:solidFill>
                <a:latin typeface="Tahoma"/>
                <a:ea typeface="Geneva" pitchFamily="-109" charset="-128"/>
                <a:cs typeface="Tahoma"/>
              </a:rPr>
              <a:t>if</a:t>
            </a:r>
            <a:r>
              <a:rPr lang="en-US" sz="3200" b="1" dirty="0">
                <a:solidFill>
                  <a:srgbClr val="0A3C53"/>
                </a:solidFill>
                <a:latin typeface="Tahoma"/>
                <a:ea typeface="Geneva" pitchFamily="-109" charset="-128"/>
                <a:cs typeface="Tahoma"/>
              </a:rPr>
              <a:t> </a:t>
            </a:r>
            <a:r>
              <a:rPr lang="en-US" sz="3200" dirty="0">
                <a:solidFill>
                  <a:srgbClr val="0A3C53"/>
                </a:solidFill>
                <a:latin typeface="Tahoma"/>
                <a:ea typeface="Geneva" pitchFamily="-109" charset="-128"/>
                <a:cs typeface="Tahoma"/>
              </a:rPr>
              <a:t>but rather </a:t>
            </a:r>
          </a:p>
          <a:p>
            <a:pPr algn="ctr" fontAlgn="base">
              <a:spcBef>
                <a:spcPct val="0"/>
              </a:spcBef>
              <a:spcAft>
                <a:spcPct val="0"/>
              </a:spcAft>
            </a:pPr>
            <a:r>
              <a:rPr lang="en-US" sz="3200" b="1" dirty="0">
                <a:solidFill>
                  <a:srgbClr val="7C61A7"/>
                </a:solidFill>
                <a:latin typeface="Tahoma"/>
                <a:ea typeface="Geneva" pitchFamily="-109" charset="-128"/>
                <a:cs typeface="Tahoma"/>
              </a:rPr>
              <a:t>when</a:t>
            </a:r>
            <a:r>
              <a:rPr lang="en-US" sz="3200" b="1" dirty="0">
                <a:solidFill>
                  <a:srgbClr val="0A3C53"/>
                </a:solidFill>
                <a:latin typeface="Tahoma"/>
                <a:ea typeface="Geneva" pitchFamily="-109" charset="-128"/>
                <a:cs typeface="Tahoma"/>
              </a:rPr>
              <a:t> </a:t>
            </a:r>
            <a:r>
              <a:rPr lang="en-US" sz="3200" dirty="0">
                <a:solidFill>
                  <a:srgbClr val="0A3C53"/>
                </a:solidFill>
                <a:latin typeface="Tahoma"/>
                <a:ea typeface="Geneva" pitchFamily="-109" charset="-128"/>
                <a:cs typeface="Tahoma"/>
              </a:rPr>
              <a:t>income taxes will be paid</a:t>
            </a:r>
            <a:endParaRPr lang="en-US" sz="2300" baseline="76000" dirty="0">
              <a:solidFill>
                <a:srgbClr val="0A3C53"/>
              </a:solidFill>
              <a:latin typeface="Georgia"/>
              <a:ea typeface="Geneva" pitchFamily="-109" charset="-128"/>
              <a:cs typeface="Tahoma"/>
            </a:endParaRPr>
          </a:p>
        </p:txBody>
      </p:sp>
      <p:grpSp>
        <p:nvGrpSpPr>
          <p:cNvPr id="7" name="Group 6">
            <a:extLst>
              <a:ext uri="{FF2B5EF4-FFF2-40B4-BE49-F238E27FC236}">
                <a16:creationId xmlns:a16="http://schemas.microsoft.com/office/drawing/2014/main" id="{EC80BCEE-C11D-48A5-A6E0-9FC3B553B60A}"/>
              </a:ext>
            </a:extLst>
          </p:cNvPr>
          <p:cNvGrpSpPr/>
          <p:nvPr/>
        </p:nvGrpSpPr>
        <p:grpSpPr>
          <a:xfrm>
            <a:off x="6397098" y="1604998"/>
            <a:ext cx="3778597" cy="3778597"/>
            <a:chOff x="4873097" y="1604997"/>
            <a:chExt cx="3778597" cy="3778597"/>
          </a:xfrm>
        </p:grpSpPr>
        <p:pic>
          <p:nvPicPr>
            <p:cNvPr id="6" name="Picture 5" descr="A close up of a logo&#10;&#10;Description generated with very high confidence">
              <a:extLst>
                <a:ext uri="{FF2B5EF4-FFF2-40B4-BE49-F238E27FC236}">
                  <a16:creationId xmlns:a16="http://schemas.microsoft.com/office/drawing/2014/main" id="{7D6A5130-59A2-4964-A5A6-26695816F50C}"/>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4873097" y="1604997"/>
              <a:ext cx="3778597" cy="3778597"/>
            </a:xfrm>
            <a:prstGeom prst="rect">
              <a:avLst/>
            </a:prstGeom>
          </p:spPr>
        </p:pic>
        <p:sp>
          <p:nvSpPr>
            <p:cNvPr id="10" name="Rectangle 9">
              <a:extLst>
                <a:ext uri="{FF2B5EF4-FFF2-40B4-BE49-F238E27FC236}">
                  <a16:creationId xmlns:a16="http://schemas.microsoft.com/office/drawing/2014/main" id="{A7E6A6DA-C8C9-4CF7-909E-229427D601C5}"/>
                </a:ext>
              </a:extLst>
            </p:cNvPr>
            <p:cNvSpPr/>
            <p:nvPr/>
          </p:nvSpPr>
          <p:spPr bwMode="ltGray">
            <a:xfrm>
              <a:off x="6948656" y="3617796"/>
              <a:ext cx="1045030" cy="817726"/>
            </a:xfrm>
            <a:prstGeom prst="rect">
              <a:avLst/>
            </a:prstGeom>
            <a:solidFill>
              <a:srgbClr val="C9C1D6"/>
            </a:solidFill>
            <a:ln w="12700" cap="flat" cmpd="sng" algn="ctr">
              <a:noFill/>
              <a:prstDash val="solid"/>
              <a:round/>
              <a:headEnd type="none" w="sm" len="sm"/>
              <a:tailEnd type="none" w="sm" len="sm"/>
            </a:ln>
          </p:spPr>
          <p:txBody>
            <a:bodyPr rtlCol="0" anchor="ctr"/>
            <a:lstStyle/>
            <a:p>
              <a:pPr algn="ctr" fontAlgn="base">
                <a:spcBef>
                  <a:spcPct val="0"/>
                </a:spcBef>
                <a:spcAft>
                  <a:spcPct val="0"/>
                </a:spcAft>
              </a:pPr>
              <a:endParaRPr lang="en-US" dirty="0">
                <a:solidFill>
                  <a:srgbClr val="000000"/>
                </a:solidFill>
                <a:latin typeface="Georgia"/>
                <a:ea typeface="Geneva" pitchFamily="-109" charset="-128"/>
              </a:endParaRPr>
            </a:p>
          </p:txBody>
        </p:sp>
        <p:sp>
          <p:nvSpPr>
            <p:cNvPr id="9" name="TextBox 8">
              <a:extLst>
                <a:ext uri="{FF2B5EF4-FFF2-40B4-BE49-F238E27FC236}">
                  <a16:creationId xmlns:a16="http://schemas.microsoft.com/office/drawing/2014/main" id="{F433FE29-06E5-4571-B4D4-E488D8053F9E}"/>
                </a:ext>
              </a:extLst>
            </p:cNvPr>
            <p:cNvSpPr txBox="1"/>
            <p:nvPr/>
          </p:nvSpPr>
          <p:spPr>
            <a:xfrm>
              <a:off x="7013971" y="3303384"/>
              <a:ext cx="914400" cy="1446550"/>
            </a:xfrm>
            <a:prstGeom prst="rect">
              <a:avLst/>
            </a:prstGeom>
            <a:noFill/>
          </p:spPr>
          <p:txBody>
            <a:bodyPr wrap="square" rtlCol="0">
              <a:spAutoFit/>
            </a:bodyPr>
            <a:lstStyle/>
            <a:p>
              <a:pPr algn="ctr" fontAlgn="base">
                <a:spcBef>
                  <a:spcPct val="0"/>
                </a:spcBef>
                <a:spcAft>
                  <a:spcPct val="0"/>
                </a:spcAft>
              </a:pPr>
              <a:r>
                <a:rPr lang="en-US" sz="8800" b="1" dirty="0">
                  <a:solidFill>
                    <a:srgbClr val="E6E9F0"/>
                  </a:solidFill>
                  <a:latin typeface="Arial" charset="0"/>
                  <a:ea typeface="Geneva" pitchFamily="-109" charset="-128"/>
                </a:rPr>
                <a:t>?</a:t>
              </a:r>
            </a:p>
          </p:txBody>
        </p:sp>
      </p:grpSp>
      <p:sp>
        <p:nvSpPr>
          <p:cNvPr id="2" name="Slide Number Placeholder 1">
            <a:extLst>
              <a:ext uri="{FF2B5EF4-FFF2-40B4-BE49-F238E27FC236}">
                <a16:creationId xmlns:a16="http://schemas.microsoft.com/office/drawing/2014/main" id="{1A175089-B8A9-43F8-BC26-892C38F0BBE4}"/>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29</a:t>
            </a:fld>
            <a:endParaRPr lang="en-US" dirty="0">
              <a:solidFill>
                <a:srgbClr val="000000"/>
              </a:solidFill>
              <a:latin typeface="Tahoma"/>
              <a:ea typeface="Geneva" pitchFamily="-109"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subTitle" idx="1"/>
          </p:nvPr>
        </p:nvSpPr>
        <p:spPr>
          <a:xfrm>
            <a:off x="2895600" y="5670550"/>
            <a:ext cx="6400800" cy="762000"/>
          </a:xfrm>
        </p:spPr>
        <p:txBody>
          <a:bodyPr/>
          <a:lstStyle/>
          <a:p>
            <a:pPr eaLnBrk="1" hangingPunct="1">
              <a:lnSpc>
                <a:spcPct val="90000"/>
              </a:lnSpc>
              <a:defRPr/>
            </a:pPr>
            <a:r>
              <a:rPr lang="en-US" sz="2000" b="1" dirty="0"/>
              <a:t>Professor Christopher Hoyt, JD, UMKC School of Law</a:t>
            </a:r>
          </a:p>
          <a:p>
            <a:pPr eaLnBrk="1" hangingPunct="1">
              <a:lnSpc>
                <a:spcPct val="90000"/>
              </a:lnSpc>
              <a:buFont typeface="Arial" pitchFamily="34" charset="0"/>
              <a:buNone/>
              <a:defRPr/>
            </a:pPr>
            <a:r>
              <a:rPr lang="en-US" sz="2000" b="1" dirty="0"/>
              <a:t>Robert S. Keebler, CPA/PFS, MST, AEP</a:t>
            </a:r>
          </a:p>
        </p:txBody>
      </p:sp>
      <p:sp>
        <p:nvSpPr>
          <p:cNvPr id="9218" name="Title 1"/>
          <p:cNvSpPr>
            <a:spLocks noGrp="1"/>
          </p:cNvSpPr>
          <p:nvPr>
            <p:ph type="ctrTitle"/>
          </p:nvPr>
        </p:nvSpPr>
        <p:spPr>
          <a:xfrm>
            <a:off x="2209800" y="2438401"/>
            <a:ext cx="7772400" cy="1470025"/>
          </a:xfrm>
        </p:spPr>
        <p:txBody>
          <a:bodyPr/>
          <a:lstStyle/>
          <a:p>
            <a:pPr eaLnBrk="1" hangingPunct="1"/>
            <a:r>
              <a:rPr lang="en-US" b="1" dirty="0"/>
              <a:t>The SECURE ACT and </a:t>
            </a:r>
            <a:br>
              <a:rPr lang="en-US" b="1" dirty="0"/>
            </a:br>
            <a:r>
              <a:rPr lang="en-US" b="1" dirty="0"/>
              <a:t>the Charitable Remainder Trust - A Deep Dive</a:t>
            </a:r>
            <a:endParaRPr lang="en-US" sz="3600" dirty="0"/>
          </a:p>
        </p:txBody>
      </p:sp>
      <p:sp>
        <p:nvSpPr>
          <p:cNvPr id="6" name="Title 1">
            <a:extLst>
              <a:ext uri="{FF2B5EF4-FFF2-40B4-BE49-F238E27FC236}">
                <a16:creationId xmlns:a16="http://schemas.microsoft.com/office/drawing/2014/main" id="{B4855C4E-CB4D-49C9-882D-B9B661620219}"/>
              </a:ext>
            </a:extLst>
          </p:cNvPr>
          <p:cNvSpPr txBox="1">
            <a:spLocks/>
          </p:cNvSpPr>
          <p:nvPr/>
        </p:nvSpPr>
        <p:spPr bwMode="auto">
          <a:xfrm>
            <a:off x="2209800" y="4495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sz="2800" b="1" i="1" dirty="0">
                <a:solidFill>
                  <a:srgbClr val="FF0000"/>
                </a:solidFill>
                <a:latin typeface="Calibri"/>
              </a:rPr>
              <a:t>Leimberg Information Services</a:t>
            </a:r>
          </a:p>
        </p:txBody>
      </p:sp>
    </p:spTree>
    <p:extLst>
      <p:ext uri="{BB962C8B-B14F-4D97-AF65-F5344CB8AC3E}">
        <p14:creationId xmlns:p14="http://schemas.microsoft.com/office/powerpoint/2010/main" val="2182790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1" y="349058"/>
            <a:ext cx="8553341" cy="407438"/>
          </a:xfrm>
        </p:spPr>
        <p:txBody>
          <a:bodyPr>
            <a:noAutofit/>
          </a:bodyPr>
          <a:lstStyle/>
          <a:p>
            <a:r>
              <a:rPr lang="en-US" sz="3600" dirty="0"/>
              <a:t>The Impact of Income Taxes</a:t>
            </a:r>
          </a:p>
        </p:txBody>
      </p:sp>
      <p:sp>
        <p:nvSpPr>
          <p:cNvPr id="4" name="Text Placeholder 3"/>
          <p:cNvSpPr>
            <a:spLocks noGrp="1"/>
          </p:cNvSpPr>
          <p:nvPr>
            <p:ph type="body" sz="quarter" idx="10"/>
          </p:nvPr>
        </p:nvSpPr>
        <p:spPr>
          <a:xfrm>
            <a:off x="1981200" y="914400"/>
            <a:ext cx="8851392" cy="605358"/>
          </a:xfrm>
        </p:spPr>
        <p:txBody>
          <a:bodyPr/>
          <a:lstStyle/>
          <a:p>
            <a:r>
              <a:rPr lang="en-US" sz="2300" dirty="0">
                <a:solidFill>
                  <a:srgbClr val="7030A0"/>
                </a:solidFill>
              </a:rPr>
              <a:t>If a dollar doubled every year, what would its value be in 20 years?</a:t>
            </a:r>
            <a:r>
              <a:rPr lang="en-US" sz="2300" baseline="30000" dirty="0">
                <a:solidFill>
                  <a:srgbClr val="7030A0"/>
                </a:solidFill>
              </a:rPr>
              <a:t>1</a:t>
            </a:r>
          </a:p>
        </p:txBody>
      </p:sp>
      <p:sp>
        <p:nvSpPr>
          <p:cNvPr id="2" name="Slide Number Placeholder 1">
            <a:extLst>
              <a:ext uri="{FF2B5EF4-FFF2-40B4-BE49-F238E27FC236}">
                <a16:creationId xmlns:a16="http://schemas.microsoft.com/office/drawing/2014/main" id="{C3365AFD-5594-4F4D-BE30-C4342B280582}"/>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30</a:t>
            </a:fld>
            <a:endParaRPr lang="en-US" dirty="0">
              <a:solidFill>
                <a:srgbClr val="000000"/>
              </a:solidFill>
              <a:latin typeface="Tahoma"/>
              <a:ea typeface="Geneva" pitchFamily="-109" charset="-128"/>
            </a:endParaRPr>
          </a:p>
        </p:txBody>
      </p:sp>
      <p:sp>
        <p:nvSpPr>
          <p:cNvPr id="11" name="Rectangle 10">
            <a:extLst>
              <a:ext uri="{FF2B5EF4-FFF2-40B4-BE49-F238E27FC236}">
                <a16:creationId xmlns:a16="http://schemas.microsoft.com/office/drawing/2014/main" id="{55AEE686-DFF1-4788-8E76-4EF2BC9F0252}"/>
              </a:ext>
            </a:extLst>
          </p:cNvPr>
          <p:cNvSpPr/>
          <p:nvPr/>
        </p:nvSpPr>
        <p:spPr>
          <a:xfrm>
            <a:off x="2254111" y="5135523"/>
            <a:ext cx="6299618" cy="584775"/>
          </a:xfrm>
          <a:prstGeom prst="rect">
            <a:avLst/>
          </a:prstGeom>
        </p:spPr>
        <p:txBody>
          <a:bodyPr wrap="square">
            <a:spAutoFit/>
          </a:bodyPr>
          <a:lstStyle/>
          <a:p>
            <a:pPr fontAlgn="base">
              <a:spcBef>
                <a:spcPct val="0"/>
              </a:spcBef>
              <a:spcAft>
                <a:spcPct val="0"/>
              </a:spcAft>
            </a:pPr>
            <a:endParaRPr lang="en-US" sz="800" dirty="0">
              <a:solidFill>
                <a:srgbClr val="000000"/>
              </a:solidFill>
              <a:latin typeface="Tahoma"/>
              <a:ea typeface="Geneva" pitchFamily="-109" charset="-128"/>
            </a:endParaRPr>
          </a:p>
          <a:p>
            <a:pPr fontAlgn="base">
              <a:spcBef>
                <a:spcPct val="0"/>
              </a:spcBef>
              <a:spcAft>
                <a:spcPct val="0"/>
              </a:spcAft>
            </a:pPr>
            <a:r>
              <a:rPr lang="en-US" sz="800" baseline="30000" dirty="0">
                <a:solidFill>
                  <a:srgbClr val="000000"/>
                </a:solidFill>
                <a:latin typeface="Arial" charset="0"/>
                <a:ea typeface="Geneva" pitchFamily="-109" charset="-128"/>
              </a:rPr>
              <a:t>1</a:t>
            </a:r>
            <a:r>
              <a:rPr lang="en-US" sz="800" dirty="0">
                <a:solidFill>
                  <a:srgbClr val="000000"/>
                </a:solidFill>
                <a:latin typeface="Arial" charset="0"/>
                <a:ea typeface="Geneva" pitchFamily="-109" charset="-128"/>
              </a:rPr>
              <a:t> Please note that although this graphic reflects no taxes during the 20 years of accumulation, in most types of accounts providing for tax deferral, taxes would be due on earnings when there are withdrawals from the accounts. In addition, there may be penalties associated with accounts and financial products that permit tax deferral, including penalties for withdrawals prior to a certain age.</a:t>
            </a:r>
          </a:p>
        </p:txBody>
      </p:sp>
      <p:pic>
        <p:nvPicPr>
          <p:cNvPr id="6" name="Picture 5">
            <a:extLst>
              <a:ext uri="{FF2B5EF4-FFF2-40B4-BE49-F238E27FC236}">
                <a16:creationId xmlns:a16="http://schemas.microsoft.com/office/drawing/2014/main" id="{A542B085-25E8-4C06-BAF7-9B219F5E7B84}"/>
              </a:ext>
            </a:extLst>
          </p:cNvPr>
          <p:cNvPicPr>
            <a:picLocks noChangeAspect="1"/>
          </p:cNvPicPr>
          <p:nvPr/>
        </p:nvPicPr>
        <p:blipFill>
          <a:blip r:embed="rId3"/>
          <a:stretch>
            <a:fillRect/>
          </a:stretch>
        </p:blipFill>
        <p:spPr>
          <a:xfrm>
            <a:off x="1866900" y="1636922"/>
            <a:ext cx="8392438" cy="3584156"/>
          </a:xfrm>
          <a:prstGeom prst="rect">
            <a:avLst/>
          </a:prstGeom>
          <a:ln>
            <a:solidFill>
              <a:schemeClr val="bg2"/>
            </a:solidFill>
          </a:ln>
        </p:spPr>
      </p:pic>
    </p:spTree>
    <p:extLst>
      <p:ext uri="{BB962C8B-B14F-4D97-AF65-F5344CB8AC3E}">
        <p14:creationId xmlns:p14="http://schemas.microsoft.com/office/powerpoint/2010/main" val="389997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1" y="338328"/>
            <a:ext cx="8553341" cy="407438"/>
          </a:xfrm>
        </p:spPr>
        <p:txBody>
          <a:bodyPr>
            <a:noAutofit/>
          </a:bodyPr>
          <a:lstStyle/>
          <a:p>
            <a:r>
              <a:rPr lang="en-US" sz="3600" dirty="0"/>
              <a:t>The Impact of Income Taxes</a:t>
            </a:r>
          </a:p>
        </p:txBody>
      </p:sp>
      <p:sp>
        <p:nvSpPr>
          <p:cNvPr id="4" name="Text Placeholder 3"/>
          <p:cNvSpPr>
            <a:spLocks noGrp="1"/>
          </p:cNvSpPr>
          <p:nvPr>
            <p:ph type="body" sz="quarter" idx="10"/>
          </p:nvPr>
        </p:nvSpPr>
        <p:spPr>
          <a:xfrm>
            <a:off x="1981200" y="914400"/>
            <a:ext cx="8534400" cy="605358"/>
          </a:xfrm>
        </p:spPr>
        <p:txBody>
          <a:bodyPr/>
          <a:lstStyle/>
          <a:p>
            <a:r>
              <a:rPr lang="en-US" sz="2300" dirty="0">
                <a:solidFill>
                  <a:srgbClr val="7030A0"/>
                </a:solidFill>
              </a:rPr>
              <a:t>If a dollar doubled every year but was subject to a 24% tax, </a:t>
            </a:r>
            <a:br>
              <a:rPr lang="en-US" sz="2300" dirty="0">
                <a:solidFill>
                  <a:srgbClr val="7030A0"/>
                </a:solidFill>
              </a:rPr>
            </a:br>
            <a:r>
              <a:rPr lang="en-US" sz="2300" dirty="0">
                <a:solidFill>
                  <a:srgbClr val="7030A0"/>
                </a:solidFill>
              </a:rPr>
              <a:t>what would its value be in 20 years?</a:t>
            </a:r>
            <a:r>
              <a:rPr lang="en-US" sz="2300" baseline="30000" dirty="0">
                <a:solidFill>
                  <a:srgbClr val="7030A0"/>
                </a:solidFill>
              </a:rPr>
              <a:t>2</a:t>
            </a:r>
            <a:endParaRPr lang="en-US" sz="2300" dirty="0">
              <a:solidFill>
                <a:srgbClr val="7030A0"/>
              </a:solidFill>
            </a:endParaRPr>
          </a:p>
        </p:txBody>
      </p:sp>
      <p:sp>
        <p:nvSpPr>
          <p:cNvPr id="14" name="Rectangle 13"/>
          <p:cNvSpPr/>
          <p:nvPr/>
        </p:nvSpPr>
        <p:spPr>
          <a:xfrm>
            <a:off x="2301241" y="5142088"/>
            <a:ext cx="5932449" cy="584775"/>
          </a:xfrm>
          <a:prstGeom prst="rect">
            <a:avLst/>
          </a:prstGeom>
        </p:spPr>
        <p:txBody>
          <a:bodyPr wrap="square">
            <a:spAutoFit/>
          </a:bodyPr>
          <a:lstStyle/>
          <a:p>
            <a:pPr fontAlgn="base">
              <a:spcBef>
                <a:spcPct val="0"/>
              </a:spcBef>
              <a:spcAft>
                <a:spcPct val="0"/>
              </a:spcAft>
            </a:pPr>
            <a:endParaRPr lang="en-US" sz="800" dirty="0">
              <a:solidFill>
                <a:srgbClr val="000000"/>
              </a:solidFill>
              <a:latin typeface="Tahoma"/>
              <a:ea typeface="Geneva" pitchFamily="-109" charset="-128"/>
            </a:endParaRPr>
          </a:p>
          <a:p>
            <a:pPr fontAlgn="base">
              <a:spcBef>
                <a:spcPct val="0"/>
              </a:spcBef>
              <a:spcAft>
                <a:spcPct val="0"/>
              </a:spcAft>
            </a:pPr>
            <a:r>
              <a:rPr lang="en-US" sz="800" baseline="30000" dirty="0">
                <a:solidFill>
                  <a:srgbClr val="000000"/>
                </a:solidFill>
                <a:latin typeface="Tahoma"/>
                <a:ea typeface="Geneva" pitchFamily="-109" charset="-128"/>
              </a:rPr>
              <a:t>2</a:t>
            </a:r>
            <a:r>
              <a:rPr lang="en-US" sz="800" dirty="0">
                <a:solidFill>
                  <a:srgbClr val="000000"/>
                </a:solidFill>
                <a:latin typeface="Tahoma"/>
                <a:ea typeface="Geneva" pitchFamily="-109" charset="-128"/>
              </a:rPr>
              <a:t> This illustration assumes that income taxes are paid each year at a rate of 24% on the gain. Neither New York Life Insurance Company nor its agents provide tax, legal, or accounting advice. Please consult your own tax, legal, or accounting professional before making any decisions.</a:t>
            </a:r>
          </a:p>
        </p:txBody>
      </p:sp>
      <p:sp>
        <p:nvSpPr>
          <p:cNvPr id="2" name="Slide Number Placeholder 1">
            <a:extLst>
              <a:ext uri="{FF2B5EF4-FFF2-40B4-BE49-F238E27FC236}">
                <a16:creationId xmlns:a16="http://schemas.microsoft.com/office/drawing/2014/main" id="{DE077219-17BF-498B-AA54-D24EFE6EFE80}"/>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31</a:t>
            </a:fld>
            <a:endParaRPr lang="en-US" dirty="0">
              <a:solidFill>
                <a:srgbClr val="000000"/>
              </a:solidFill>
              <a:latin typeface="Tahoma"/>
              <a:ea typeface="Geneva" pitchFamily="-109" charset="-128"/>
            </a:endParaRPr>
          </a:p>
        </p:txBody>
      </p:sp>
      <p:pic>
        <p:nvPicPr>
          <p:cNvPr id="6" name="Picture 5">
            <a:extLst>
              <a:ext uri="{FF2B5EF4-FFF2-40B4-BE49-F238E27FC236}">
                <a16:creationId xmlns:a16="http://schemas.microsoft.com/office/drawing/2014/main" id="{5408144B-5242-4E79-AA25-51A639ADCDDB}"/>
              </a:ext>
            </a:extLst>
          </p:cNvPr>
          <p:cNvPicPr>
            <a:picLocks noChangeAspect="1"/>
          </p:cNvPicPr>
          <p:nvPr/>
        </p:nvPicPr>
        <p:blipFill>
          <a:blip r:embed="rId3"/>
          <a:stretch>
            <a:fillRect/>
          </a:stretch>
        </p:blipFill>
        <p:spPr>
          <a:xfrm>
            <a:off x="1922241" y="1985575"/>
            <a:ext cx="8347519" cy="3275470"/>
          </a:xfrm>
          <a:prstGeom prst="rect">
            <a:avLst/>
          </a:prstGeom>
          <a:ln>
            <a:solidFill>
              <a:schemeClr val="tx1"/>
            </a:solidFill>
          </a:ln>
        </p:spPr>
      </p:pic>
    </p:spTree>
    <p:extLst>
      <p:ext uri="{BB962C8B-B14F-4D97-AF65-F5344CB8AC3E}">
        <p14:creationId xmlns:p14="http://schemas.microsoft.com/office/powerpoint/2010/main" val="1656825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36035-7C77-41FA-AEFA-8FFA1EABDBC9}"/>
              </a:ext>
            </a:extLst>
          </p:cNvPr>
          <p:cNvSpPr>
            <a:spLocks noGrp="1"/>
          </p:cNvSpPr>
          <p:nvPr>
            <p:ph type="title"/>
          </p:nvPr>
        </p:nvSpPr>
        <p:spPr>
          <a:xfrm>
            <a:off x="1981201" y="338328"/>
            <a:ext cx="8553341" cy="407438"/>
          </a:xfrm>
        </p:spPr>
        <p:txBody>
          <a:bodyPr/>
          <a:lstStyle/>
          <a:p>
            <a:r>
              <a:rPr lang="en-US" sz="3600" dirty="0"/>
              <a:t>Where do you think tax rates are going?</a:t>
            </a:r>
            <a:br>
              <a:rPr lang="en-US" sz="3600" dirty="0"/>
            </a:br>
            <a:endParaRPr lang="en-US" sz="3600" dirty="0"/>
          </a:p>
        </p:txBody>
      </p:sp>
      <p:pic>
        <p:nvPicPr>
          <p:cNvPr id="4" name="Picture 3">
            <a:extLst>
              <a:ext uri="{FF2B5EF4-FFF2-40B4-BE49-F238E27FC236}">
                <a16:creationId xmlns:a16="http://schemas.microsoft.com/office/drawing/2014/main" id="{6F5CC1BD-4F06-4070-AF82-318633D9BF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1" y="1112754"/>
            <a:ext cx="8229599" cy="4336026"/>
          </a:xfrm>
          <a:prstGeom prst="rect">
            <a:avLst/>
          </a:prstGeom>
        </p:spPr>
      </p:pic>
      <p:cxnSp>
        <p:nvCxnSpPr>
          <p:cNvPr id="5" name="Straight Connector 4">
            <a:extLst>
              <a:ext uri="{FF2B5EF4-FFF2-40B4-BE49-F238E27FC236}">
                <a16:creationId xmlns:a16="http://schemas.microsoft.com/office/drawing/2014/main" id="{DAFAE32C-25F0-456C-A6E1-D55206A64F4B}"/>
              </a:ext>
            </a:extLst>
          </p:cNvPr>
          <p:cNvCxnSpPr>
            <a:cxnSpLocks/>
          </p:cNvCxnSpPr>
          <p:nvPr/>
        </p:nvCxnSpPr>
        <p:spPr>
          <a:xfrm>
            <a:off x="2420052" y="3607965"/>
            <a:ext cx="735189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730DC67-CE25-414B-8AB5-F732C65E1DB9}"/>
              </a:ext>
            </a:extLst>
          </p:cNvPr>
          <p:cNvSpPr/>
          <p:nvPr/>
        </p:nvSpPr>
        <p:spPr>
          <a:xfrm>
            <a:off x="1981200" y="5448781"/>
            <a:ext cx="6644284" cy="461665"/>
          </a:xfrm>
          <a:prstGeom prst="rect">
            <a:avLst/>
          </a:prstGeom>
        </p:spPr>
        <p:txBody>
          <a:bodyPr wrap="square">
            <a:spAutoFit/>
          </a:bodyPr>
          <a:lstStyle/>
          <a:p>
            <a:pPr fontAlgn="base">
              <a:spcBef>
                <a:spcPct val="0"/>
              </a:spcBef>
              <a:spcAft>
                <a:spcPct val="0"/>
              </a:spcAft>
            </a:pPr>
            <a:r>
              <a:rPr lang="en-US" sz="1200" dirty="0">
                <a:solidFill>
                  <a:srgbClr val="000000"/>
                </a:solidFill>
                <a:latin typeface="Tahoma"/>
                <a:ea typeface="Geneva" pitchFamily="-109" charset="-128"/>
              </a:rPr>
              <a:t>Source: </a:t>
            </a:r>
            <a:r>
              <a:rPr lang="en-US" sz="1200" u="sng" dirty="0">
                <a:solidFill>
                  <a:srgbClr val="000000"/>
                </a:solidFill>
                <a:latin typeface="Tahoma"/>
                <a:ea typeface="Geneva" pitchFamily="-109" charset="-128"/>
                <a:hlinkClick r:id="rId4"/>
              </a:rPr>
              <a:t>https://www.taxpolicycenter.org/statistics/historical-highest-marginal-income-tax-rates</a:t>
            </a:r>
            <a:endParaRPr lang="en-US" sz="1200" u="sng" dirty="0">
              <a:solidFill>
                <a:srgbClr val="000000"/>
              </a:solidFill>
              <a:latin typeface="Tahoma"/>
              <a:ea typeface="Geneva" pitchFamily="-109" charset="-128"/>
            </a:endParaRPr>
          </a:p>
          <a:p>
            <a:pPr marL="548640" fontAlgn="base">
              <a:spcBef>
                <a:spcPct val="0"/>
              </a:spcBef>
              <a:spcAft>
                <a:spcPct val="0"/>
              </a:spcAft>
            </a:pPr>
            <a:r>
              <a:rPr lang="en-US" sz="1200" dirty="0">
                <a:solidFill>
                  <a:srgbClr val="000000"/>
                </a:solidFill>
                <a:latin typeface="Tahoma"/>
                <a:ea typeface="Geneva" pitchFamily="-109" charset="-128"/>
                <a:hlinkClick r:id="rId5"/>
              </a:rPr>
              <a:t>https://www.taxpolicycenter.org/statistics/historical-individual-income-tax-parameters</a:t>
            </a:r>
            <a:endParaRPr lang="en-US" sz="1200" dirty="0">
              <a:solidFill>
                <a:srgbClr val="000000"/>
              </a:solidFill>
              <a:latin typeface="Tahoma"/>
              <a:ea typeface="Geneva" pitchFamily="-109" charset="-128"/>
            </a:endParaRPr>
          </a:p>
        </p:txBody>
      </p:sp>
      <p:sp>
        <p:nvSpPr>
          <p:cNvPr id="8" name="Slide Number Placeholder 7">
            <a:extLst>
              <a:ext uri="{FF2B5EF4-FFF2-40B4-BE49-F238E27FC236}">
                <a16:creationId xmlns:a16="http://schemas.microsoft.com/office/drawing/2014/main" id="{C93B6C67-442F-46A7-BE6F-DD0CF4357B31}"/>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32</a:t>
            </a:fld>
            <a:endParaRPr lang="en-US" dirty="0">
              <a:solidFill>
                <a:srgbClr val="000000"/>
              </a:solidFill>
              <a:latin typeface="Tahoma"/>
              <a:ea typeface="Geneva" pitchFamily="-109" charset="-128"/>
            </a:endParaRPr>
          </a:p>
        </p:txBody>
      </p:sp>
      <p:pic>
        <p:nvPicPr>
          <p:cNvPr id="9" name="Picture 8">
            <a:extLst>
              <a:ext uri="{FF2B5EF4-FFF2-40B4-BE49-F238E27FC236}">
                <a16:creationId xmlns:a16="http://schemas.microsoft.com/office/drawing/2014/main" id="{AAB4EB0F-F723-4647-9226-7550D558739B}"/>
              </a:ext>
            </a:extLst>
          </p:cNvPr>
          <p:cNvPicPr>
            <a:picLocks noChangeAspect="1"/>
          </p:cNvPicPr>
          <p:nvPr/>
        </p:nvPicPr>
        <p:blipFill>
          <a:blip r:embed="rId6"/>
          <a:stretch>
            <a:fillRect/>
          </a:stretch>
        </p:blipFill>
        <p:spPr>
          <a:xfrm>
            <a:off x="1528380" y="895409"/>
            <a:ext cx="8837512" cy="5015037"/>
          </a:xfrm>
          <a:prstGeom prst="rect">
            <a:avLst/>
          </a:prstGeom>
        </p:spPr>
      </p:pic>
      <p:pic>
        <p:nvPicPr>
          <p:cNvPr id="13" name="Picture 12">
            <a:extLst>
              <a:ext uri="{FF2B5EF4-FFF2-40B4-BE49-F238E27FC236}">
                <a16:creationId xmlns:a16="http://schemas.microsoft.com/office/drawing/2014/main" id="{C3857087-36F6-4E43-A0B3-45645F3759E5}"/>
              </a:ext>
            </a:extLst>
          </p:cNvPr>
          <p:cNvPicPr>
            <a:picLocks noChangeAspect="1"/>
          </p:cNvPicPr>
          <p:nvPr/>
        </p:nvPicPr>
        <p:blipFill>
          <a:blip r:embed="rId7"/>
          <a:stretch>
            <a:fillRect/>
          </a:stretch>
        </p:blipFill>
        <p:spPr>
          <a:xfrm>
            <a:off x="2450985" y="6148407"/>
            <a:ext cx="6644284" cy="682445"/>
          </a:xfrm>
          <a:prstGeom prst="rect">
            <a:avLst/>
          </a:prstGeom>
        </p:spPr>
      </p:pic>
    </p:spTree>
    <p:extLst>
      <p:ext uri="{BB962C8B-B14F-4D97-AF65-F5344CB8AC3E}">
        <p14:creationId xmlns:p14="http://schemas.microsoft.com/office/powerpoint/2010/main" val="1197326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1981201" y="338328"/>
            <a:ext cx="8553341" cy="407438"/>
          </a:xfrm>
          <a:noFill/>
          <a:ln>
            <a:miter lim="800000"/>
            <a:headEnd/>
            <a:tailEnd/>
          </a:ln>
        </p:spPr>
        <p:txBody>
          <a:bodyPr vert="horz" wrap="square" numCol="1" compatLnSpc="1">
            <a:prstTxWarp prst="textNoShape">
              <a:avLst/>
            </a:prstTxWarp>
          </a:bodyPr>
          <a:lstStyle/>
          <a:p>
            <a:pPr eaLnBrk="1" hangingPunct="1"/>
            <a:r>
              <a:rPr lang="en-US" sz="3600" dirty="0">
                <a:latin typeface="Georgia" pitchFamily="18" charset="0"/>
                <a:ea typeface="Georgia" pitchFamily="18" charset="0"/>
                <a:cs typeface="Georgia" pitchFamily="18" charset="0"/>
              </a:rPr>
              <a:t>Tax of IRA Dollar at Time of Death</a:t>
            </a:r>
          </a:p>
        </p:txBody>
      </p:sp>
      <p:sp>
        <p:nvSpPr>
          <p:cNvPr id="48131" name="Content Placeholder 5"/>
          <p:cNvSpPr>
            <a:spLocks noGrp="1"/>
          </p:cNvSpPr>
          <p:nvPr>
            <p:ph idx="1"/>
          </p:nvPr>
        </p:nvSpPr>
        <p:spPr bwMode="auto">
          <a:xfrm>
            <a:off x="1809859" y="1976627"/>
            <a:ext cx="8544188" cy="2771317"/>
          </a:xfrm>
          <a:noFill/>
          <a:ln>
            <a:miter lim="800000"/>
            <a:headEnd/>
            <a:tailEnd/>
          </a:ln>
        </p:spPr>
        <p:txBody>
          <a:bodyPr vert="horz" wrap="square" numCol="1" anchor="t" anchorCtr="0" compatLnSpc="1">
            <a:prstTxWarp prst="textNoShape">
              <a:avLst/>
            </a:prstTxWarp>
          </a:bodyPr>
          <a:lstStyle/>
          <a:p>
            <a:pPr marL="0" indent="0">
              <a:buNone/>
              <a:tabLst>
                <a:tab pos="433388" algn="r"/>
                <a:tab pos="683419" algn="dec"/>
                <a:tab pos="1114425" algn="l"/>
              </a:tabLst>
            </a:pPr>
            <a:r>
              <a:rPr lang="en-US" dirty="0">
                <a:latin typeface="Tahoma" pitchFamily="34" charset="0"/>
              </a:rPr>
              <a:t>	</a:t>
            </a:r>
            <a:r>
              <a:rPr lang="en-US" b="1" dirty="0">
                <a:latin typeface="Tahoma" pitchFamily="34" charset="0"/>
              </a:rPr>
              <a:t>	</a:t>
            </a:r>
            <a:r>
              <a:rPr lang="en-US" dirty="0">
                <a:latin typeface="Tahoma" pitchFamily="34" charset="0"/>
              </a:rPr>
              <a:t>$1.00	IRA Dollar</a:t>
            </a:r>
          </a:p>
          <a:p>
            <a:pPr marL="0" indent="0">
              <a:buNone/>
              <a:tabLst>
                <a:tab pos="433388" algn="r"/>
                <a:tab pos="683419" algn="dec"/>
                <a:tab pos="1114425" algn="l"/>
              </a:tabLst>
            </a:pPr>
            <a:r>
              <a:rPr lang="en-US" dirty="0">
                <a:solidFill>
                  <a:schemeClr val="accent3">
                    <a:lumMod val="75000"/>
                  </a:schemeClr>
                </a:solidFill>
                <a:latin typeface="Tahoma" pitchFamily="34" charset="0"/>
              </a:rPr>
              <a:t>	</a:t>
            </a:r>
            <a:r>
              <a:rPr lang="en-US" u="sng" dirty="0">
                <a:solidFill>
                  <a:schemeClr val="bg2">
                    <a:lumMod val="75000"/>
                    <a:lumOff val="25000"/>
                  </a:schemeClr>
                </a:solidFill>
                <a:latin typeface="Tahoma" pitchFamily="34" charset="0"/>
              </a:rPr>
              <a:t>–	  0.40 	Estate Tax </a:t>
            </a:r>
          </a:p>
          <a:p>
            <a:pPr marL="0" indent="0">
              <a:buNone/>
              <a:tabLst>
                <a:tab pos="433388" algn="r"/>
                <a:tab pos="683419" algn="dec"/>
                <a:tab pos="1114425" algn="l"/>
              </a:tabLst>
            </a:pPr>
            <a:r>
              <a:rPr lang="en-US" dirty="0">
                <a:latin typeface="Tahoma" pitchFamily="34" charset="0"/>
              </a:rPr>
              <a:t>	  	0.60 	Estate After Tax</a:t>
            </a:r>
          </a:p>
          <a:p>
            <a:pPr marL="0" indent="0">
              <a:buNone/>
              <a:tabLst>
                <a:tab pos="433388" algn="r"/>
                <a:tab pos="683419" algn="dec"/>
                <a:tab pos="1114425" algn="l"/>
              </a:tabLst>
            </a:pPr>
            <a:r>
              <a:rPr lang="en-US" dirty="0">
                <a:latin typeface="Tahoma" pitchFamily="34" charset="0"/>
              </a:rPr>
              <a:t>	</a:t>
            </a:r>
            <a:r>
              <a:rPr lang="en-US" u="sng" dirty="0">
                <a:solidFill>
                  <a:schemeClr val="accent2">
                    <a:lumMod val="75000"/>
                  </a:schemeClr>
                </a:solidFill>
                <a:latin typeface="Tahoma" pitchFamily="34" charset="0"/>
              </a:rPr>
              <a:t>–	  0.21 	Income Tax</a:t>
            </a:r>
          </a:p>
          <a:p>
            <a:pPr marL="0" indent="0">
              <a:buNone/>
              <a:tabLst>
                <a:tab pos="91440" algn="dec"/>
                <a:tab pos="685800" algn="dec"/>
                <a:tab pos="1115568" algn="l"/>
              </a:tabLst>
            </a:pPr>
            <a:r>
              <a:rPr lang="en-US" b="1" dirty="0">
                <a:solidFill>
                  <a:srgbClr val="005A9B"/>
                </a:solidFill>
                <a:latin typeface="Tahoma" pitchFamily="34" charset="0"/>
              </a:rPr>
              <a:t>	</a:t>
            </a:r>
            <a:r>
              <a:rPr lang="en-US" b="1" dirty="0">
                <a:solidFill>
                  <a:schemeClr val="accent6"/>
                </a:solidFill>
                <a:latin typeface="Tahoma" pitchFamily="34" charset="0"/>
              </a:rPr>
              <a:t>     $0.39	Net to Heirs </a:t>
            </a:r>
          </a:p>
          <a:p>
            <a:pPr marL="0" indent="0">
              <a:buNone/>
              <a:tabLst>
                <a:tab pos="433388" algn="r"/>
                <a:tab pos="683419" algn="dec"/>
                <a:tab pos="1114425" algn="l"/>
              </a:tabLst>
            </a:pPr>
            <a:endParaRPr lang="en-US" dirty="0">
              <a:latin typeface="Tahoma" pitchFamily="34" charset="0"/>
            </a:endParaRPr>
          </a:p>
        </p:txBody>
      </p:sp>
      <p:sp>
        <p:nvSpPr>
          <p:cNvPr id="48133" name="Slide Number Placeholder 8"/>
          <p:cNvSpPr>
            <a:spLocks noGrp="1"/>
          </p:cNvSpPr>
          <p:nvPr>
            <p:ph type="sldNum" sz="quarter" idx="4"/>
          </p:nvPr>
        </p:nvSpPr>
        <p:spPr bwMode="auto">
          <a:xfrm>
            <a:off x="14542717" y="6484533"/>
            <a:ext cx="304800" cy="123111"/>
          </a:xfrm>
          <a:noFill/>
          <a:ln>
            <a:miter lim="800000"/>
            <a:headEnd/>
            <a:tailEnd/>
          </a:ln>
        </p:spPr>
        <p:txBody>
          <a:bodyPr/>
          <a:lstStyle/>
          <a:p>
            <a:fld id="{17A77CE3-360B-4530-BA13-7369EE3729FE}" type="slidenum">
              <a:rPr lang="en-US" sz="800">
                <a:solidFill>
                  <a:srgbClr val="000000"/>
                </a:solidFill>
                <a:latin typeface="Tahoma"/>
                <a:ea typeface="Geneva" pitchFamily="-109" charset="-128"/>
              </a:rPr>
              <a:pPr/>
              <a:t>33</a:t>
            </a:fld>
            <a:endParaRPr lang="en-US" sz="800" dirty="0">
              <a:solidFill>
                <a:srgbClr val="000000"/>
              </a:solidFill>
              <a:latin typeface="Tahoma"/>
              <a:ea typeface="Geneva" pitchFamily="-109" charset="-128"/>
            </a:endParaRPr>
          </a:p>
        </p:txBody>
      </p:sp>
      <p:sp>
        <p:nvSpPr>
          <p:cNvPr id="48132" name="TextBox 3"/>
          <p:cNvSpPr txBox="1">
            <a:spLocks noChangeArrowheads="1"/>
          </p:cNvSpPr>
          <p:nvPr/>
        </p:nvSpPr>
        <p:spPr bwMode="auto">
          <a:xfrm>
            <a:off x="2102304" y="5873858"/>
            <a:ext cx="5848169" cy="123111"/>
          </a:xfrm>
          <a:prstGeom prst="rect">
            <a:avLst/>
          </a:prstGeom>
          <a:noFill/>
          <a:ln w="9525">
            <a:noFill/>
            <a:miter lim="800000"/>
            <a:headEnd/>
            <a:tailEnd/>
          </a:ln>
        </p:spPr>
        <p:txBody>
          <a:bodyPr wrap="square" lIns="0" tIns="0" rIns="0" bIns="0" anchor="b">
            <a:spAutoFit/>
          </a:bodyPr>
          <a:lstStyle/>
          <a:p>
            <a:pPr fontAlgn="base">
              <a:spcBef>
                <a:spcPct val="0"/>
              </a:spcBef>
              <a:spcAft>
                <a:spcPct val="0"/>
              </a:spcAft>
              <a:tabLst>
                <a:tab pos="86916" algn="l"/>
              </a:tabLst>
            </a:pPr>
            <a:r>
              <a:rPr lang="en-US" sz="750" dirty="0">
                <a:solidFill>
                  <a:srgbClr val="000000"/>
                </a:solidFill>
                <a:latin typeface="Tahoma" pitchFamily="34" charset="0"/>
                <a:ea typeface="Geneva" pitchFamily="-109" charset="-128"/>
                <a:cs typeface="Tahoma" pitchFamily="34" charset="0"/>
              </a:rPr>
              <a:t>*	</a:t>
            </a:r>
            <a:r>
              <a:rPr lang="en-US" sz="800" dirty="0">
                <a:solidFill>
                  <a:srgbClr val="000000"/>
                </a:solidFill>
                <a:latin typeface="Tahoma" pitchFamily="34" charset="0"/>
                <a:ea typeface="Geneva" pitchFamily="-109" charset="-128"/>
                <a:cs typeface="Tahoma" pitchFamily="34" charset="0"/>
              </a:rPr>
              <a:t>Assumes 40% estate tax and 35% income tax to beneficiary. This example is an approximation for illustrative purposes only</a:t>
            </a:r>
            <a:r>
              <a:rPr lang="en-US" sz="750" dirty="0">
                <a:solidFill>
                  <a:srgbClr val="000000"/>
                </a:solidFill>
                <a:latin typeface="Tahoma" pitchFamily="34" charset="0"/>
                <a:ea typeface="Geneva" pitchFamily="-109" charset="-128"/>
                <a:cs typeface="Tahoma" pitchFamily="34" charset="0"/>
              </a:rPr>
              <a:t>.</a:t>
            </a:r>
            <a:endParaRPr lang="en-US" sz="900" dirty="0">
              <a:solidFill>
                <a:srgbClr val="000000"/>
              </a:solidFill>
              <a:latin typeface="Tahoma" pitchFamily="34" charset="0"/>
              <a:ea typeface="Geneva" pitchFamily="-109" charset="-128"/>
              <a:cs typeface="Tahoma" pitchFamily="34" charset="0"/>
            </a:endParaRPr>
          </a:p>
        </p:txBody>
      </p:sp>
      <p:graphicFrame>
        <p:nvGraphicFramePr>
          <p:cNvPr id="4" name="Chart 3">
            <a:extLst>
              <a:ext uri="{FF2B5EF4-FFF2-40B4-BE49-F238E27FC236}">
                <a16:creationId xmlns:a16="http://schemas.microsoft.com/office/drawing/2014/main" id="{3DD4CBA3-B1EE-487D-B088-9949C00F8CA4}"/>
              </a:ext>
            </a:extLst>
          </p:cNvPr>
          <p:cNvGraphicFramePr/>
          <p:nvPr/>
        </p:nvGraphicFramePr>
        <p:xfrm>
          <a:off x="5026389" y="968922"/>
          <a:ext cx="6623947" cy="45819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2811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FA73-6E61-437A-9FD0-6B0FAE132428}"/>
              </a:ext>
            </a:extLst>
          </p:cNvPr>
          <p:cNvSpPr>
            <a:spLocks noGrp="1"/>
          </p:cNvSpPr>
          <p:nvPr>
            <p:ph type="title"/>
          </p:nvPr>
        </p:nvSpPr>
        <p:spPr>
          <a:xfrm>
            <a:off x="1981201" y="338328"/>
            <a:ext cx="8553341" cy="407438"/>
          </a:xfrm>
        </p:spPr>
        <p:txBody>
          <a:bodyPr/>
          <a:lstStyle/>
          <a:p>
            <a:r>
              <a:rPr lang="en-US" sz="3600" dirty="0"/>
              <a:t>2018 Tax Cuts and Jobs Act</a:t>
            </a:r>
          </a:p>
        </p:txBody>
      </p:sp>
      <p:sp>
        <p:nvSpPr>
          <p:cNvPr id="3" name="Content Placeholder 2">
            <a:extLst>
              <a:ext uri="{FF2B5EF4-FFF2-40B4-BE49-F238E27FC236}">
                <a16:creationId xmlns:a16="http://schemas.microsoft.com/office/drawing/2014/main" id="{C8CA207A-6905-4670-81A7-25234DC44281}"/>
              </a:ext>
            </a:extLst>
          </p:cNvPr>
          <p:cNvSpPr>
            <a:spLocks noGrp="1"/>
          </p:cNvSpPr>
          <p:nvPr>
            <p:ph idx="1"/>
          </p:nvPr>
        </p:nvSpPr>
        <p:spPr>
          <a:xfrm>
            <a:off x="6069875" y="2148957"/>
            <a:ext cx="3900569" cy="2668376"/>
          </a:xfrm>
        </p:spPr>
        <p:txBody>
          <a:bodyPr/>
          <a:lstStyle/>
          <a:p>
            <a:r>
              <a:rPr lang="en-US" dirty="0"/>
              <a:t>Individual Tax Brackets Revert to 2017 Brackets</a:t>
            </a:r>
          </a:p>
          <a:p>
            <a:pPr marL="0" indent="0">
              <a:buNone/>
            </a:pPr>
            <a:endParaRPr lang="en-US" dirty="0"/>
          </a:p>
          <a:p>
            <a:r>
              <a:rPr lang="en-US" dirty="0">
                <a:solidFill>
                  <a:srgbClr val="000000"/>
                </a:solidFill>
                <a:ea typeface="Geneva" pitchFamily="-109" charset="-128"/>
              </a:rPr>
              <a:t>Estate, Gift, &amp; GST Exemptions return to 2017 levels</a:t>
            </a:r>
          </a:p>
        </p:txBody>
      </p:sp>
      <p:sp>
        <p:nvSpPr>
          <p:cNvPr id="4" name="Text Placeholder 3">
            <a:extLst>
              <a:ext uri="{FF2B5EF4-FFF2-40B4-BE49-F238E27FC236}">
                <a16:creationId xmlns:a16="http://schemas.microsoft.com/office/drawing/2014/main" id="{C4BFE76D-2552-4B46-A2D8-C4F36D8D2362}"/>
              </a:ext>
            </a:extLst>
          </p:cNvPr>
          <p:cNvSpPr>
            <a:spLocks noGrp="1"/>
          </p:cNvSpPr>
          <p:nvPr>
            <p:ph type="body" sz="quarter" idx="10"/>
          </p:nvPr>
        </p:nvSpPr>
        <p:spPr>
          <a:xfrm>
            <a:off x="1981200" y="822960"/>
            <a:ext cx="8534400" cy="605358"/>
          </a:xfrm>
        </p:spPr>
        <p:txBody>
          <a:bodyPr/>
          <a:lstStyle/>
          <a:p>
            <a:r>
              <a:rPr lang="en-US" dirty="0"/>
              <a:t>Major provisions “sunset” Dec. 31, 2025</a:t>
            </a:r>
          </a:p>
        </p:txBody>
      </p:sp>
      <p:pic>
        <p:nvPicPr>
          <p:cNvPr id="7" name="Picture 6">
            <a:extLst>
              <a:ext uri="{FF2B5EF4-FFF2-40B4-BE49-F238E27FC236}">
                <a16:creationId xmlns:a16="http://schemas.microsoft.com/office/drawing/2014/main" id="{8A1653F5-C449-4DE5-87E5-B3E851CC2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306" y="2040667"/>
            <a:ext cx="3702223" cy="27766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lide Number Placeholder 4">
            <a:extLst>
              <a:ext uri="{FF2B5EF4-FFF2-40B4-BE49-F238E27FC236}">
                <a16:creationId xmlns:a16="http://schemas.microsoft.com/office/drawing/2014/main" id="{05BF6B2A-E3B5-43D1-AF33-6979E91C6789}"/>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34</a:t>
            </a:fld>
            <a:endParaRPr lang="en-US" dirty="0">
              <a:solidFill>
                <a:srgbClr val="000000"/>
              </a:solidFill>
              <a:latin typeface="Tahoma"/>
              <a:ea typeface="Geneva" pitchFamily="-109" charset="-128"/>
            </a:endParaRPr>
          </a:p>
        </p:txBody>
      </p:sp>
    </p:spTree>
    <p:extLst>
      <p:ext uri="{BB962C8B-B14F-4D97-AF65-F5344CB8AC3E}">
        <p14:creationId xmlns:p14="http://schemas.microsoft.com/office/powerpoint/2010/main" val="3522495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8A70198-E18B-48EE-9BFC-3835899D5794}"/>
              </a:ext>
            </a:extLst>
          </p:cNvPr>
          <p:cNvSpPr>
            <a:spLocks noGrp="1"/>
          </p:cNvSpPr>
          <p:nvPr>
            <p:ph type="title" idx="4294967295"/>
          </p:nvPr>
        </p:nvSpPr>
        <p:spPr>
          <a:xfrm>
            <a:off x="1950595" y="860710"/>
            <a:ext cx="3737809" cy="2276546"/>
          </a:xfrm>
        </p:spPr>
        <p:txBody>
          <a:bodyPr vert="horz" lIns="0" tIns="0" rIns="0" bIns="0" rtlCol="0" anchor="t" anchorCtr="0">
            <a:noAutofit/>
          </a:bodyPr>
          <a:lstStyle/>
          <a:p>
            <a:pPr algn="ctr"/>
            <a:r>
              <a:rPr lang="en-US" altLang="en-US" dirty="0"/>
              <a:t>What happens when clients leave their IRA to their children?</a:t>
            </a:r>
          </a:p>
        </p:txBody>
      </p:sp>
      <p:grpSp>
        <p:nvGrpSpPr>
          <p:cNvPr id="3" name="Group 2">
            <a:extLst>
              <a:ext uri="{FF2B5EF4-FFF2-40B4-BE49-F238E27FC236}">
                <a16:creationId xmlns:a16="http://schemas.microsoft.com/office/drawing/2014/main" id="{E7BCAAF5-E193-4192-899C-5D9B1C8857A9}"/>
              </a:ext>
            </a:extLst>
          </p:cNvPr>
          <p:cNvGrpSpPr/>
          <p:nvPr/>
        </p:nvGrpSpPr>
        <p:grpSpPr>
          <a:xfrm>
            <a:off x="6503598" y="497058"/>
            <a:ext cx="3276128" cy="4701960"/>
            <a:chOff x="3372270" y="1137913"/>
            <a:chExt cx="2384752" cy="3500002"/>
          </a:xfrm>
          <a:solidFill>
            <a:srgbClr val="00607D"/>
          </a:solidFill>
        </p:grpSpPr>
        <p:sp>
          <p:nvSpPr>
            <p:cNvPr id="4" name="Rounded Rectangle 3">
              <a:extLst>
                <a:ext uri="{FF2B5EF4-FFF2-40B4-BE49-F238E27FC236}">
                  <a16:creationId xmlns:a16="http://schemas.microsoft.com/office/drawing/2014/main" id="{61686B64-F9DE-4CF3-AB91-5DDAB3F8747F}"/>
                </a:ext>
              </a:extLst>
            </p:cNvPr>
            <p:cNvSpPr/>
            <p:nvPr/>
          </p:nvSpPr>
          <p:spPr>
            <a:xfrm>
              <a:off x="3386978" y="1137913"/>
              <a:ext cx="2370044" cy="771105"/>
            </a:xfrm>
            <a:prstGeom prst="roundRect">
              <a:avLst/>
            </a:prstGeom>
            <a:solidFill>
              <a:schemeClr val="bg2">
                <a:lumMod val="90000"/>
                <a:lumOff val="1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7422" tIns="33711" rIns="67422" bIns="33711" anchor="ctr"/>
            <a:lstStyle/>
            <a:p>
              <a:pPr algn="ctr" fontAlgn="base">
                <a:spcBef>
                  <a:spcPct val="0"/>
                </a:spcBef>
                <a:spcAft>
                  <a:spcPct val="0"/>
                </a:spcAft>
                <a:defRPr/>
              </a:pPr>
              <a:r>
                <a:rPr lang="en-US" sz="2300" b="1" dirty="0">
                  <a:solidFill>
                    <a:srgbClr val="FFFFFF"/>
                  </a:solidFill>
                  <a:latin typeface="Tahoma"/>
                </a:rPr>
                <a:t>IRA Owner</a:t>
              </a:r>
            </a:p>
            <a:p>
              <a:pPr algn="ctr" fontAlgn="base">
                <a:spcBef>
                  <a:spcPct val="0"/>
                </a:spcBef>
                <a:spcAft>
                  <a:spcPct val="0"/>
                </a:spcAft>
                <a:defRPr/>
              </a:pPr>
              <a:r>
                <a:rPr lang="en-US" sz="2200" b="1" dirty="0">
                  <a:solidFill>
                    <a:srgbClr val="42B8FB">
                      <a:lumMod val="20000"/>
                      <a:lumOff val="80000"/>
                    </a:srgbClr>
                  </a:solidFill>
                  <a:latin typeface="Tahoma"/>
                </a:rPr>
                <a:t>$500,000</a:t>
              </a:r>
            </a:p>
          </p:txBody>
        </p:sp>
        <p:sp>
          <p:nvSpPr>
            <p:cNvPr id="5" name="Left Arrow 4">
              <a:extLst>
                <a:ext uri="{FF2B5EF4-FFF2-40B4-BE49-F238E27FC236}">
                  <a16:creationId xmlns:a16="http://schemas.microsoft.com/office/drawing/2014/main" id="{64F1F8E5-3EB7-43D3-901C-9AE0FC996256}"/>
                </a:ext>
              </a:extLst>
            </p:cNvPr>
            <p:cNvSpPr/>
            <p:nvPr/>
          </p:nvSpPr>
          <p:spPr>
            <a:xfrm rot="16200000">
              <a:off x="4240551" y="2121957"/>
              <a:ext cx="571500" cy="267890"/>
            </a:xfrm>
            <a:prstGeom prst="leftArrow">
              <a:avLst>
                <a:gd name="adj1" fmla="val 32857"/>
                <a:gd name="adj2" fmla="val 67034"/>
              </a:avLst>
            </a:prstGeom>
            <a:solidFill>
              <a:schemeClr val="bg2">
                <a:lumMod val="90000"/>
                <a:lumOff val="10000"/>
              </a:schemeClr>
            </a:solidFill>
            <a:ln>
              <a:solidFill>
                <a:schemeClr val="bg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67422" tIns="33711" rIns="67422" bIns="33711" anchor="ctr"/>
            <a:lstStyle/>
            <a:p>
              <a:pPr algn="ctr" fontAlgn="base">
                <a:spcBef>
                  <a:spcPct val="0"/>
                </a:spcBef>
                <a:spcAft>
                  <a:spcPct val="0"/>
                </a:spcAft>
                <a:defRPr/>
              </a:pPr>
              <a:endParaRPr lang="en-US" sz="1059">
                <a:solidFill>
                  <a:srgbClr val="FFFFFF"/>
                </a:solidFill>
                <a:latin typeface="Tahoma"/>
              </a:endParaRPr>
            </a:p>
          </p:txBody>
        </p:sp>
        <p:sp>
          <p:nvSpPr>
            <p:cNvPr id="6" name="Rounded Rectangle 5">
              <a:extLst>
                <a:ext uri="{FF2B5EF4-FFF2-40B4-BE49-F238E27FC236}">
                  <a16:creationId xmlns:a16="http://schemas.microsoft.com/office/drawing/2014/main" id="{84F2337F-F68E-4604-A878-4E392EC39C91}"/>
                </a:ext>
              </a:extLst>
            </p:cNvPr>
            <p:cNvSpPr/>
            <p:nvPr/>
          </p:nvSpPr>
          <p:spPr>
            <a:xfrm>
              <a:off x="3372270" y="2602786"/>
              <a:ext cx="2370044" cy="775307"/>
            </a:xfrm>
            <a:prstGeom prst="roundRect">
              <a:avLst/>
            </a:prstGeom>
            <a:solidFill>
              <a:schemeClr val="bg2">
                <a:lumMod val="75000"/>
                <a:lumOff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7422" tIns="33711" rIns="67422" bIns="33711" anchor="ctr"/>
            <a:lstStyle/>
            <a:p>
              <a:pPr algn="ctr" fontAlgn="base">
                <a:spcBef>
                  <a:spcPct val="0"/>
                </a:spcBef>
                <a:spcAft>
                  <a:spcPct val="0"/>
                </a:spcAft>
                <a:defRPr/>
              </a:pPr>
              <a:r>
                <a:rPr lang="en-US" sz="2300" b="1" dirty="0">
                  <a:solidFill>
                    <a:srgbClr val="FFFFFF"/>
                  </a:solidFill>
                  <a:latin typeface="Tahoma"/>
                </a:rPr>
                <a:t>Child</a:t>
              </a:r>
            </a:p>
            <a:p>
              <a:pPr algn="ctr" fontAlgn="base">
                <a:spcBef>
                  <a:spcPct val="0"/>
                </a:spcBef>
                <a:spcAft>
                  <a:spcPct val="0"/>
                </a:spcAft>
                <a:defRPr/>
              </a:pPr>
              <a:r>
                <a:rPr lang="en-US" sz="2200" b="1" dirty="0">
                  <a:solidFill>
                    <a:srgbClr val="42B8FB">
                      <a:lumMod val="20000"/>
                      <a:lumOff val="80000"/>
                    </a:srgbClr>
                  </a:solidFill>
                  <a:latin typeface="Tahoma"/>
                </a:rPr>
                <a:t>$350,000</a:t>
              </a:r>
            </a:p>
          </p:txBody>
        </p:sp>
        <p:sp>
          <p:nvSpPr>
            <p:cNvPr id="7" name="Left Arrow 6">
              <a:extLst>
                <a:ext uri="{FF2B5EF4-FFF2-40B4-BE49-F238E27FC236}">
                  <a16:creationId xmlns:a16="http://schemas.microsoft.com/office/drawing/2014/main" id="{464C7F09-BCBD-4B8F-9D01-194A4403A688}"/>
                </a:ext>
              </a:extLst>
            </p:cNvPr>
            <p:cNvSpPr/>
            <p:nvPr/>
          </p:nvSpPr>
          <p:spPr>
            <a:xfrm rot="16200000">
              <a:off x="4240551" y="3591032"/>
              <a:ext cx="571500" cy="267890"/>
            </a:xfrm>
            <a:prstGeom prst="leftArrow">
              <a:avLst>
                <a:gd name="adj1" fmla="val 32857"/>
                <a:gd name="adj2" fmla="val 67034"/>
              </a:avLst>
            </a:prstGeom>
            <a:solidFill>
              <a:schemeClr val="bg2">
                <a:lumMod val="75000"/>
                <a:lumOff val="25000"/>
              </a:schemeClr>
            </a:solidFill>
            <a:ln>
              <a:solidFill>
                <a:schemeClr val="bg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67422" tIns="33711" rIns="67422" bIns="33711" anchor="ctr"/>
            <a:lstStyle/>
            <a:p>
              <a:pPr algn="ctr" fontAlgn="base">
                <a:spcBef>
                  <a:spcPct val="0"/>
                </a:spcBef>
                <a:spcAft>
                  <a:spcPct val="0"/>
                </a:spcAft>
              </a:pPr>
              <a:endParaRPr lang="en-US" sz="1059">
                <a:solidFill>
                  <a:srgbClr val="FFFFFF"/>
                </a:solidFill>
                <a:latin typeface="Tahoma"/>
              </a:endParaRPr>
            </a:p>
          </p:txBody>
        </p:sp>
        <p:sp>
          <p:nvSpPr>
            <p:cNvPr id="8" name="Rounded Rectangle 7">
              <a:extLst>
                <a:ext uri="{FF2B5EF4-FFF2-40B4-BE49-F238E27FC236}">
                  <a16:creationId xmlns:a16="http://schemas.microsoft.com/office/drawing/2014/main" id="{B06C2897-C10E-4CBB-8134-AC84F29095C1}"/>
                </a:ext>
              </a:extLst>
            </p:cNvPr>
            <p:cNvSpPr/>
            <p:nvPr/>
          </p:nvSpPr>
          <p:spPr>
            <a:xfrm>
              <a:off x="3372270" y="4066415"/>
              <a:ext cx="2370044" cy="571500"/>
            </a:xfrm>
            <a:prstGeom prst="roundRect">
              <a:avLst/>
            </a:prstGeom>
            <a:solidFill>
              <a:schemeClr val="bg2">
                <a:lumMod val="50000"/>
                <a:lumOff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67422" tIns="33711" rIns="67422" bIns="33711" anchor="ctr"/>
            <a:lstStyle/>
            <a:p>
              <a:pPr algn="ctr" fontAlgn="base">
                <a:spcBef>
                  <a:spcPct val="0"/>
                </a:spcBef>
                <a:spcAft>
                  <a:spcPct val="0"/>
                </a:spcAft>
                <a:defRPr/>
              </a:pPr>
              <a:r>
                <a:rPr lang="en-US" sz="2300" b="1" dirty="0">
                  <a:solidFill>
                    <a:srgbClr val="FFFFFF"/>
                  </a:solidFill>
                  <a:latin typeface="Tahoma"/>
                </a:rPr>
                <a:t>Grandchildren</a:t>
              </a:r>
            </a:p>
          </p:txBody>
        </p:sp>
      </p:grpSp>
      <p:cxnSp>
        <p:nvCxnSpPr>
          <p:cNvPr id="10" name="Straight Connector 9">
            <a:extLst>
              <a:ext uri="{FF2B5EF4-FFF2-40B4-BE49-F238E27FC236}">
                <a16:creationId xmlns:a16="http://schemas.microsoft.com/office/drawing/2014/main" id="{E280377B-40CE-4236-B2B6-7FD366082A5F}"/>
              </a:ext>
            </a:extLst>
          </p:cNvPr>
          <p:cNvCxnSpPr>
            <a:cxnSpLocks/>
          </p:cNvCxnSpPr>
          <p:nvPr/>
        </p:nvCxnSpPr>
        <p:spPr>
          <a:xfrm>
            <a:off x="7740060" y="4399550"/>
            <a:ext cx="721729" cy="842575"/>
          </a:xfrm>
          <a:prstGeom prst="line">
            <a:avLst/>
          </a:prstGeom>
          <a:ln w="1016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DF965-9660-4654-9E3B-FE392FC81862}"/>
              </a:ext>
            </a:extLst>
          </p:cNvPr>
          <p:cNvCxnSpPr>
            <a:cxnSpLocks/>
          </p:cNvCxnSpPr>
          <p:nvPr/>
        </p:nvCxnSpPr>
        <p:spPr>
          <a:xfrm flipH="1">
            <a:off x="7740059" y="4399550"/>
            <a:ext cx="721730" cy="849891"/>
          </a:xfrm>
          <a:prstGeom prst="line">
            <a:avLst/>
          </a:prstGeom>
          <a:ln w="1016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4E927AE0-4B6A-4260-867E-E5F022D3B000}"/>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35</a:t>
            </a:fld>
            <a:endParaRPr lang="en-US" dirty="0">
              <a:solidFill>
                <a:srgbClr val="000000"/>
              </a:solidFill>
              <a:latin typeface="Tahoma"/>
              <a:ea typeface="Geneva" pitchFamily="-109" charset="-128"/>
            </a:endParaRPr>
          </a:p>
        </p:txBody>
      </p:sp>
    </p:spTree>
    <p:extLst>
      <p:ext uri="{BB962C8B-B14F-4D97-AF65-F5344CB8AC3E}">
        <p14:creationId xmlns:p14="http://schemas.microsoft.com/office/powerpoint/2010/main" val="2037478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nodeType="afterGroup">
                            <p:stCondLst>
                              <p:cond delay="10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108E9-6670-4716-AF00-70CF97CDDBFC}"/>
              </a:ext>
            </a:extLst>
          </p:cNvPr>
          <p:cNvSpPr>
            <a:spLocks noGrp="1"/>
          </p:cNvSpPr>
          <p:nvPr>
            <p:ph type="title"/>
          </p:nvPr>
        </p:nvSpPr>
        <p:spPr>
          <a:xfrm>
            <a:off x="1981200" y="365760"/>
            <a:ext cx="8727512" cy="407438"/>
          </a:xfrm>
        </p:spPr>
        <p:txBody>
          <a:bodyPr/>
          <a:lstStyle/>
          <a:p>
            <a:r>
              <a:rPr lang="en-US" altLang="en-US" sz="3400" dirty="0"/>
              <a:t>Tax Saving Alternative Using Life Insurance</a:t>
            </a:r>
            <a:endParaRPr lang="en-US" sz="3400" dirty="0"/>
          </a:p>
        </p:txBody>
      </p:sp>
      <p:grpSp>
        <p:nvGrpSpPr>
          <p:cNvPr id="3" name="Group 2">
            <a:extLst>
              <a:ext uri="{FF2B5EF4-FFF2-40B4-BE49-F238E27FC236}">
                <a16:creationId xmlns:a16="http://schemas.microsoft.com/office/drawing/2014/main" id="{21C74C0C-E113-4630-BFE7-ED9CC350EE8D}"/>
              </a:ext>
            </a:extLst>
          </p:cNvPr>
          <p:cNvGrpSpPr/>
          <p:nvPr/>
        </p:nvGrpSpPr>
        <p:grpSpPr>
          <a:xfrm>
            <a:off x="2734373" y="1187704"/>
            <a:ext cx="7051317" cy="4796482"/>
            <a:chOff x="1332662" y="1964857"/>
            <a:chExt cx="5224246" cy="3431044"/>
          </a:xfrm>
        </p:grpSpPr>
        <p:sp>
          <p:nvSpPr>
            <p:cNvPr id="4" name="Arrow: Down 3">
              <a:extLst>
                <a:ext uri="{FF2B5EF4-FFF2-40B4-BE49-F238E27FC236}">
                  <a16:creationId xmlns:a16="http://schemas.microsoft.com/office/drawing/2014/main" id="{DB24B3A6-2EEB-4419-9006-47B13128F07D}"/>
                </a:ext>
              </a:extLst>
            </p:cNvPr>
            <p:cNvSpPr/>
            <p:nvPr/>
          </p:nvSpPr>
          <p:spPr bwMode="ltGray">
            <a:xfrm rot="3306676">
              <a:off x="4324145" y="3060070"/>
              <a:ext cx="244928" cy="1678649"/>
            </a:xfrm>
            <a:prstGeom prst="downArrow">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66" fontAlgn="base">
                <a:spcBef>
                  <a:spcPct val="0"/>
                </a:spcBef>
                <a:spcAft>
                  <a:spcPct val="0"/>
                </a:spcAft>
              </a:pPr>
              <a:endParaRPr lang="en-US">
                <a:solidFill>
                  <a:srgbClr val="000000"/>
                </a:solidFill>
                <a:latin typeface="Georgia"/>
                <a:ea typeface="Geneva" pitchFamily="-109" charset="-128"/>
              </a:endParaRPr>
            </a:p>
          </p:txBody>
        </p:sp>
        <p:sp>
          <p:nvSpPr>
            <p:cNvPr id="5" name="TextBox 4">
              <a:extLst>
                <a:ext uri="{FF2B5EF4-FFF2-40B4-BE49-F238E27FC236}">
                  <a16:creationId xmlns:a16="http://schemas.microsoft.com/office/drawing/2014/main" id="{6B300510-CEB4-4D22-9337-FA67E3A5693C}"/>
                </a:ext>
              </a:extLst>
            </p:cNvPr>
            <p:cNvSpPr txBox="1"/>
            <p:nvPr/>
          </p:nvSpPr>
          <p:spPr>
            <a:xfrm>
              <a:off x="2633040" y="3978175"/>
              <a:ext cx="677197" cy="264192"/>
            </a:xfrm>
            <a:prstGeom prst="rect">
              <a:avLst/>
            </a:prstGeom>
            <a:noFill/>
          </p:spPr>
          <p:txBody>
            <a:bodyPr wrap="none" rtlCol="0">
              <a:spAutoFit/>
            </a:bodyPr>
            <a:lstStyle/>
            <a:p>
              <a:pPr algn="ctr" defTabSz="685766" fontAlgn="base">
                <a:spcBef>
                  <a:spcPct val="0"/>
                </a:spcBef>
                <a:spcAft>
                  <a:spcPct val="0"/>
                </a:spcAft>
                <a:defRPr/>
              </a:pPr>
              <a:r>
                <a:rPr lang="en-US" b="1" dirty="0">
                  <a:solidFill>
                    <a:srgbClr val="0A3C53"/>
                  </a:solidFill>
                  <a:latin typeface="Tahoma"/>
                  <a:ea typeface="Geneva" pitchFamily="-109" charset="-128"/>
                </a:rPr>
                <a:t>Estate</a:t>
              </a:r>
            </a:p>
          </p:txBody>
        </p:sp>
        <p:sp>
          <p:nvSpPr>
            <p:cNvPr id="7" name="Arrow: Right 6">
              <a:extLst>
                <a:ext uri="{FF2B5EF4-FFF2-40B4-BE49-F238E27FC236}">
                  <a16:creationId xmlns:a16="http://schemas.microsoft.com/office/drawing/2014/main" id="{4ABFBC8A-90B8-4C12-85BC-45B5FFA53ED0}"/>
                </a:ext>
              </a:extLst>
            </p:cNvPr>
            <p:cNvSpPr/>
            <p:nvPr/>
          </p:nvSpPr>
          <p:spPr bwMode="ltGray">
            <a:xfrm>
              <a:off x="2640225" y="2628695"/>
              <a:ext cx="2460528" cy="226314"/>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66" fontAlgn="base">
                <a:spcBef>
                  <a:spcPct val="0"/>
                </a:spcBef>
                <a:spcAft>
                  <a:spcPct val="0"/>
                </a:spcAft>
                <a:defRPr/>
              </a:pPr>
              <a:endParaRPr lang="en-US">
                <a:solidFill>
                  <a:srgbClr val="000000"/>
                </a:solidFill>
                <a:latin typeface="Georgia"/>
                <a:ea typeface="Geneva" pitchFamily="-109" charset="-128"/>
              </a:endParaRPr>
            </a:p>
          </p:txBody>
        </p:sp>
        <p:pic>
          <p:nvPicPr>
            <p:cNvPr id="8" name="Picture 7">
              <a:extLst>
                <a:ext uri="{FF2B5EF4-FFF2-40B4-BE49-F238E27FC236}">
                  <a16:creationId xmlns:a16="http://schemas.microsoft.com/office/drawing/2014/main" id="{00675742-CD40-4B9C-85B2-DF8BB165FED6}"/>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355458" y="3969276"/>
              <a:ext cx="914927" cy="779735"/>
            </a:xfrm>
            <a:prstGeom prst="rect">
              <a:avLst/>
            </a:prstGeom>
          </p:spPr>
        </p:pic>
        <p:sp>
          <p:nvSpPr>
            <p:cNvPr id="9" name="Rectangle 8">
              <a:extLst>
                <a:ext uri="{FF2B5EF4-FFF2-40B4-BE49-F238E27FC236}">
                  <a16:creationId xmlns:a16="http://schemas.microsoft.com/office/drawing/2014/main" id="{B201F6D2-ED9C-457B-B6BC-4E8576BB8EFB}"/>
                </a:ext>
              </a:extLst>
            </p:cNvPr>
            <p:cNvSpPr/>
            <p:nvPr/>
          </p:nvSpPr>
          <p:spPr>
            <a:xfrm>
              <a:off x="1442254" y="3129419"/>
              <a:ext cx="1037622" cy="264192"/>
            </a:xfrm>
            <a:prstGeom prst="rect">
              <a:avLst/>
            </a:prstGeom>
          </p:spPr>
          <p:txBody>
            <a:bodyPr wrap="square">
              <a:spAutoFit/>
            </a:bodyPr>
            <a:lstStyle/>
            <a:p>
              <a:pPr algn="ctr" fontAlgn="base">
                <a:spcBef>
                  <a:spcPct val="0"/>
                </a:spcBef>
                <a:spcAft>
                  <a:spcPct val="0"/>
                </a:spcAft>
              </a:pPr>
              <a:r>
                <a:rPr lang="en-US" b="1" dirty="0">
                  <a:solidFill>
                    <a:srgbClr val="7C61A7"/>
                  </a:solidFill>
                  <a:latin typeface="Tahoma"/>
                  <a:ea typeface="Geneva" pitchFamily="-109" charset="-128"/>
                </a:rPr>
                <a:t>IRA</a:t>
              </a:r>
              <a:r>
                <a:rPr lang="en-US" dirty="0">
                  <a:solidFill>
                    <a:srgbClr val="7C61A7"/>
                  </a:solidFill>
                  <a:latin typeface="Tahoma"/>
                  <a:ea typeface="Geneva" pitchFamily="-109" charset="-128"/>
                </a:rPr>
                <a:t> </a:t>
              </a:r>
            </a:p>
          </p:txBody>
        </p:sp>
        <p:sp>
          <p:nvSpPr>
            <p:cNvPr id="10" name="TextBox 9">
              <a:extLst>
                <a:ext uri="{FF2B5EF4-FFF2-40B4-BE49-F238E27FC236}">
                  <a16:creationId xmlns:a16="http://schemas.microsoft.com/office/drawing/2014/main" id="{C5213F6E-790B-4089-B85B-5261EC33B881}"/>
                </a:ext>
              </a:extLst>
            </p:cNvPr>
            <p:cNvSpPr txBox="1"/>
            <p:nvPr/>
          </p:nvSpPr>
          <p:spPr>
            <a:xfrm>
              <a:off x="5033210" y="3129419"/>
              <a:ext cx="1523698" cy="462337"/>
            </a:xfrm>
            <a:prstGeom prst="rect">
              <a:avLst/>
            </a:prstGeom>
            <a:noFill/>
            <a:ln>
              <a:noFill/>
            </a:ln>
          </p:spPr>
          <p:txBody>
            <a:bodyPr wrap="square" rtlCol="0">
              <a:spAutoFit/>
            </a:bodyPr>
            <a:lstStyle/>
            <a:p>
              <a:pPr algn="ctr" fontAlgn="base">
                <a:spcBef>
                  <a:spcPct val="0"/>
                </a:spcBef>
                <a:spcAft>
                  <a:spcPct val="0"/>
                </a:spcAft>
              </a:pPr>
              <a:r>
                <a:rPr lang="en-US" b="1" dirty="0">
                  <a:solidFill>
                    <a:srgbClr val="6C9B71">
                      <a:lumMod val="75000"/>
                    </a:srgbClr>
                  </a:solidFill>
                  <a:latin typeface="Tahoma"/>
                  <a:ea typeface="Geneva" pitchFamily="-109" charset="-128"/>
                </a:rPr>
                <a:t>ILIT Funded With CWL</a:t>
              </a:r>
            </a:p>
          </p:txBody>
        </p:sp>
        <p:pic>
          <p:nvPicPr>
            <p:cNvPr id="11" name="Picture 10">
              <a:extLst>
                <a:ext uri="{FF2B5EF4-FFF2-40B4-BE49-F238E27FC236}">
                  <a16:creationId xmlns:a16="http://schemas.microsoft.com/office/drawing/2014/main" id="{358746EB-5CC5-4DF1-9C8E-ED5A0291A163}"/>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423333" y="2116547"/>
              <a:ext cx="743451" cy="975169"/>
            </a:xfrm>
            <a:prstGeom prst="rect">
              <a:avLst/>
            </a:prstGeom>
            <a:noFill/>
          </p:spPr>
        </p:pic>
        <p:pic>
          <p:nvPicPr>
            <p:cNvPr id="12" name="Graphic 11" descr="Safe">
              <a:extLst>
                <a:ext uri="{FF2B5EF4-FFF2-40B4-BE49-F238E27FC236}">
                  <a16:creationId xmlns:a16="http://schemas.microsoft.com/office/drawing/2014/main" id="{B939353D-459C-4C2B-ABFC-118C571CF2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2662" y="1964857"/>
              <a:ext cx="1256806" cy="1256807"/>
            </a:xfrm>
            <a:prstGeom prst="rect">
              <a:avLst/>
            </a:prstGeom>
          </p:spPr>
        </p:pic>
        <p:sp>
          <p:nvSpPr>
            <p:cNvPr id="13" name="TextBox 12">
              <a:extLst>
                <a:ext uri="{FF2B5EF4-FFF2-40B4-BE49-F238E27FC236}">
                  <a16:creationId xmlns:a16="http://schemas.microsoft.com/office/drawing/2014/main" id="{CA87B4B2-6F64-4EA4-9C7E-AA36AB19D168}"/>
                </a:ext>
              </a:extLst>
            </p:cNvPr>
            <p:cNvSpPr txBox="1"/>
            <p:nvPr/>
          </p:nvSpPr>
          <p:spPr>
            <a:xfrm>
              <a:off x="2809549" y="2166358"/>
              <a:ext cx="2003373" cy="462337"/>
            </a:xfrm>
            <a:prstGeom prst="rect">
              <a:avLst/>
            </a:prstGeom>
            <a:noFill/>
          </p:spPr>
          <p:txBody>
            <a:bodyPr wrap="square" rtlCol="0">
              <a:spAutoFit/>
            </a:bodyPr>
            <a:lstStyle/>
            <a:p>
              <a:pPr algn="ctr" fontAlgn="base">
                <a:spcBef>
                  <a:spcPct val="0"/>
                </a:spcBef>
                <a:spcAft>
                  <a:spcPct val="0"/>
                </a:spcAft>
              </a:pPr>
              <a:r>
                <a:rPr lang="en-US" b="1" dirty="0">
                  <a:solidFill>
                    <a:srgbClr val="7C61A7"/>
                  </a:solidFill>
                  <a:latin typeface="Tahoma"/>
                  <a:ea typeface="Geneva" pitchFamily="-109" charset="-128"/>
                </a:rPr>
                <a:t>IRA Distribution</a:t>
              </a:r>
            </a:p>
            <a:p>
              <a:pPr algn="ctr" fontAlgn="base">
                <a:spcBef>
                  <a:spcPct val="0"/>
                </a:spcBef>
                <a:spcAft>
                  <a:spcPct val="0"/>
                </a:spcAft>
              </a:pPr>
              <a:r>
                <a:rPr lang="en-US" dirty="0">
                  <a:solidFill>
                    <a:srgbClr val="7C61A7"/>
                  </a:solidFill>
                  <a:latin typeface="Tahoma"/>
                  <a:ea typeface="Geneva" pitchFamily="-109" charset="-128"/>
                </a:rPr>
                <a:t>less Tax</a:t>
              </a:r>
            </a:p>
          </p:txBody>
        </p:sp>
        <p:pic>
          <p:nvPicPr>
            <p:cNvPr id="15" name="Picture 14">
              <a:extLst>
                <a:ext uri="{FF2B5EF4-FFF2-40B4-BE49-F238E27FC236}">
                  <a16:creationId xmlns:a16="http://schemas.microsoft.com/office/drawing/2014/main" id="{B4F5E76B-1194-4722-9590-413F54BD175A}"/>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190149" y="4242366"/>
              <a:ext cx="1562981" cy="1153535"/>
            </a:xfrm>
            <a:prstGeom prst="rect">
              <a:avLst/>
            </a:prstGeom>
          </p:spPr>
        </p:pic>
      </p:grpSp>
      <p:sp>
        <p:nvSpPr>
          <p:cNvPr id="6" name="Slide Number Placeholder 5">
            <a:extLst>
              <a:ext uri="{FF2B5EF4-FFF2-40B4-BE49-F238E27FC236}">
                <a16:creationId xmlns:a16="http://schemas.microsoft.com/office/drawing/2014/main" id="{854D931B-706A-4E43-8C07-FB2E3EA9A1E3}"/>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36</a:t>
            </a:fld>
            <a:endParaRPr lang="en-US" dirty="0">
              <a:solidFill>
                <a:srgbClr val="000000"/>
              </a:solidFill>
              <a:latin typeface="Tahoma"/>
              <a:ea typeface="Geneva" pitchFamily="-109" charset="-128"/>
            </a:endParaRPr>
          </a:p>
        </p:txBody>
      </p:sp>
    </p:spTree>
    <p:extLst>
      <p:ext uri="{BB962C8B-B14F-4D97-AF65-F5344CB8AC3E}">
        <p14:creationId xmlns:p14="http://schemas.microsoft.com/office/powerpoint/2010/main" val="2080553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4BC2-5E23-4F17-9E2B-8BC9C5405532}"/>
              </a:ext>
            </a:extLst>
          </p:cNvPr>
          <p:cNvSpPr>
            <a:spLocks noGrp="1"/>
          </p:cNvSpPr>
          <p:nvPr>
            <p:ph type="title"/>
          </p:nvPr>
        </p:nvSpPr>
        <p:spPr>
          <a:xfrm>
            <a:off x="1981201" y="338328"/>
            <a:ext cx="8553341" cy="407438"/>
          </a:xfrm>
        </p:spPr>
        <p:txBody>
          <a:bodyPr/>
          <a:lstStyle/>
          <a:p>
            <a:r>
              <a:rPr lang="en-US" sz="3600" dirty="0"/>
              <a:t>Case Study</a:t>
            </a:r>
          </a:p>
        </p:txBody>
      </p:sp>
      <p:sp>
        <p:nvSpPr>
          <p:cNvPr id="3" name="Content Placeholder 2">
            <a:extLst>
              <a:ext uri="{FF2B5EF4-FFF2-40B4-BE49-F238E27FC236}">
                <a16:creationId xmlns:a16="http://schemas.microsoft.com/office/drawing/2014/main" id="{3458376D-8439-420D-BE26-995A69B252FD}"/>
              </a:ext>
            </a:extLst>
          </p:cNvPr>
          <p:cNvSpPr>
            <a:spLocks noGrp="1"/>
          </p:cNvSpPr>
          <p:nvPr>
            <p:ph idx="1"/>
          </p:nvPr>
        </p:nvSpPr>
        <p:spPr>
          <a:xfrm>
            <a:off x="5508171" y="1438490"/>
            <a:ext cx="4855028" cy="3878094"/>
          </a:xfrm>
        </p:spPr>
        <p:txBody>
          <a:bodyPr/>
          <a:lstStyle/>
          <a:p>
            <a:pPr>
              <a:spcBef>
                <a:spcPts val="0"/>
              </a:spcBef>
              <a:spcAft>
                <a:spcPts val="1200"/>
              </a:spcAft>
            </a:pPr>
            <a:r>
              <a:rPr lang="en-US" sz="1600" dirty="0"/>
              <a:t>Craig (72) &amp; Clara (66)</a:t>
            </a:r>
          </a:p>
          <a:p>
            <a:pPr>
              <a:spcBef>
                <a:spcPts val="0"/>
              </a:spcBef>
              <a:spcAft>
                <a:spcPts val="1200"/>
              </a:spcAft>
            </a:pPr>
            <a:r>
              <a:rPr lang="en-US" sz="1600" dirty="0"/>
              <a:t>Married with 3 children</a:t>
            </a:r>
          </a:p>
          <a:p>
            <a:pPr>
              <a:spcBef>
                <a:spcPts val="0"/>
              </a:spcBef>
              <a:spcAft>
                <a:spcPts val="1200"/>
              </a:spcAft>
            </a:pPr>
            <a:r>
              <a:rPr lang="en-US" sz="1600" dirty="0"/>
              <a:t>Own IRAs of $500,000 earning 5%</a:t>
            </a:r>
          </a:p>
          <a:p>
            <a:pPr>
              <a:spcBef>
                <a:spcPts val="0"/>
              </a:spcBef>
              <a:spcAft>
                <a:spcPts val="1200"/>
              </a:spcAft>
            </a:pPr>
            <a:r>
              <a:rPr lang="en-US" sz="1600" dirty="0"/>
              <a:t>Combined State and Federal Income tax rate 30%</a:t>
            </a:r>
          </a:p>
          <a:p>
            <a:pPr>
              <a:spcBef>
                <a:spcPts val="0"/>
              </a:spcBef>
              <a:spcAft>
                <a:spcPts val="1200"/>
              </a:spcAft>
            </a:pPr>
            <a:r>
              <a:rPr lang="en-US" sz="1600" dirty="0"/>
              <a:t>Have taken no distributions</a:t>
            </a:r>
          </a:p>
          <a:p>
            <a:pPr>
              <a:spcBef>
                <a:spcPts val="0"/>
              </a:spcBef>
              <a:spcAft>
                <a:spcPts val="1200"/>
              </a:spcAft>
            </a:pPr>
            <a:r>
              <a:rPr lang="en-US" sz="1600" dirty="0"/>
              <a:t>Adequate income from pensions and social security</a:t>
            </a:r>
          </a:p>
          <a:p>
            <a:pPr>
              <a:spcBef>
                <a:spcPts val="0"/>
              </a:spcBef>
              <a:spcAft>
                <a:spcPts val="1200"/>
              </a:spcAft>
            </a:pPr>
            <a:r>
              <a:rPr lang="en-US" sz="1600" dirty="0"/>
              <a:t>Want access to the money for emergencies or healthcare</a:t>
            </a:r>
          </a:p>
          <a:p>
            <a:pPr>
              <a:spcBef>
                <a:spcPts val="0"/>
              </a:spcBef>
              <a:spcAft>
                <a:spcPts val="1200"/>
              </a:spcAft>
            </a:pPr>
            <a:r>
              <a:rPr lang="en-US" sz="1600" dirty="0"/>
              <a:t>Hope to leave most of their IRAs to their children</a:t>
            </a:r>
          </a:p>
        </p:txBody>
      </p:sp>
      <p:pic>
        <p:nvPicPr>
          <p:cNvPr id="5" name="Picture 4">
            <a:extLst>
              <a:ext uri="{FF2B5EF4-FFF2-40B4-BE49-F238E27FC236}">
                <a16:creationId xmlns:a16="http://schemas.microsoft.com/office/drawing/2014/main" id="{4EAD5BF1-0FC5-4DA1-9986-2E8B37476A77}"/>
              </a:ext>
            </a:extLst>
          </p:cNvPr>
          <p:cNvPicPr/>
          <p:nvPr/>
        </p:nvPicPr>
        <p:blipFill rotWithShape="1">
          <a:blip r:embed="rId3" cstate="print">
            <a:extLst>
              <a:ext uri="{28A0092B-C50C-407E-A947-70E740481C1C}">
                <a14:useLocalDpi xmlns:a14="http://schemas.microsoft.com/office/drawing/2010/main" val="0"/>
              </a:ext>
            </a:extLst>
          </a:blip>
          <a:srcRect l="31681" t="9597" r="25313"/>
          <a:stretch/>
        </p:blipFill>
        <p:spPr bwMode="auto">
          <a:xfrm>
            <a:off x="1933304" y="1216420"/>
            <a:ext cx="3287485" cy="3878094"/>
          </a:xfrm>
          <a:prstGeom prst="round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F6331B49-046B-4B3F-8031-E9D6C580079E}"/>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37</a:t>
            </a:fld>
            <a:endParaRPr lang="en-US" dirty="0">
              <a:solidFill>
                <a:srgbClr val="000000"/>
              </a:solidFill>
              <a:latin typeface="Tahoma"/>
              <a:ea typeface="Geneva" pitchFamily="-109" charset="-128"/>
            </a:endParaRPr>
          </a:p>
        </p:txBody>
      </p:sp>
    </p:spTree>
    <p:extLst>
      <p:ext uri="{BB962C8B-B14F-4D97-AF65-F5344CB8AC3E}">
        <p14:creationId xmlns:p14="http://schemas.microsoft.com/office/powerpoint/2010/main" val="2099496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close up of a logo&#10;&#10;Description generated with high confidence">
            <a:extLst>
              <a:ext uri="{FF2B5EF4-FFF2-40B4-BE49-F238E27FC236}">
                <a16:creationId xmlns:a16="http://schemas.microsoft.com/office/drawing/2014/main" id="{0B02BE74-7350-4366-9880-32ECC93066A5}"/>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t="10277" b="13216"/>
          <a:stretch/>
        </p:blipFill>
        <p:spPr>
          <a:xfrm>
            <a:off x="3875372" y="2376688"/>
            <a:ext cx="4441256" cy="3397847"/>
          </a:xfrm>
          <a:prstGeom prst="rect">
            <a:avLst/>
          </a:prstGeom>
        </p:spPr>
      </p:pic>
      <p:sp>
        <p:nvSpPr>
          <p:cNvPr id="21" name="Freeform: Shape 20">
            <a:extLst>
              <a:ext uri="{FF2B5EF4-FFF2-40B4-BE49-F238E27FC236}">
                <a16:creationId xmlns:a16="http://schemas.microsoft.com/office/drawing/2014/main" id="{81E0EFD5-43ED-4BE6-80E3-E6A74FD40E93}"/>
              </a:ext>
            </a:extLst>
          </p:cNvPr>
          <p:cNvSpPr/>
          <p:nvPr/>
        </p:nvSpPr>
        <p:spPr>
          <a:xfrm>
            <a:off x="1884200" y="3355631"/>
            <a:ext cx="1828800" cy="1828800"/>
          </a:xfrm>
          <a:custGeom>
            <a:avLst/>
            <a:gdLst>
              <a:gd name="connsiteX0" fmla="*/ 0 w 1339342"/>
              <a:gd name="connsiteY0" fmla="*/ 669659 h 1339317"/>
              <a:gd name="connsiteX1" fmla="*/ 669671 w 1339342"/>
              <a:gd name="connsiteY1" fmla="*/ 0 h 1339317"/>
              <a:gd name="connsiteX2" fmla="*/ 1339342 w 1339342"/>
              <a:gd name="connsiteY2" fmla="*/ 669659 h 1339317"/>
              <a:gd name="connsiteX3" fmla="*/ 669671 w 1339342"/>
              <a:gd name="connsiteY3" fmla="*/ 1339318 h 1339317"/>
              <a:gd name="connsiteX4" fmla="*/ 0 w 1339342"/>
              <a:gd name="connsiteY4" fmla="*/ 669659 h 1339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42" h="1339317">
                <a:moveTo>
                  <a:pt x="0" y="669659"/>
                </a:moveTo>
                <a:cubicBezTo>
                  <a:pt x="0" y="299817"/>
                  <a:pt x="299822" y="0"/>
                  <a:pt x="669671" y="0"/>
                </a:cubicBezTo>
                <a:cubicBezTo>
                  <a:pt x="1039520" y="0"/>
                  <a:pt x="1339342" y="299817"/>
                  <a:pt x="1339342" y="669659"/>
                </a:cubicBezTo>
                <a:cubicBezTo>
                  <a:pt x="1339342" y="1039501"/>
                  <a:pt x="1039520" y="1339318"/>
                  <a:pt x="669671" y="1339318"/>
                </a:cubicBezTo>
                <a:cubicBezTo>
                  <a:pt x="299822" y="1339318"/>
                  <a:pt x="0" y="1039501"/>
                  <a:pt x="0" y="669659"/>
                </a:cubicBezTo>
                <a:close/>
              </a:path>
            </a:pathLst>
          </a:custGeom>
          <a:solidFill>
            <a:schemeClr val="accent6"/>
          </a:solidFill>
        </p:spPr>
        <p:style>
          <a:lnRef idx="0">
            <a:schemeClr val="lt1">
              <a:hueOff val="0"/>
              <a:satOff val="0"/>
              <a:lumOff val="0"/>
              <a:alphaOff val="0"/>
            </a:schemeClr>
          </a:lnRef>
          <a:fillRef idx="3">
            <a:schemeClr val="accent1">
              <a:shade val="50000"/>
              <a:hueOff val="303717"/>
              <a:satOff val="23905"/>
              <a:lumOff val="28578"/>
              <a:alphaOff val="0"/>
            </a:schemeClr>
          </a:fillRef>
          <a:effectRef idx="3">
            <a:schemeClr val="accent1">
              <a:shade val="50000"/>
              <a:hueOff val="303717"/>
              <a:satOff val="23905"/>
              <a:lumOff val="28578"/>
              <a:alphaOff val="0"/>
            </a:schemeClr>
          </a:effectRef>
          <a:fontRef idx="minor">
            <a:schemeClr val="lt1"/>
          </a:fontRef>
        </p:style>
        <p:txBody>
          <a:bodyPr spcFirstLastPara="0" vert="horz" wrap="square" lIns="241862" tIns="241858" rIns="241862" bIns="241858" numCol="1" spcCol="1270" anchor="ctr" anchorCtr="0">
            <a:noAutofit/>
          </a:bodyPr>
          <a:lstStyle/>
          <a:p>
            <a:pPr algn="ctr" defTabSz="533400" fontAlgn="base">
              <a:lnSpc>
                <a:spcPct val="90000"/>
              </a:lnSpc>
              <a:spcBef>
                <a:spcPct val="0"/>
              </a:spcBef>
              <a:spcAft>
                <a:spcPct val="35000"/>
              </a:spcAft>
            </a:pPr>
            <a:r>
              <a:rPr lang="en-US" sz="1600" b="1" dirty="0">
                <a:solidFill>
                  <a:srgbClr val="FFFFFF"/>
                </a:solidFill>
                <a:effectLst>
                  <a:outerShdw blurRad="38100" dist="38100" dir="2700000" algn="tl">
                    <a:srgbClr val="000000">
                      <a:alpha val="43137"/>
                    </a:srgbClr>
                  </a:outerShdw>
                </a:effectLst>
                <a:latin typeface="Tahoma"/>
              </a:rPr>
              <a:t>Required Minimum Distributions</a:t>
            </a:r>
          </a:p>
        </p:txBody>
      </p:sp>
      <p:sp>
        <p:nvSpPr>
          <p:cNvPr id="24" name="Freeform: Shape 23">
            <a:extLst>
              <a:ext uri="{FF2B5EF4-FFF2-40B4-BE49-F238E27FC236}">
                <a16:creationId xmlns:a16="http://schemas.microsoft.com/office/drawing/2014/main" id="{147FCC38-98D2-4570-A7CB-0511E79F5198}"/>
              </a:ext>
            </a:extLst>
          </p:cNvPr>
          <p:cNvSpPr/>
          <p:nvPr/>
        </p:nvSpPr>
        <p:spPr>
          <a:xfrm>
            <a:off x="3268747" y="1200260"/>
            <a:ext cx="1828800" cy="1828800"/>
          </a:xfrm>
          <a:custGeom>
            <a:avLst/>
            <a:gdLst>
              <a:gd name="connsiteX0" fmla="*/ 0 w 1339342"/>
              <a:gd name="connsiteY0" fmla="*/ 669659 h 1339317"/>
              <a:gd name="connsiteX1" fmla="*/ 669671 w 1339342"/>
              <a:gd name="connsiteY1" fmla="*/ 0 h 1339317"/>
              <a:gd name="connsiteX2" fmla="*/ 1339342 w 1339342"/>
              <a:gd name="connsiteY2" fmla="*/ 669659 h 1339317"/>
              <a:gd name="connsiteX3" fmla="*/ 669671 w 1339342"/>
              <a:gd name="connsiteY3" fmla="*/ 1339318 h 1339317"/>
              <a:gd name="connsiteX4" fmla="*/ 0 w 1339342"/>
              <a:gd name="connsiteY4" fmla="*/ 669659 h 1339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42" h="1339317">
                <a:moveTo>
                  <a:pt x="0" y="669659"/>
                </a:moveTo>
                <a:cubicBezTo>
                  <a:pt x="0" y="299817"/>
                  <a:pt x="299822" y="0"/>
                  <a:pt x="669671" y="0"/>
                </a:cubicBezTo>
                <a:cubicBezTo>
                  <a:pt x="1039520" y="0"/>
                  <a:pt x="1339342" y="299817"/>
                  <a:pt x="1339342" y="669659"/>
                </a:cubicBezTo>
                <a:cubicBezTo>
                  <a:pt x="1339342" y="1039501"/>
                  <a:pt x="1039520" y="1339318"/>
                  <a:pt x="669671" y="1339318"/>
                </a:cubicBezTo>
                <a:cubicBezTo>
                  <a:pt x="299822" y="1339318"/>
                  <a:pt x="0" y="1039501"/>
                  <a:pt x="0" y="669659"/>
                </a:cubicBezTo>
                <a:close/>
              </a:path>
            </a:pathLst>
          </a:custGeom>
          <a:solidFill>
            <a:schemeClr val="accent3"/>
          </a:solidFill>
        </p:spPr>
        <p:style>
          <a:lnRef idx="0">
            <a:schemeClr val="lt1">
              <a:hueOff val="0"/>
              <a:satOff val="0"/>
              <a:lumOff val="0"/>
              <a:alphaOff val="0"/>
            </a:schemeClr>
          </a:lnRef>
          <a:fillRef idx="3">
            <a:schemeClr val="accent1">
              <a:shade val="50000"/>
              <a:hueOff val="404956"/>
              <a:satOff val="31874"/>
              <a:lumOff val="38104"/>
              <a:alphaOff val="0"/>
            </a:schemeClr>
          </a:fillRef>
          <a:effectRef idx="3">
            <a:schemeClr val="accent1">
              <a:shade val="50000"/>
              <a:hueOff val="404956"/>
              <a:satOff val="31874"/>
              <a:lumOff val="38104"/>
              <a:alphaOff val="0"/>
            </a:schemeClr>
          </a:effectRef>
          <a:fontRef idx="minor">
            <a:schemeClr val="lt1"/>
          </a:fontRef>
        </p:style>
        <p:txBody>
          <a:bodyPr spcFirstLastPara="0" vert="horz" wrap="square" lIns="241862" tIns="241858" rIns="241862" bIns="241858" numCol="1" spcCol="1270" anchor="ctr" anchorCtr="0">
            <a:noAutofit/>
          </a:bodyPr>
          <a:lstStyle/>
          <a:p>
            <a:pPr algn="ctr" defTabSz="533400" fontAlgn="base">
              <a:lnSpc>
                <a:spcPct val="90000"/>
              </a:lnSpc>
              <a:spcBef>
                <a:spcPct val="0"/>
              </a:spcBef>
              <a:spcAft>
                <a:spcPct val="35000"/>
              </a:spcAft>
            </a:pPr>
            <a:r>
              <a:rPr lang="en-US" sz="1600" b="1" dirty="0">
                <a:solidFill>
                  <a:srgbClr val="FFFFFF"/>
                </a:solidFill>
                <a:effectLst>
                  <a:outerShdw blurRad="38100" dist="38100" dir="2700000" algn="tl">
                    <a:srgbClr val="000000">
                      <a:alpha val="43137"/>
                    </a:srgbClr>
                  </a:outerShdw>
                </a:effectLst>
                <a:latin typeface="Tahoma"/>
              </a:rPr>
              <a:t>Sweep the Gains</a:t>
            </a:r>
          </a:p>
        </p:txBody>
      </p:sp>
      <p:sp>
        <p:nvSpPr>
          <p:cNvPr id="28" name="Freeform: Shape 27">
            <a:extLst>
              <a:ext uri="{FF2B5EF4-FFF2-40B4-BE49-F238E27FC236}">
                <a16:creationId xmlns:a16="http://schemas.microsoft.com/office/drawing/2014/main" id="{F3F2DA98-6C13-409E-8CBE-1A0AE183044B}"/>
              </a:ext>
            </a:extLst>
          </p:cNvPr>
          <p:cNvSpPr/>
          <p:nvPr/>
        </p:nvSpPr>
        <p:spPr>
          <a:xfrm>
            <a:off x="7349919" y="1200260"/>
            <a:ext cx="1828800" cy="1828800"/>
          </a:xfrm>
          <a:custGeom>
            <a:avLst/>
            <a:gdLst>
              <a:gd name="connsiteX0" fmla="*/ 0 w 1339342"/>
              <a:gd name="connsiteY0" fmla="*/ 669659 h 1339317"/>
              <a:gd name="connsiteX1" fmla="*/ 669671 w 1339342"/>
              <a:gd name="connsiteY1" fmla="*/ 0 h 1339317"/>
              <a:gd name="connsiteX2" fmla="*/ 1339342 w 1339342"/>
              <a:gd name="connsiteY2" fmla="*/ 669659 h 1339317"/>
              <a:gd name="connsiteX3" fmla="*/ 669671 w 1339342"/>
              <a:gd name="connsiteY3" fmla="*/ 1339318 h 1339317"/>
              <a:gd name="connsiteX4" fmla="*/ 0 w 1339342"/>
              <a:gd name="connsiteY4" fmla="*/ 669659 h 1339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42" h="1339317">
                <a:moveTo>
                  <a:pt x="0" y="669659"/>
                </a:moveTo>
                <a:cubicBezTo>
                  <a:pt x="0" y="299817"/>
                  <a:pt x="299822" y="0"/>
                  <a:pt x="669671" y="0"/>
                </a:cubicBezTo>
                <a:cubicBezTo>
                  <a:pt x="1039520" y="0"/>
                  <a:pt x="1339342" y="299817"/>
                  <a:pt x="1339342" y="669659"/>
                </a:cubicBezTo>
                <a:cubicBezTo>
                  <a:pt x="1339342" y="1039501"/>
                  <a:pt x="1039520" y="1339318"/>
                  <a:pt x="669671" y="1339318"/>
                </a:cubicBezTo>
                <a:cubicBezTo>
                  <a:pt x="299822" y="1339318"/>
                  <a:pt x="0" y="1039501"/>
                  <a:pt x="0" y="669659"/>
                </a:cubicBezTo>
                <a:close/>
              </a:path>
            </a:pathLst>
          </a:custGeom>
          <a:solidFill>
            <a:schemeClr val="accent2"/>
          </a:solidFill>
        </p:spPr>
        <p:style>
          <a:lnRef idx="0">
            <a:schemeClr val="lt1">
              <a:hueOff val="0"/>
              <a:satOff val="0"/>
              <a:lumOff val="0"/>
              <a:alphaOff val="0"/>
            </a:schemeClr>
          </a:lnRef>
          <a:fillRef idx="3">
            <a:schemeClr val="accent1">
              <a:shade val="50000"/>
              <a:hueOff val="202478"/>
              <a:satOff val="15937"/>
              <a:lumOff val="19052"/>
              <a:alphaOff val="0"/>
            </a:schemeClr>
          </a:fillRef>
          <a:effectRef idx="3">
            <a:schemeClr val="accent1">
              <a:shade val="50000"/>
              <a:hueOff val="202478"/>
              <a:satOff val="15937"/>
              <a:lumOff val="19052"/>
              <a:alphaOff val="0"/>
            </a:schemeClr>
          </a:effectRef>
          <a:fontRef idx="minor">
            <a:schemeClr val="lt1"/>
          </a:fontRef>
        </p:style>
        <p:txBody>
          <a:bodyPr spcFirstLastPara="0" vert="horz" wrap="square" lIns="241862" tIns="241858" rIns="241862" bIns="241858" numCol="1" spcCol="1270" anchor="ctr" anchorCtr="0">
            <a:noAutofit/>
          </a:bodyPr>
          <a:lstStyle/>
          <a:p>
            <a:pPr algn="ctr" defTabSz="533400" fontAlgn="base">
              <a:lnSpc>
                <a:spcPct val="90000"/>
              </a:lnSpc>
              <a:spcBef>
                <a:spcPct val="0"/>
              </a:spcBef>
              <a:spcAft>
                <a:spcPct val="35000"/>
              </a:spcAft>
            </a:pPr>
            <a:r>
              <a:rPr lang="en-US" sz="1600" b="1" dirty="0">
                <a:solidFill>
                  <a:srgbClr val="FFFFFF"/>
                </a:solidFill>
                <a:latin typeface="Tahoma"/>
              </a:rPr>
              <a:t>The 10% for 10 Years Option</a:t>
            </a:r>
          </a:p>
        </p:txBody>
      </p:sp>
      <p:sp>
        <p:nvSpPr>
          <p:cNvPr id="30" name="Freeform: Shape 29">
            <a:extLst>
              <a:ext uri="{FF2B5EF4-FFF2-40B4-BE49-F238E27FC236}">
                <a16:creationId xmlns:a16="http://schemas.microsoft.com/office/drawing/2014/main" id="{FC4FE29B-65F6-49EE-AEA9-02E2E6399800}"/>
              </a:ext>
            </a:extLst>
          </p:cNvPr>
          <p:cNvSpPr/>
          <p:nvPr/>
        </p:nvSpPr>
        <p:spPr>
          <a:xfrm>
            <a:off x="8567452" y="3355631"/>
            <a:ext cx="1828800" cy="1828800"/>
          </a:xfrm>
          <a:custGeom>
            <a:avLst/>
            <a:gdLst>
              <a:gd name="connsiteX0" fmla="*/ 0 w 1339342"/>
              <a:gd name="connsiteY0" fmla="*/ 669659 h 1339317"/>
              <a:gd name="connsiteX1" fmla="*/ 669671 w 1339342"/>
              <a:gd name="connsiteY1" fmla="*/ 0 h 1339317"/>
              <a:gd name="connsiteX2" fmla="*/ 1339342 w 1339342"/>
              <a:gd name="connsiteY2" fmla="*/ 669659 h 1339317"/>
              <a:gd name="connsiteX3" fmla="*/ 669671 w 1339342"/>
              <a:gd name="connsiteY3" fmla="*/ 1339318 h 1339317"/>
              <a:gd name="connsiteX4" fmla="*/ 0 w 1339342"/>
              <a:gd name="connsiteY4" fmla="*/ 669659 h 1339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9342" h="1339317">
                <a:moveTo>
                  <a:pt x="0" y="669659"/>
                </a:moveTo>
                <a:cubicBezTo>
                  <a:pt x="0" y="299817"/>
                  <a:pt x="299822" y="0"/>
                  <a:pt x="669671" y="0"/>
                </a:cubicBezTo>
                <a:cubicBezTo>
                  <a:pt x="1039520" y="0"/>
                  <a:pt x="1339342" y="299817"/>
                  <a:pt x="1339342" y="669659"/>
                </a:cubicBezTo>
                <a:cubicBezTo>
                  <a:pt x="1339342" y="1039501"/>
                  <a:pt x="1039520" y="1339318"/>
                  <a:pt x="669671" y="1339318"/>
                </a:cubicBezTo>
                <a:cubicBezTo>
                  <a:pt x="299822" y="1339318"/>
                  <a:pt x="0" y="1039501"/>
                  <a:pt x="0" y="669659"/>
                </a:cubicBezTo>
                <a:close/>
              </a:path>
            </a:pathLst>
          </a:custGeom>
          <a:solidFill>
            <a:schemeClr val="accent4"/>
          </a:solidFill>
        </p:spPr>
        <p:style>
          <a:lnRef idx="0">
            <a:schemeClr val="lt1">
              <a:hueOff val="0"/>
              <a:satOff val="0"/>
              <a:lumOff val="0"/>
              <a:alphaOff val="0"/>
            </a:schemeClr>
          </a:lnRef>
          <a:fillRef idx="3">
            <a:schemeClr val="accent1">
              <a:shade val="50000"/>
              <a:hueOff val="101239"/>
              <a:satOff val="7968"/>
              <a:lumOff val="9526"/>
              <a:alphaOff val="0"/>
            </a:schemeClr>
          </a:fillRef>
          <a:effectRef idx="3">
            <a:schemeClr val="accent1">
              <a:shade val="50000"/>
              <a:hueOff val="101239"/>
              <a:satOff val="7968"/>
              <a:lumOff val="9526"/>
              <a:alphaOff val="0"/>
            </a:schemeClr>
          </a:effectRef>
          <a:fontRef idx="minor">
            <a:schemeClr val="lt1"/>
          </a:fontRef>
        </p:style>
        <p:txBody>
          <a:bodyPr spcFirstLastPara="0" vert="horz" wrap="square" lIns="241862" tIns="241858" rIns="241862" bIns="241858" numCol="1" spcCol="1270" anchor="ctr" anchorCtr="0">
            <a:noAutofit/>
          </a:bodyPr>
          <a:lstStyle/>
          <a:p>
            <a:pPr algn="ctr" defTabSz="533400" fontAlgn="base">
              <a:lnSpc>
                <a:spcPct val="90000"/>
              </a:lnSpc>
              <a:spcBef>
                <a:spcPct val="0"/>
              </a:spcBef>
              <a:spcAft>
                <a:spcPct val="35000"/>
              </a:spcAft>
            </a:pPr>
            <a:r>
              <a:rPr lang="en-US" sz="1600" b="1" dirty="0">
                <a:solidFill>
                  <a:srgbClr val="FFFFFF"/>
                </a:solidFill>
                <a:latin typeface="Tahoma"/>
              </a:rPr>
              <a:t>Your Choice for Lifestyle &amp; Legacy Objectives</a:t>
            </a:r>
          </a:p>
        </p:txBody>
      </p:sp>
      <p:sp>
        <p:nvSpPr>
          <p:cNvPr id="2" name="Title 1">
            <a:extLst>
              <a:ext uri="{FF2B5EF4-FFF2-40B4-BE49-F238E27FC236}">
                <a16:creationId xmlns:a16="http://schemas.microsoft.com/office/drawing/2014/main" id="{AE8008DA-7DAB-449B-B573-10626B50035F}"/>
              </a:ext>
            </a:extLst>
          </p:cNvPr>
          <p:cNvSpPr>
            <a:spLocks noGrp="1"/>
          </p:cNvSpPr>
          <p:nvPr>
            <p:ph type="title"/>
          </p:nvPr>
        </p:nvSpPr>
        <p:spPr>
          <a:xfrm>
            <a:off x="1981201" y="338328"/>
            <a:ext cx="8553341" cy="407438"/>
          </a:xfrm>
        </p:spPr>
        <p:txBody>
          <a:bodyPr/>
          <a:lstStyle/>
          <a:p>
            <a:r>
              <a:rPr lang="en-US" sz="3600" dirty="0"/>
              <a:t>How much to distribute annually?</a:t>
            </a:r>
          </a:p>
        </p:txBody>
      </p:sp>
      <p:sp>
        <p:nvSpPr>
          <p:cNvPr id="5" name="Slide Number Placeholder 4">
            <a:extLst>
              <a:ext uri="{FF2B5EF4-FFF2-40B4-BE49-F238E27FC236}">
                <a16:creationId xmlns:a16="http://schemas.microsoft.com/office/drawing/2014/main" id="{57E4F29D-C47E-411C-90F8-B43156BF619D}"/>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38</a:t>
            </a:fld>
            <a:endParaRPr lang="en-US" dirty="0">
              <a:solidFill>
                <a:srgbClr val="000000"/>
              </a:solidFill>
              <a:latin typeface="Tahoma"/>
              <a:ea typeface="Geneva" pitchFamily="-109" charset="-128"/>
            </a:endParaRPr>
          </a:p>
        </p:txBody>
      </p:sp>
    </p:spTree>
    <p:extLst>
      <p:ext uri="{BB962C8B-B14F-4D97-AF65-F5344CB8AC3E}">
        <p14:creationId xmlns:p14="http://schemas.microsoft.com/office/powerpoint/2010/main" val="3706324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92357-5A72-4874-9CCF-B260B9B8FBDA}"/>
              </a:ext>
            </a:extLst>
          </p:cNvPr>
          <p:cNvSpPr>
            <a:spLocks noGrp="1"/>
          </p:cNvSpPr>
          <p:nvPr>
            <p:ph type="title"/>
          </p:nvPr>
        </p:nvSpPr>
        <p:spPr>
          <a:xfrm>
            <a:off x="1981201" y="338328"/>
            <a:ext cx="8553341" cy="407438"/>
          </a:xfrm>
        </p:spPr>
        <p:txBody>
          <a:bodyPr/>
          <a:lstStyle/>
          <a:p>
            <a:r>
              <a:rPr lang="en-US" sz="3600" dirty="0"/>
              <a:t>Distribution Options</a:t>
            </a:r>
          </a:p>
        </p:txBody>
      </p:sp>
      <p:sp>
        <p:nvSpPr>
          <p:cNvPr id="4" name="Text Placeholder 3">
            <a:extLst>
              <a:ext uri="{FF2B5EF4-FFF2-40B4-BE49-F238E27FC236}">
                <a16:creationId xmlns:a16="http://schemas.microsoft.com/office/drawing/2014/main" id="{37F2E949-B07F-4BD4-AF5C-1F79D2BA9BEC}"/>
              </a:ext>
            </a:extLst>
          </p:cNvPr>
          <p:cNvSpPr>
            <a:spLocks noGrp="1"/>
          </p:cNvSpPr>
          <p:nvPr>
            <p:ph type="body" sz="quarter" idx="10"/>
          </p:nvPr>
        </p:nvSpPr>
        <p:spPr>
          <a:xfrm>
            <a:off x="1981200" y="822960"/>
            <a:ext cx="8534400" cy="605358"/>
          </a:xfrm>
        </p:spPr>
        <p:txBody>
          <a:bodyPr/>
          <a:lstStyle/>
          <a:p>
            <a:r>
              <a:rPr lang="en-US" b="1" dirty="0">
                <a:solidFill>
                  <a:schemeClr val="accent6"/>
                </a:solidFill>
              </a:rPr>
              <a:t>Required Minimum Distribution</a:t>
            </a:r>
          </a:p>
        </p:txBody>
      </p:sp>
      <p:sp>
        <p:nvSpPr>
          <p:cNvPr id="3" name="Slide Number Placeholder 2">
            <a:extLst>
              <a:ext uri="{FF2B5EF4-FFF2-40B4-BE49-F238E27FC236}">
                <a16:creationId xmlns:a16="http://schemas.microsoft.com/office/drawing/2014/main" id="{0724F28B-C6E1-4E2E-BF9E-E9147431CB4C}"/>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39</a:t>
            </a:fld>
            <a:endParaRPr lang="en-US" dirty="0">
              <a:solidFill>
                <a:srgbClr val="000000"/>
              </a:solidFill>
              <a:latin typeface="Tahoma"/>
              <a:ea typeface="Geneva" pitchFamily="-109" charset="-128"/>
            </a:endParaRPr>
          </a:p>
        </p:txBody>
      </p:sp>
      <p:pic>
        <p:nvPicPr>
          <p:cNvPr id="7" name="Picture 6">
            <a:extLst>
              <a:ext uri="{FF2B5EF4-FFF2-40B4-BE49-F238E27FC236}">
                <a16:creationId xmlns:a16="http://schemas.microsoft.com/office/drawing/2014/main" id="{2C60CC9E-472B-420C-AC72-5F1C226938D5}"/>
              </a:ext>
            </a:extLst>
          </p:cNvPr>
          <p:cNvPicPr>
            <a:picLocks noChangeAspect="1"/>
          </p:cNvPicPr>
          <p:nvPr/>
        </p:nvPicPr>
        <p:blipFill>
          <a:blip r:embed="rId3"/>
          <a:stretch>
            <a:fillRect/>
          </a:stretch>
        </p:blipFill>
        <p:spPr>
          <a:xfrm>
            <a:off x="1981201" y="1317174"/>
            <a:ext cx="6170351" cy="4717866"/>
          </a:xfrm>
          <a:prstGeom prst="rect">
            <a:avLst/>
          </a:prstGeom>
        </p:spPr>
      </p:pic>
      <p:sp>
        <p:nvSpPr>
          <p:cNvPr id="9" name="TextBox 8">
            <a:extLst>
              <a:ext uri="{FF2B5EF4-FFF2-40B4-BE49-F238E27FC236}">
                <a16:creationId xmlns:a16="http://schemas.microsoft.com/office/drawing/2014/main" id="{A15C48EA-CF38-4091-84D7-BAA1017E30EE}"/>
              </a:ext>
            </a:extLst>
          </p:cNvPr>
          <p:cNvSpPr txBox="1"/>
          <p:nvPr/>
        </p:nvSpPr>
        <p:spPr>
          <a:xfrm>
            <a:off x="8412736" y="2019123"/>
            <a:ext cx="1960902" cy="328551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fontAlgn="base">
              <a:spcBef>
                <a:spcPct val="0"/>
              </a:spcBef>
              <a:spcAft>
                <a:spcPct val="0"/>
              </a:spcAft>
            </a:pPr>
            <a:r>
              <a:rPr lang="en-US" sz="2000" b="1" dirty="0">
                <a:solidFill>
                  <a:srgbClr val="6C9B71">
                    <a:lumMod val="75000"/>
                  </a:srgbClr>
                </a:solidFill>
                <a:latin typeface="Tahoma"/>
              </a:rPr>
              <a:t>2020 RMD:</a:t>
            </a:r>
          </a:p>
          <a:p>
            <a:pPr algn="ctr" fontAlgn="base">
              <a:spcBef>
                <a:spcPts val="300"/>
              </a:spcBef>
              <a:spcAft>
                <a:spcPct val="0"/>
              </a:spcAft>
            </a:pPr>
            <a:r>
              <a:rPr lang="en-US" sz="2000" dirty="0">
                <a:solidFill>
                  <a:srgbClr val="000000"/>
                </a:solidFill>
                <a:latin typeface="Tahoma"/>
              </a:rPr>
              <a:t>$19,531</a:t>
            </a:r>
          </a:p>
          <a:p>
            <a:pPr algn="ctr" fontAlgn="base">
              <a:spcBef>
                <a:spcPct val="0"/>
              </a:spcBef>
              <a:spcAft>
                <a:spcPct val="0"/>
              </a:spcAft>
            </a:pPr>
            <a:endParaRPr lang="en-US" sz="2000" dirty="0">
              <a:solidFill>
                <a:srgbClr val="6C9B71">
                  <a:lumMod val="75000"/>
                </a:srgbClr>
              </a:solidFill>
              <a:latin typeface="Tahoma"/>
            </a:endParaRPr>
          </a:p>
          <a:p>
            <a:pPr algn="ctr" fontAlgn="base">
              <a:spcBef>
                <a:spcPct val="0"/>
              </a:spcBef>
              <a:spcAft>
                <a:spcPct val="0"/>
              </a:spcAft>
            </a:pPr>
            <a:r>
              <a:rPr lang="en-US" sz="2000" b="1" dirty="0">
                <a:solidFill>
                  <a:srgbClr val="6C9B71">
                    <a:lumMod val="75000"/>
                  </a:srgbClr>
                </a:solidFill>
                <a:latin typeface="Tahoma"/>
              </a:rPr>
              <a:t>Age 90 </a:t>
            </a:r>
          </a:p>
          <a:p>
            <a:pPr algn="ctr" fontAlgn="base">
              <a:spcBef>
                <a:spcPct val="0"/>
              </a:spcBef>
              <a:spcAft>
                <a:spcPct val="0"/>
              </a:spcAft>
            </a:pPr>
            <a:r>
              <a:rPr lang="en-US" sz="2000" b="1" dirty="0">
                <a:solidFill>
                  <a:srgbClr val="6C9B71">
                    <a:lumMod val="75000"/>
                  </a:srgbClr>
                </a:solidFill>
                <a:latin typeface="Tahoma"/>
              </a:rPr>
              <a:t>Balance:</a:t>
            </a:r>
          </a:p>
          <a:p>
            <a:pPr algn="ctr" fontAlgn="base">
              <a:spcBef>
                <a:spcPts val="300"/>
              </a:spcBef>
              <a:spcAft>
                <a:spcPct val="0"/>
              </a:spcAft>
            </a:pPr>
            <a:r>
              <a:rPr lang="en-US" sz="2000" dirty="0">
                <a:solidFill>
                  <a:srgbClr val="000000"/>
                </a:solidFill>
                <a:latin typeface="Tahoma"/>
              </a:rPr>
              <a:t>$422,759  </a:t>
            </a:r>
          </a:p>
          <a:p>
            <a:pPr algn="ctr" fontAlgn="base">
              <a:spcBef>
                <a:spcPct val="0"/>
              </a:spcBef>
              <a:spcAft>
                <a:spcPct val="0"/>
              </a:spcAft>
            </a:pPr>
            <a:endParaRPr lang="en-US" sz="2000" dirty="0">
              <a:solidFill>
                <a:srgbClr val="6C9B71">
                  <a:lumMod val="75000"/>
                </a:srgbClr>
              </a:solidFill>
              <a:latin typeface="Tahoma"/>
            </a:endParaRPr>
          </a:p>
          <a:p>
            <a:pPr algn="ctr" fontAlgn="base">
              <a:spcBef>
                <a:spcPct val="0"/>
              </a:spcBef>
              <a:spcAft>
                <a:spcPct val="0"/>
              </a:spcAft>
            </a:pPr>
            <a:r>
              <a:rPr lang="en-US" sz="2000" b="1" dirty="0">
                <a:solidFill>
                  <a:srgbClr val="6C9B71">
                    <a:lumMod val="75000"/>
                  </a:srgbClr>
                </a:solidFill>
                <a:latin typeface="Tahoma"/>
              </a:rPr>
              <a:t>Net After </a:t>
            </a:r>
          </a:p>
          <a:p>
            <a:pPr algn="ctr" fontAlgn="base">
              <a:spcBef>
                <a:spcPct val="0"/>
              </a:spcBef>
              <a:spcAft>
                <a:spcPct val="0"/>
              </a:spcAft>
            </a:pPr>
            <a:r>
              <a:rPr lang="en-US" sz="2000" b="1" dirty="0">
                <a:solidFill>
                  <a:srgbClr val="6C9B71">
                    <a:lumMod val="75000"/>
                  </a:srgbClr>
                </a:solidFill>
                <a:latin typeface="Tahoma"/>
              </a:rPr>
              <a:t>30% Taxes:  </a:t>
            </a:r>
          </a:p>
          <a:p>
            <a:pPr algn="ctr" fontAlgn="base">
              <a:spcBef>
                <a:spcPts val="300"/>
              </a:spcBef>
              <a:spcAft>
                <a:spcPct val="0"/>
              </a:spcAft>
            </a:pPr>
            <a:r>
              <a:rPr lang="en-US" sz="2000" dirty="0">
                <a:solidFill>
                  <a:srgbClr val="000000"/>
                </a:solidFill>
                <a:latin typeface="Tahoma"/>
              </a:rPr>
              <a:t>$295,932</a:t>
            </a:r>
          </a:p>
        </p:txBody>
      </p:sp>
    </p:spTree>
    <p:extLst>
      <p:ext uri="{BB962C8B-B14F-4D97-AF65-F5344CB8AC3E}">
        <p14:creationId xmlns:p14="http://schemas.microsoft.com/office/powerpoint/2010/main" val="1999418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p:txBody>
          <a:bodyPr/>
          <a:lstStyle/>
          <a:p>
            <a:pPr eaLnBrk="1" hangingPunct="1"/>
            <a:r>
              <a:rPr lang="en-US" dirty="0"/>
              <a:t>Outline</a:t>
            </a:r>
          </a:p>
        </p:txBody>
      </p:sp>
      <p:sp>
        <p:nvSpPr>
          <p:cNvPr id="6147" name="Rectangle 3"/>
          <p:cNvSpPr>
            <a:spLocks noGrp="1" noChangeArrowheads="1"/>
          </p:cNvSpPr>
          <p:nvPr>
            <p:ph idx="1"/>
          </p:nvPr>
        </p:nvSpPr>
        <p:spPr>
          <a:xfrm>
            <a:off x="1981200" y="1600201"/>
            <a:ext cx="8229600" cy="4091781"/>
          </a:xfrm>
        </p:spPr>
        <p:txBody>
          <a:bodyPr/>
          <a:lstStyle/>
          <a:p>
            <a:pPr marL="0" indent="0" eaLnBrk="1" hangingPunct="1">
              <a:buNone/>
            </a:pPr>
            <a:r>
              <a:rPr lang="en-US" sz="2800" dirty="0"/>
              <a:t>Lifetime Distributions – Changes for 2020 and 2021</a:t>
            </a:r>
          </a:p>
          <a:p>
            <a:pPr marL="0" indent="0" eaLnBrk="1" hangingPunct="1">
              <a:buNone/>
            </a:pPr>
            <a:r>
              <a:rPr lang="en-US" sz="2800" dirty="0"/>
              <a:t>Planning for Inherited Retirement Accounts</a:t>
            </a:r>
          </a:p>
          <a:p>
            <a:pPr eaLnBrk="1" hangingPunct="1"/>
            <a:r>
              <a:rPr lang="en-US" sz="2800" dirty="0"/>
              <a:t>Secure Act – Ten Year Rule</a:t>
            </a:r>
          </a:p>
          <a:p>
            <a:pPr eaLnBrk="1" hangingPunct="1"/>
            <a:r>
              <a:rPr lang="en-US" sz="2800" dirty="0"/>
              <a:t>Secure Act Exceptions</a:t>
            </a:r>
          </a:p>
          <a:p>
            <a:pPr eaLnBrk="1" hangingPunct="1"/>
            <a:r>
              <a:rPr lang="en-US" sz="2800" dirty="0"/>
              <a:t>Charitable Planning with IRAs</a:t>
            </a:r>
          </a:p>
          <a:p>
            <a:pPr eaLnBrk="1" hangingPunct="1"/>
            <a:r>
              <a:rPr lang="en-US" sz="2800" dirty="0"/>
              <a:t>IRAs Payable to CRT</a:t>
            </a:r>
          </a:p>
        </p:txBody>
      </p:sp>
      <p:pic>
        <p:nvPicPr>
          <p:cNvPr id="2" name="Picture 1">
            <a:extLst>
              <a:ext uri="{FF2B5EF4-FFF2-40B4-BE49-F238E27FC236}">
                <a16:creationId xmlns:a16="http://schemas.microsoft.com/office/drawing/2014/main" id="{0F35F5F2-33A2-47DD-94D8-6028CDDE5B2D}"/>
              </a:ext>
            </a:extLst>
          </p:cNvPr>
          <p:cNvPicPr>
            <a:picLocks noChangeAspect="1"/>
          </p:cNvPicPr>
          <p:nvPr/>
        </p:nvPicPr>
        <p:blipFill>
          <a:blip r:embed="rId2"/>
          <a:stretch>
            <a:fillRect/>
          </a:stretch>
        </p:blipFill>
        <p:spPr>
          <a:xfrm>
            <a:off x="6877050" y="2971800"/>
            <a:ext cx="3333750" cy="2095500"/>
          </a:xfrm>
          <a:prstGeom prst="rect">
            <a:avLst/>
          </a:prstGeom>
        </p:spPr>
      </p:pic>
    </p:spTree>
    <p:extLst>
      <p:ext uri="{BB962C8B-B14F-4D97-AF65-F5344CB8AC3E}">
        <p14:creationId xmlns:p14="http://schemas.microsoft.com/office/powerpoint/2010/main" val="3020112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92357-5A72-4874-9CCF-B260B9B8FBDA}"/>
              </a:ext>
            </a:extLst>
          </p:cNvPr>
          <p:cNvSpPr>
            <a:spLocks noGrp="1"/>
          </p:cNvSpPr>
          <p:nvPr>
            <p:ph type="title"/>
          </p:nvPr>
        </p:nvSpPr>
        <p:spPr>
          <a:xfrm>
            <a:off x="1981201" y="338328"/>
            <a:ext cx="8553341" cy="407438"/>
          </a:xfrm>
        </p:spPr>
        <p:txBody>
          <a:bodyPr/>
          <a:lstStyle/>
          <a:p>
            <a:r>
              <a:rPr lang="en-US" sz="3600" dirty="0"/>
              <a:t>Distribution Options</a:t>
            </a:r>
          </a:p>
        </p:txBody>
      </p:sp>
      <p:sp>
        <p:nvSpPr>
          <p:cNvPr id="4" name="Text Placeholder 3">
            <a:extLst>
              <a:ext uri="{FF2B5EF4-FFF2-40B4-BE49-F238E27FC236}">
                <a16:creationId xmlns:a16="http://schemas.microsoft.com/office/drawing/2014/main" id="{E7E26276-51E0-4946-AAB1-22C5241E2C85}"/>
              </a:ext>
            </a:extLst>
          </p:cNvPr>
          <p:cNvSpPr>
            <a:spLocks noGrp="1"/>
          </p:cNvSpPr>
          <p:nvPr>
            <p:ph type="body" sz="quarter" idx="10"/>
          </p:nvPr>
        </p:nvSpPr>
        <p:spPr>
          <a:xfrm>
            <a:off x="1981200" y="822960"/>
            <a:ext cx="8534400" cy="605358"/>
          </a:xfrm>
        </p:spPr>
        <p:txBody>
          <a:bodyPr/>
          <a:lstStyle/>
          <a:p>
            <a:r>
              <a:rPr lang="en-US" b="1" dirty="0">
                <a:solidFill>
                  <a:schemeClr val="accent3"/>
                </a:solidFill>
              </a:rPr>
              <a:t>Sweep the Gains</a:t>
            </a:r>
          </a:p>
        </p:txBody>
      </p:sp>
      <p:sp>
        <p:nvSpPr>
          <p:cNvPr id="9" name="TextBox 8">
            <a:extLst>
              <a:ext uri="{FF2B5EF4-FFF2-40B4-BE49-F238E27FC236}">
                <a16:creationId xmlns:a16="http://schemas.microsoft.com/office/drawing/2014/main" id="{51FCE73B-C954-43AE-9C59-378828984382}"/>
              </a:ext>
            </a:extLst>
          </p:cNvPr>
          <p:cNvSpPr txBox="1"/>
          <p:nvPr/>
        </p:nvSpPr>
        <p:spPr>
          <a:xfrm>
            <a:off x="8298436" y="1998197"/>
            <a:ext cx="1960902" cy="3901068"/>
          </a:xfrm>
          <a:prstGeom prst="rect">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fontAlgn="base">
              <a:spcBef>
                <a:spcPct val="0"/>
              </a:spcBef>
              <a:spcAft>
                <a:spcPct val="0"/>
              </a:spcAft>
            </a:pPr>
            <a:r>
              <a:rPr lang="en-US" sz="2000" b="1" dirty="0">
                <a:solidFill>
                  <a:srgbClr val="C87A90"/>
                </a:solidFill>
                <a:latin typeface="Tahoma"/>
              </a:rPr>
              <a:t>Distributions:</a:t>
            </a:r>
          </a:p>
          <a:p>
            <a:pPr algn="ctr" fontAlgn="base">
              <a:spcBef>
                <a:spcPts val="300"/>
              </a:spcBef>
              <a:spcAft>
                <a:spcPct val="0"/>
              </a:spcAft>
            </a:pPr>
            <a:r>
              <a:rPr lang="en-US" sz="2000" dirty="0">
                <a:solidFill>
                  <a:srgbClr val="000000"/>
                </a:solidFill>
                <a:latin typeface="Tahoma"/>
              </a:rPr>
              <a:t>$25,000 for seven years, then RMD</a:t>
            </a:r>
          </a:p>
          <a:p>
            <a:pPr algn="ctr" fontAlgn="base">
              <a:spcBef>
                <a:spcPct val="0"/>
              </a:spcBef>
              <a:spcAft>
                <a:spcPct val="0"/>
              </a:spcAft>
            </a:pPr>
            <a:endParaRPr lang="en-US" sz="2000" dirty="0">
              <a:solidFill>
                <a:srgbClr val="6C9B71">
                  <a:lumMod val="75000"/>
                </a:srgbClr>
              </a:solidFill>
              <a:latin typeface="Tahoma"/>
            </a:endParaRPr>
          </a:p>
          <a:p>
            <a:pPr algn="ctr" fontAlgn="base">
              <a:spcBef>
                <a:spcPct val="0"/>
              </a:spcBef>
              <a:spcAft>
                <a:spcPct val="0"/>
              </a:spcAft>
            </a:pPr>
            <a:r>
              <a:rPr lang="en-US" sz="2000" b="1" dirty="0">
                <a:solidFill>
                  <a:srgbClr val="C87A90"/>
                </a:solidFill>
                <a:latin typeface="Tahoma"/>
              </a:rPr>
              <a:t>Age 90 </a:t>
            </a:r>
          </a:p>
          <a:p>
            <a:pPr algn="ctr" fontAlgn="base">
              <a:spcAft>
                <a:spcPct val="0"/>
              </a:spcAft>
            </a:pPr>
            <a:r>
              <a:rPr lang="en-US" sz="2000" b="1" dirty="0">
                <a:solidFill>
                  <a:srgbClr val="C87A90"/>
                </a:solidFill>
                <a:latin typeface="Tahoma"/>
              </a:rPr>
              <a:t>Balance:</a:t>
            </a:r>
          </a:p>
          <a:p>
            <a:pPr algn="ctr" fontAlgn="base">
              <a:spcBef>
                <a:spcPts val="300"/>
              </a:spcBef>
              <a:spcAft>
                <a:spcPct val="0"/>
              </a:spcAft>
            </a:pPr>
            <a:r>
              <a:rPr lang="en-US" sz="2000" dirty="0">
                <a:solidFill>
                  <a:srgbClr val="000000"/>
                </a:solidFill>
                <a:latin typeface="Tahoma"/>
              </a:rPr>
              <a:t>$405,083  </a:t>
            </a:r>
          </a:p>
          <a:p>
            <a:pPr algn="ctr" fontAlgn="base">
              <a:spcBef>
                <a:spcPct val="0"/>
              </a:spcBef>
              <a:spcAft>
                <a:spcPct val="0"/>
              </a:spcAft>
            </a:pPr>
            <a:endParaRPr lang="en-US" sz="2000" dirty="0">
              <a:solidFill>
                <a:srgbClr val="6C9B71">
                  <a:lumMod val="75000"/>
                </a:srgbClr>
              </a:solidFill>
              <a:latin typeface="Tahoma"/>
            </a:endParaRPr>
          </a:p>
          <a:p>
            <a:pPr algn="ctr" fontAlgn="base">
              <a:spcBef>
                <a:spcPct val="0"/>
              </a:spcBef>
              <a:spcAft>
                <a:spcPct val="0"/>
              </a:spcAft>
            </a:pPr>
            <a:r>
              <a:rPr lang="en-US" sz="2000" b="1" dirty="0">
                <a:solidFill>
                  <a:srgbClr val="C87A90"/>
                </a:solidFill>
                <a:latin typeface="Tahoma"/>
              </a:rPr>
              <a:t>Net After </a:t>
            </a:r>
          </a:p>
          <a:p>
            <a:pPr algn="ctr" fontAlgn="base">
              <a:spcBef>
                <a:spcPct val="0"/>
              </a:spcBef>
              <a:spcAft>
                <a:spcPct val="0"/>
              </a:spcAft>
            </a:pPr>
            <a:r>
              <a:rPr lang="en-US" sz="2000" b="1" dirty="0">
                <a:solidFill>
                  <a:srgbClr val="C87A90"/>
                </a:solidFill>
                <a:latin typeface="Tahoma"/>
              </a:rPr>
              <a:t>30% Taxes:</a:t>
            </a:r>
            <a:r>
              <a:rPr lang="en-US" sz="2000" b="1" dirty="0">
                <a:solidFill>
                  <a:srgbClr val="6C9B71">
                    <a:lumMod val="75000"/>
                  </a:srgbClr>
                </a:solidFill>
                <a:latin typeface="Tahoma"/>
              </a:rPr>
              <a:t>  </a:t>
            </a:r>
          </a:p>
          <a:p>
            <a:pPr algn="ctr" fontAlgn="base">
              <a:spcBef>
                <a:spcPts val="300"/>
              </a:spcBef>
              <a:spcAft>
                <a:spcPct val="0"/>
              </a:spcAft>
            </a:pPr>
            <a:r>
              <a:rPr lang="en-US" sz="2000" dirty="0">
                <a:solidFill>
                  <a:srgbClr val="000000"/>
                </a:solidFill>
                <a:latin typeface="Tahoma"/>
              </a:rPr>
              <a:t>$283,558</a:t>
            </a:r>
          </a:p>
        </p:txBody>
      </p:sp>
      <p:sp>
        <p:nvSpPr>
          <p:cNvPr id="3" name="Slide Number Placeholder 2">
            <a:extLst>
              <a:ext uri="{FF2B5EF4-FFF2-40B4-BE49-F238E27FC236}">
                <a16:creationId xmlns:a16="http://schemas.microsoft.com/office/drawing/2014/main" id="{CB776647-39F7-4C31-AE8A-9DB79430E707}"/>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40</a:t>
            </a:fld>
            <a:endParaRPr lang="en-US" dirty="0">
              <a:solidFill>
                <a:srgbClr val="000000"/>
              </a:solidFill>
              <a:latin typeface="Tahoma"/>
              <a:ea typeface="Geneva" pitchFamily="-109" charset="-128"/>
            </a:endParaRPr>
          </a:p>
        </p:txBody>
      </p:sp>
      <p:pic>
        <p:nvPicPr>
          <p:cNvPr id="7" name="Picture 6">
            <a:extLst>
              <a:ext uri="{FF2B5EF4-FFF2-40B4-BE49-F238E27FC236}">
                <a16:creationId xmlns:a16="http://schemas.microsoft.com/office/drawing/2014/main" id="{97E00B6D-9969-4A29-BE62-3A14B8A4018A}"/>
              </a:ext>
            </a:extLst>
          </p:cNvPr>
          <p:cNvPicPr>
            <a:picLocks noChangeAspect="1"/>
          </p:cNvPicPr>
          <p:nvPr/>
        </p:nvPicPr>
        <p:blipFill>
          <a:blip r:embed="rId3"/>
          <a:stretch>
            <a:fillRect/>
          </a:stretch>
        </p:blipFill>
        <p:spPr>
          <a:xfrm>
            <a:off x="1981200" y="1334088"/>
            <a:ext cx="6042760" cy="4700953"/>
          </a:xfrm>
          <a:prstGeom prst="rect">
            <a:avLst/>
          </a:prstGeom>
        </p:spPr>
      </p:pic>
    </p:spTree>
    <p:extLst>
      <p:ext uri="{BB962C8B-B14F-4D97-AF65-F5344CB8AC3E}">
        <p14:creationId xmlns:p14="http://schemas.microsoft.com/office/powerpoint/2010/main" val="3410279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92357-5A72-4874-9CCF-B260B9B8FBDA}"/>
              </a:ext>
            </a:extLst>
          </p:cNvPr>
          <p:cNvSpPr>
            <a:spLocks noGrp="1"/>
          </p:cNvSpPr>
          <p:nvPr>
            <p:ph type="title"/>
          </p:nvPr>
        </p:nvSpPr>
        <p:spPr>
          <a:xfrm>
            <a:off x="1981201" y="338328"/>
            <a:ext cx="8553341" cy="407438"/>
          </a:xfrm>
        </p:spPr>
        <p:txBody>
          <a:bodyPr/>
          <a:lstStyle/>
          <a:p>
            <a:r>
              <a:rPr lang="en-US" sz="3600" dirty="0"/>
              <a:t>Distribution Options</a:t>
            </a:r>
          </a:p>
        </p:txBody>
      </p:sp>
      <p:sp>
        <p:nvSpPr>
          <p:cNvPr id="4" name="Text Placeholder 3">
            <a:extLst>
              <a:ext uri="{FF2B5EF4-FFF2-40B4-BE49-F238E27FC236}">
                <a16:creationId xmlns:a16="http://schemas.microsoft.com/office/drawing/2014/main" id="{51C9CA5E-B5DE-4400-8BDC-7DEB77D9D3EB}"/>
              </a:ext>
            </a:extLst>
          </p:cNvPr>
          <p:cNvSpPr>
            <a:spLocks noGrp="1"/>
          </p:cNvSpPr>
          <p:nvPr>
            <p:ph type="body" sz="quarter" idx="10"/>
          </p:nvPr>
        </p:nvSpPr>
        <p:spPr>
          <a:xfrm>
            <a:off x="1981200" y="822960"/>
            <a:ext cx="8534400" cy="605358"/>
          </a:xfrm>
        </p:spPr>
        <p:txBody>
          <a:bodyPr/>
          <a:lstStyle/>
          <a:p>
            <a:r>
              <a:rPr lang="en-US" b="1" dirty="0">
                <a:solidFill>
                  <a:schemeClr val="accent2"/>
                </a:solidFill>
              </a:rPr>
              <a:t>The 10% for 10 years option</a:t>
            </a:r>
          </a:p>
        </p:txBody>
      </p:sp>
      <p:sp>
        <p:nvSpPr>
          <p:cNvPr id="9" name="TextBox 8">
            <a:extLst>
              <a:ext uri="{FF2B5EF4-FFF2-40B4-BE49-F238E27FC236}">
                <a16:creationId xmlns:a16="http://schemas.microsoft.com/office/drawing/2014/main" id="{877DCBF3-A32D-4145-AA7D-E1B70C830E36}"/>
              </a:ext>
            </a:extLst>
          </p:cNvPr>
          <p:cNvSpPr txBox="1"/>
          <p:nvPr/>
        </p:nvSpPr>
        <p:spPr>
          <a:xfrm>
            <a:off x="8298436" y="2048575"/>
            <a:ext cx="1960902" cy="3593291"/>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fontAlgn="base">
              <a:spcBef>
                <a:spcPct val="0"/>
              </a:spcBef>
              <a:spcAft>
                <a:spcPct val="0"/>
              </a:spcAft>
            </a:pPr>
            <a:r>
              <a:rPr lang="en-US" sz="2000" b="1" dirty="0">
                <a:solidFill>
                  <a:srgbClr val="7C61A7"/>
                </a:solidFill>
                <a:latin typeface="Tahoma"/>
              </a:rPr>
              <a:t>Distributions:</a:t>
            </a:r>
          </a:p>
          <a:p>
            <a:pPr algn="ctr" fontAlgn="base">
              <a:spcBef>
                <a:spcPts val="300"/>
              </a:spcBef>
              <a:spcAft>
                <a:spcPct val="0"/>
              </a:spcAft>
            </a:pPr>
            <a:r>
              <a:rPr lang="en-US" sz="2000" dirty="0">
                <a:solidFill>
                  <a:srgbClr val="000000"/>
                </a:solidFill>
                <a:latin typeface="Tahoma"/>
              </a:rPr>
              <a:t>$50,000</a:t>
            </a:r>
          </a:p>
          <a:p>
            <a:pPr algn="ctr" fontAlgn="base">
              <a:spcBef>
                <a:spcPct val="0"/>
              </a:spcBef>
              <a:spcAft>
                <a:spcPct val="0"/>
              </a:spcAft>
            </a:pPr>
            <a:r>
              <a:rPr lang="en-US" sz="2000" dirty="0">
                <a:solidFill>
                  <a:srgbClr val="000000"/>
                </a:solidFill>
                <a:latin typeface="Tahoma"/>
              </a:rPr>
              <a:t>then RMD</a:t>
            </a:r>
          </a:p>
          <a:p>
            <a:pPr algn="ctr" fontAlgn="base">
              <a:spcBef>
                <a:spcPct val="0"/>
              </a:spcBef>
              <a:spcAft>
                <a:spcPct val="0"/>
              </a:spcAft>
            </a:pPr>
            <a:endParaRPr lang="en-US" sz="2000" dirty="0">
              <a:solidFill>
                <a:srgbClr val="6C9B71">
                  <a:lumMod val="75000"/>
                </a:srgbClr>
              </a:solidFill>
              <a:latin typeface="Tahoma"/>
            </a:endParaRPr>
          </a:p>
          <a:p>
            <a:pPr algn="ctr" fontAlgn="base">
              <a:spcBef>
                <a:spcPct val="0"/>
              </a:spcBef>
              <a:spcAft>
                <a:spcPct val="0"/>
              </a:spcAft>
            </a:pPr>
            <a:r>
              <a:rPr lang="en-US" sz="2000" b="1" dirty="0">
                <a:solidFill>
                  <a:srgbClr val="7C61A7"/>
                </a:solidFill>
                <a:latin typeface="Tahoma"/>
              </a:rPr>
              <a:t>Age 90 </a:t>
            </a:r>
          </a:p>
          <a:p>
            <a:pPr algn="ctr" fontAlgn="base">
              <a:spcAft>
                <a:spcPct val="0"/>
              </a:spcAft>
            </a:pPr>
            <a:r>
              <a:rPr lang="en-US" sz="2000" b="1" dirty="0">
                <a:solidFill>
                  <a:srgbClr val="7C61A7"/>
                </a:solidFill>
                <a:latin typeface="Tahoma"/>
              </a:rPr>
              <a:t>Balance:</a:t>
            </a:r>
          </a:p>
          <a:p>
            <a:pPr algn="ctr" fontAlgn="base">
              <a:spcBef>
                <a:spcPts val="300"/>
              </a:spcBef>
              <a:spcAft>
                <a:spcPct val="0"/>
              </a:spcAft>
            </a:pPr>
            <a:r>
              <a:rPr lang="en-US" sz="2000" dirty="0">
                <a:solidFill>
                  <a:srgbClr val="000000"/>
                </a:solidFill>
                <a:latin typeface="Tahoma"/>
              </a:rPr>
              <a:t>$151,938  </a:t>
            </a:r>
          </a:p>
          <a:p>
            <a:pPr algn="ctr" fontAlgn="base">
              <a:spcBef>
                <a:spcPct val="0"/>
              </a:spcBef>
              <a:spcAft>
                <a:spcPct val="0"/>
              </a:spcAft>
            </a:pPr>
            <a:endParaRPr lang="en-US" sz="2000" dirty="0">
              <a:solidFill>
                <a:srgbClr val="6C9B71">
                  <a:lumMod val="75000"/>
                </a:srgbClr>
              </a:solidFill>
              <a:latin typeface="Tahoma"/>
            </a:endParaRPr>
          </a:p>
          <a:p>
            <a:pPr algn="ctr" fontAlgn="base">
              <a:spcBef>
                <a:spcPct val="0"/>
              </a:spcBef>
              <a:spcAft>
                <a:spcPct val="0"/>
              </a:spcAft>
            </a:pPr>
            <a:r>
              <a:rPr lang="en-US" sz="2000" b="1" dirty="0">
                <a:solidFill>
                  <a:srgbClr val="7C61A7"/>
                </a:solidFill>
                <a:latin typeface="Tahoma"/>
              </a:rPr>
              <a:t>Net After </a:t>
            </a:r>
          </a:p>
          <a:p>
            <a:pPr algn="ctr" fontAlgn="base">
              <a:spcBef>
                <a:spcPct val="0"/>
              </a:spcBef>
              <a:spcAft>
                <a:spcPct val="0"/>
              </a:spcAft>
            </a:pPr>
            <a:r>
              <a:rPr lang="en-US" sz="2000" b="1" dirty="0">
                <a:solidFill>
                  <a:srgbClr val="7C61A7"/>
                </a:solidFill>
                <a:latin typeface="Tahoma"/>
              </a:rPr>
              <a:t>30% Taxes:</a:t>
            </a:r>
            <a:r>
              <a:rPr lang="en-US" sz="2000" b="1" dirty="0">
                <a:solidFill>
                  <a:srgbClr val="6C9B71">
                    <a:lumMod val="75000"/>
                  </a:srgbClr>
                </a:solidFill>
                <a:latin typeface="Tahoma"/>
              </a:rPr>
              <a:t>  </a:t>
            </a:r>
          </a:p>
          <a:p>
            <a:pPr algn="ctr" fontAlgn="base">
              <a:spcBef>
                <a:spcPts val="300"/>
              </a:spcBef>
              <a:spcAft>
                <a:spcPct val="0"/>
              </a:spcAft>
            </a:pPr>
            <a:r>
              <a:rPr lang="en-US" sz="2000" dirty="0">
                <a:solidFill>
                  <a:srgbClr val="000000"/>
                </a:solidFill>
                <a:latin typeface="Tahoma"/>
              </a:rPr>
              <a:t>$106,356</a:t>
            </a:r>
          </a:p>
        </p:txBody>
      </p:sp>
      <p:sp>
        <p:nvSpPr>
          <p:cNvPr id="3" name="Slide Number Placeholder 2">
            <a:extLst>
              <a:ext uri="{FF2B5EF4-FFF2-40B4-BE49-F238E27FC236}">
                <a16:creationId xmlns:a16="http://schemas.microsoft.com/office/drawing/2014/main" id="{7CE3F8D8-F6DB-422D-994E-24E22B145958}"/>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41</a:t>
            </a:fld>
            <a:endParaRPr lang="en-US" dirty="0">
              <a:solidFill>
                <a:srgbClr val="000000"/>
              </a:solidFill>
              <a:latin typeface="Tahoma"/>
              <a:ea typeface="Geneva" pitchFamily="-109" charset="-128"/>
            </a:endParaRPr>
          </a:p>
        </p:txBody>
      </p:sp>
      <p:pic>
        <p:nvPicPr>
          <p:cNvPr id="7" name="Picture 6">
            <a:extLst>
              <a:ext uri="{FF2B5EF4-FFF2-40B4-BE49-F238E27FC236}">
                <a16:creationId xmlns:a16="http://schemas.microsoft.com/office/drawing/2014/main" id="{5FE3AA73-7E88-4267-B4B7-7ECE893A601B}"/>
              </a:ext>
            </a:extLst>
          </p:cNvPr>
          <p:cNvPicPr>
            <a:picLocks noChangeAspect="1"/>
          </p:cNvPicPr>
          <p:nvPr/>
        </p:nvPicPr>
        <p:blipFill>
          <a:blip r:embed="rId3"/>
          <a:stretch>
            <a:fillRect/>
          </a:stretch>
        </p:blipFill>
        <p:spPr>
          <a:xfrm>
            <a:off x="1981201" y="1328592"/>
            <a:ext cx="6021495" cy="4700953"/>
          </a:xfrm>
          <a:prstGeom prst="rect">
            <a:avLst/>
          </a:prstGeom>
        </p:spPr>
      </p:pic>
    </p:spTree>
    <p:extLst>
      <p:ext uri="{BB962C8B-B14F-4D97-AF65-F5344CB8AC3E}">
        <p14:creationId xmlns:p14="http://schemas.microsoft.com/office/powerpoint/2010/main" val="2274616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2377A-A086-4948-B230-48B3D3DC11A3}"/>
              </a:ext>
            </a:extLst>
          </p:cNvPr>
          <p:cNvSpPr>
            <a:spLocks noGrp="1"/>
          </p:cNvSpPr>
          <p:nvPr>
            <p:ph type="title"/>
          </p:nvPr>
        </p:nvSpPr>
        <p:spPr>
          <a:xfrm>
            <a:off x="1981201" y="338328"/>
            <a:ext cx="8553341" cy="548546"/>
          </a:xfrm>
        </p:spPr>
        <p:txBody>
          <a:bodyPr/>
          <a:lstStyle/>
          <a:p>
            <a:r>
              <a:rPr lang="en-US" sz="3600" dirty="0"/>
              <a:t>Create a Tax-advantaged Asset</a:t>
            </a:r>
          </a:p>
        </p:txBody>
      </p:sp>
      <p:sp>
        <p:nvSpPr>
          <p:cNvPr id="3" name="Content Placeholder 2">
            <a:extLst>
              <a:ext uri="{FF2B5EF4-FFF2-40B4-BE49-F238E27FC236}">
                <a16:creationId xmlns:a16="http://schemas.microsoft.com/office/drawing/2014/main" id="{853B1676-4862-4732-A17F-10B91D463A95}"/>
              </a:ext>
            </a:extLst>
          </p:cNvPr>
          <p:cNvSpPr>
            <a:spLocks noGrp="1"/>
          </p:cNvSpPr>
          <p:nvPr>
            <p:ph idx="1"/>
          </p:nvPr>
        </p:nvSpPr>
        <p:spPr>
          <a:xfrm>
            <a:off x="2091767" y="2024743"/>
            <a:ext cx="4506685" cy="2246811"/>
          </a:xfrm>
        </p:spPr>
        <p:txBody>
          <a:bodyPr/>
          <a:lstStyle/>
          <a:p>
            <a:pPr marL="0" indent="0" algn="ctr">
              <a:buNone/>
            </a:pPr>
            <a:r>
              <a:rPr lang="en-US" sz="2800" dirty="0"/>
              <a:t>Distributions can fund a </a:t>
            </a:r>
            <a:r>
              <a:rPr lang="en-US" sz="2800" b="1" dirty="0">
                <a:solidFill>
                  <a:schemeClr val="bg2">
                    <a:lumMod val="75000"/>
                    <a:lumOff val="25000"/>
                  </a:schemeClr>
                </a:solidFill>
              </a:rPr>
              <a:t>new asset</a:t>
            </a:r>
            <a:r>
              <a:rPr lang="en-US" sz="2800" dirty="0">
                <a:solidFill>
                  <a:schemeClr val="bg2">
                    <a:lumMod val="75000"/>
                    <a:lumOff val="25000"/>
                  </a:schemeClr>
                </a:solidFill>
              </a:rPr>
              <a:t> </a:t>
            </a:r>
            <a:r>
              <a:rPr lang="en-US" sz="2800" dirty="0"/>
              <a:t>that is beneficial for both your lifetime and ultimately your heirs.</a:t>
            </a:r>
          </a:p>
        </p:txBody>
      </p:sp>
      <p:pic>
        <p:nvPicPr>
          <p:cNvPr id="6" name="Picture 5">
            <a:extLst>
              <a:ext uri="{FF2B5EF4-FFF2-40B4-BE49-F238E27FC236}">
                <a16:creationId xmlns:a16="http://schemas.microsoft.com/office/drawing/2014/main" id="{87EBFEDB-B64A-451D-BC08-D9960BA61284}"/>
              </a:ext>
            </a:extLst>
          </p:cNvPr>
          <p:cNvPicPr>
            <a:picLocks noChangeAspect="1"/>
          </p:cNvPicPr>
          <p:nvPr/>
        </p:nvPicPr>
        <p:blipFill rotWithShape="1">
          <a:blip r:embed="rId3"/>
          <a:srcRect l="36287" r="11142"/>
          <a:stretch/>
        </p:blipFill>
        <p:spPr>
          <a:xfrm>
            <a:off x="6866711" y="1189422"/>
            <a:ext cx="3089833" cy="3917450"/>
          </a:xfrm>
          <a:prstGeom prst="rect">
            <a:avLst/>
          </a:prstGeom>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4A1A5BEB-834F-4136-B8FD-4AE85D0FC49C}"/>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42</a:t>
            </a:fld>
            <a:endParaRPr lang="en-US" dirty="0">
              <a:solidFill>
                <a:srgbClr val="000000"/>
              </a:solidFill>
              <a:latin typeface="Tahoma"/>
              <a:ea typeface="Geneva" pitchFamily="-109" charset="-128"/>
            </a:endParaRPr>
          </a:p>
        </p:txBody>
      </p:sp>
    </p:spTree>
    <p:extLst>
      <p:ext uri="{BB962C8B-B14F-4D97-AF65-F5344CB8AC3E}">
        <p14:creationId xmlns:p14="http://schemas.microsoft.com/office/powerpoint/2010/main" val="3654192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a:extLst>
              <a:ext uri="{FF2B5EF4-FFF2-40B4-BE49-F238E27FC236}">
                <a16:creationId xmlns:a16="http://schemas.microsoft.com/office/drawing/2014/main" id="{EDCA41E1-DDD5-4924-865E-63F6CD601ACE}"/>
              </a:ext>
            </a:extLst>
          </p:cNvPr>
          <p:cNvSpPr>
            <a:spLocks noGrp="1" noChangeArrowheads="1"/>
          </p:cNvSpPr>
          <p:nvPr>
            <p:ph type="title"/>
          </p:nvPr>
        </p:nvSpPr>
        <p:spPr>
          <a:xfrm>
            <a:off x="1981201" y="338328"/>
            <a:ext cx="8553341" cy="407438"/>
          </a:xfrm>
        </p:spPr>
        <p:txBody>
          <a:bodyPr/>
          <a:lstStyle/>
          <a:p>
            <a:r>
              <a:rPr lang="en-US" altLang="en-US" sz="3600" dirty="0"/>
              <a:t>Questions to Consider </a:t>
            </a:r>
          </a:p>
        </p:txBody>
      </p:sp>
      <p:sp>
        <p:nvSpPr>
          <p:cNvPr id="2" name="Content Placeholder 1">
            <a:extLst>
              <a:ext uri="{FF2B5EF4-FFF2-40B4-BE49-F238E27FC236}">
                <a16:creationId xmlns:a16="http://schemas.microsoft.com/office/drawing/2014/main" id="{AB70811F-ED72-49D4-997F-77B7554D23EE}"/>
              </a:ext>
            </a:extLst>
          </p:cNvPr>
          <p:cNvSpPr>
            <a:spLocks noGrp="1"/>
          </p:cNvSpPr>
          <p:nvPr>
            <p:ph idx="1"/>
          </p:nvPr>
        </p:nvSpPr>
        <p:spPr>
          <a:xfrm>
            <a:off x="5482046" y="1492400"/>
            <a:ext cx="4754880" cy="3424249"/>
          </a:xfrm>
        </p:spPr>
        <p:txBody>
          <a:bodyPr anchor="ctr"/>
          <a:lstStyle/>
          <a:p>
            <a:pPr marL="0" indent="0">
              <a:buNone/>
            </a:pPr>
            <a:r>
              <a:rPr lang="en-US" altLang="en-US" dirty="0"/>
              <a:t>If things go the way you have planned, what’s going to happen to your IRA?</a:t>
            </a:r>
          </a:p>
          <a:p>
            <a:pPr marL="457200" lvl="1" indent="0">
              <a:spcBef>
                <a:spcPts val="600"/>
              </a:spcBef>
              <a:buNone/>
            </a:pPr>
            <a:r>
              <a:rPr lang="en-US" altLang="en-US" sz="2400" dirty="0">
                <a:solidFill>
                  <a:srgbClr val="0079C2"/>
                </a:solidFill>
              </a:rPr>
              <a:t>“To my loved ones/my kids...”</a:t>
            </a:r>
          </a:p>
          <a:p>
            <a:pPr marL="457200" lvl="1" indent="0">
              <a:buNone/>
            </a:pPr>
            <a:endParaRPr lang="en-US" altLang="en-US" dirty="0"/>
          </a:p>
          <a:p>
            <a:pPr marL="0" indent="0">
              <a:buNone/>
            </a:pPr>
            <a:r>
              <a:rPr lang="en-US" altLang="en-US" dirty="0"/>
              <a:t>Why haven’t you given it to them already?</a:t>
            </a:r>
          </a:p>
          <a:p>
            <a:pPr marL="457200" lvl="1" indent="0">
              <a:spcBef>
                <a:spcPts val="600"/>
              </a:spcBef>
              <a:buNone/>
            </a:pPr>
            <a:r>
              <a:rPr lang="en-US" altLang="en-US" sz="2400" dirty="0">
                <a:solidFill>
                  <a:srgbClr val="0079C2"/>
                </a:solidFill>
              </a:rPr>
              <a:t>“We may need the money…”</a:t>
            </a:r>
          </a:p>
          <a:p>
            <a:pPr marL="0" indent="0">
              <a:buNone/>
            </a:pPr>
            <a:endParaRPr lang="en-US" sz="2200" dirty="0"/>
          </a:p>
        </p:txBody>
      </p:sp>
      <p:sp>
        <p:nvSpPr>
          <p:cNvPr id="4" name="Slide Number Placeholder 3">
            <a:extLst>
              <a:ext uri="{FF2B5EF4-FFF2-40B4-BE49-F238E27FC236}">
                <a16:creationId xmlns:a16="http://schemas.microsoft.com/office/drawing/2014/main" id="{EAB32FA3-A8A6-4DDA-8951-C27CF69803FB}"/>
              </a:ext>
            </a:extLst>
          </p:cNvPr>
          <p:cNvSpPr>
            <a:spLocks noGrp="1"/>
          </p:cNvSpPr>
          <p:nvPr>
            <p:ph type="sldNum" sz="quarter" idx="4"/>
          </p:nvPr>
        </p:nvSpPr>
        <p:spPr/>
        <p:txBody>
          <a:bodyPr/>
          <a:lstStyle/>
          <a:p>
            <a:fld id="{D2933250-84DD-4C2C-B16E-47ABC349897C}" type="slidenum">
              <a:rPr lang="en-US" altLang="en-US">
                <a:solidFill>
                  <a:srgbClr val="000000"/>
                </a:solidFill>
                <a:latin typeface="Tahoma"/>
                <a:ea typeface="Geneva" pitchFamily="-109" charset="-128"/>
              </a:rPr>
              <a:pPr/>
              <a:t>43</a:t>
            </a:fld>
            <a:endParaRPr lang="en-US" altLang="en-US">
              <a:solidFill>
                <a:srgbClr val="000000"/>
              </a:solidFill>
              <a:latin typeface="Tahoma"/>
              <a:ea typeface="Geneva" pitchFamily="-109" charset="-128"/>
            </a:endParaRPr>
          </a:p>
        </p:txBody>
      </p:sp>
      <p:pic>
        <p:nvPicPr>
          <p:cNvPr id="3" name="Picture 2">
            <a:extLst>
              <a:ext uri="{FF2B5EF4-FFF2-40B4-BE49-F238E27FC236}">
                <a16:creationId xmlns:a16="http://schemas.microsoft.com/office/drawing/2014/main" id="{8CD62090-00D8-4426-8AD3-055BEBDA9B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70" t="22724" r="35836" b="13338"/>
          <a:stretch/>
        </p:blipFill>
        <p:spPr>
          <a:xfrm>
            <a:off x="1955075" y="1292216"/>
            <a:ext cx="3175799" cy="38246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7530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108E9-6670-4716-AF00-70CF97CDDBFC}"/>
              </a:ext>
            </a:extLst>
          </p:cNvPr>
          <p:cNvSpPr>
            <a:spLocks noGrp="1"/>
          </p:cNvSpPr>
          <p:nvPr>
            <p:ph type="title"/>
          </p:nvPr>
        </p:nvSpPr>
        <p:spPr>
          <a:xfrm>
            <a:off x="1981200" y="338328"/>
            <a:ext cx="8727512" cy="407438"/>
          </a:xfrm>
        </p:spPr>
        <p:txBody>
          <a:bodyPr/>
          <a:lstStyle/>
          <a:p>
            <a:r>
              <a:rPr lang="en-US" altLang="en-US" sz="3500" dirty="0"/>
              <a:t>Strategy</a:t>
            </a:r>
            <a:endParaRPr lang="en-US" sz="3500" dirty="0"/>
          </a:p>
        </p:txBody>
      </p:sp>
      <p:grpSp>
        <p:nvGrpSpPr>
          <p:cNvPr id="22" name="Group 21">
            <a:extLst>
              <a:ext uri="{FF2B5EF4-FFF2-40B4-BE49-F238E27FC236}">
                <a16:creationId xmlns:a16="http://schemas.microsoft.com/office/drawing/2014/main" id="{DCF1B56D-1B7F-483E-87F5-4D604E8BA5F9}"/>
              </a:ext>
            </a:extLst>
          </p:cNvPr>
          <p:cNvGrpSpPr/>
          <p:nvPr/>
        </p:nvGrpSpPr>
        <p:grpSpPr>
          <a:xfrm>
            <a:off x="1700866" y="1661326"/>
            <a:ext cx="8790268" cy="3110901"/>
            <a:chOff x="259962" y="1661325"/>
            <a:chExt cx="8790268" cy="3110901"/>
          </a:xfrm>
        </p:grpSpPr>
        <p:sp>
          <p:nvSpPr>
            <p:cNvPr id="4" name="Arrow: Down 3">
              <a:extLst>
                <a:ext uri="{FF2B5EF4-FFF2-40B4-BE49-F238E27FC236}">
                  <a16:creationId xmlns:a16="http://schemas.microsoft.com/office/drawing/2014/main" id="{DB24B3A6-2EEB-4419-9006-47B13128F07D}"/>
                </a:ext>
              </a:extLst>
            </p:cNvPr>
            <p:cNvSpPr/>
            <p:nvPr/>
          </p:nvSpPr>
          <p:spPr bwMode="ltGray">
            <a:xfrm rot="14457467">
              <a:off x="5031199" y="2293654"/>
              <a:ext cx="342401" cy="1074446"/>
            </a:xfrm>
            <a:prstGeom prst="downArrow">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66" fontAlgn="base">
                <a:spcBef>
                  <a:spcPct val="0"/>
                </a:spcBef>
                <a:spcAft>
                  <a:spcPct val="0"/>
                </a:spcAft>
              </a:pPr>
              <a:endParaRPr lang="en-US" dirty="0">
                <a:solidFill>
                  <a:srgbClr val="000000"/>
                </a:solidFill>
                <a:latin typeface="Georgia"/>
                <a:ea typeface="Geneva" pitchFamily="-109" charset="-128"/>
              </a:endParaRPr>
            </a:p>
          </p:txBody>
        </p:sp>
        <p:sp>
          <p:nvSpPr>
            <p:cNvPr id="7" name="Arrow: Right 6">
              <a:extLst>
                <a:ext uri="{FF2B5EF4-FFF2-40B4-BE49-F238E27FC236}">
                  <a16:creationId xmlns:a16="http://schemas.microsoft.com/office/drawing/2014/main" id="{4ABFBC8A-90B8-4C12-85BC-45B5FFA53ED0}"/>
                </a:ext>
              </a:extLst>
            </p:cNvPr>
            <p:cNvSpPr/>
            <p:nvPr/>
          </p:nvSpPr>
          <p:spPr bwMode="ltGray">
            <a:xfrm>
              <a:off x="1990691" y="3036692"/>
              <a:ext cx="1168028" cy="316379"/>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66" fontAlgn="base">
                <a:spcBef>
                  <a:spcPct val="0"/>
                </a:spcBef>
                <a:spcAft>
                  <a:spcPct val="0"/>
                </a:spcAft>
                <a:defRPr/>
              </a:pPr>
              <a:endParaRPr lang="en-US">
                <a:solidFill>
                  <a:srgbClr val="000000"/>
                </a:solidFill>
                <a:latin typeface="Georgia"/>
                <a:ea typeface="Geneva" pitchFamily="-109" charset="-128"/>
              </a:endParaRPr>
            </a:p>
          </p:txBody>
        </p:sp>
        <p:pic>
          <p:nvPicPr>
            <p:cNvPr id="8" name="Picture 7">
              <a:extLst>
                <a:ext uri="{FF2B5EF4-FFF2-40B4-BE49-F238E27FC236}">
                  <a16:creationId xmlns:a16="http://schemas.microsoft.com/office/drawing/2014/main" id="{00675742-CD40-4B9C-85B2-DF8BB165FED6}"/>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55184" y="1661325"/>
              <a:ext cx="1324980" cy="1169552"/>
            </a:xfrm>
            <a:prstGeom prst="rect">
              <a:avLst/>
            </a:prstGeom>
          </p:spPr>
        </p:pic>
        <p:sp>
          <p:nvSpPr>
            <p:cNvPr id="10" name="TextBox 9">
              <a:extLst>
                <a:ext uri="{FF2B5EF4-FFF2-40B4-BE49-F238E27FC236}">
                  <a16:creationId xmlns:a16="http://schemas.microsoft.com/office/drawing/2014/main" id="{C5213F6E-790B-4089-B85B-5261EC33B881}"/>
                </a:ext>
              </a:extLst>
            </p:cNvPr>
            <p:cNvSpPr txBox="1"/>
            <p:nvPr/>
          </p:nvSpPr>
          <p:spPr>
            <a:xfrm>
              <a:off x="2897341" y="4033562"/>
              <a:ext cx="1972709" cy="738664"/>
            </a:xfrm>
            <a:prstGeom prst="rect">
              <a:avLst/>
            </a:prstGeom>
            <a:noFill/>
            <a:ln>
              <a:noFill/>
            </a:ln>
          </p:spPr>
          <p:txBody>
            <a:bodyPr wrap="square" rtlCol="0">
              <a:spAutoFit/>
            </a:bodyPr>
            <a:lstStyle/>
            <a:p>
              <a:pPr algn="ctr" fontAlgn="base">
                <a:spcBef>
                  <a:spcPct val="0"/>
                </a:spcBef>
                <a:spcAft>
                  <a:spcPct val="0"/>
                </a:spcAft>
              </a:pPr>
              <a:r>
                <a:rPr lang="en-US" sz="1400" dirty="0">
                  <a:solidFill>
                    <a:srgbClr val="6C9B71">
                      <a:lumMod val="75000"/>
                    </a:srgbClr>
                  </a:solidFill>
                  <a:latin typeface="Tahoma"/>
                  <a:ea typeface="Geneva" pitchFamily="-109" charset="-128"/>
                </a:rPr>
                <a:t>Use distributions to fund a cash-value life insurance policy</a:t>
              </a:r>
            </a:p>
          </p:txBody>
        </p:sp>
        <p:pic>
          <p:nvPicPr>
            <p:cNvPr id="11" name="Picture 10">
              <a:extLst>
                <a:ext uri="{FF2B5EF4-FFF2-40B4-BE49-F238E27FC236}">
                  <a16:creationId xmlns:a16="http://schemas.microsoft.com/office/drawing/2014/main" id="{358746EB-5CC5-4DF1-9C8E-ED5A0291A163}"/>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353439" y="2520965"/>
              <a:ext cx="1060514" cy="1440768"/>
            </a:xfrm>
            <a:prstGeom prst="rect">
              <a:avLst/>
            </a:prstGeom>
            <a:noFill/>
          </p:spPr>
        </p:pic>
        <p:pic>
          <p:nvPicPr>
            <p:cNvPr id="12" name="Graphic 11" descr="Safe">
              <a:extLst>
                <a:ext uri="{FF2B5EF4-FFF2-40B4-BE49-F238E27FC236}">
                  <a16:creationId xmlns:a16="http://schemas.microsoft.com/office/drawing/2014/main" id="{B939353D-459C-4C2B-ABFC-118C571CF2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8144" y="2370878"/>
              <a:ext cx="1696347" cy="1756973"/>
            </a:xfrm>
            <a:prstGeom prst="rect">
              <a:avLst/>
            </a:prstGeom>
          </p:spPr>
        </p:pic>
        <p:sp>
          <p:nvSpPr>
            <p:cNvPr id="13" name="TextBox 12">
              <a:extLst>
                <a:ext uri="{FF2B5EF4-FFF2-40B4-BE49-F238E27FC236}">
                  <a16:creationId xmlns:a16="http://schemas.microsoft.com/office/drawing/2014/main" id="{CA87B4B2-6F64-4EA4-9C7E-AA36AB19D168}"/>
                </a:ext>
              </a:extLst>
            </p:cNvPr>
            <p:cNvSpPr txBox="1"/>
            <p:nvPr/>
          </p:nvSpPr>
          <p:spPr>
            <a:xfrm>
              <a:off x="259962" y="4033562"/>
              <a:ext cx="1972709" cy="738664"/>
            </a:xfrm>
            <a:prstGeom prst="rect">
              <a:avLst/>
            </a:prstGeom>
            <a:noFill/>
          </p:spPr>
          <p:txBody>
            <a:bodyPr wrap="square" rtlCol="0">
              <a:spAutoFit/>
            </a:bodyPr>
            <a:lstStyle/>
            <a:p>
              <a:pPr algn="ctr" fontAlgn="base">
                <a:spcBef>
                  <a:spcPct val="0"/>
                </a:spcBef>
                <a:spcAft>
                  <a:spcPct val="0"/>
                </a:spcAft>
              </a:pPr>
              <a:r>
                <a:rPr lang="en-US" sz="1400" dirty="0">
                  <a:solidFill>
                    <a:srgbClr val="7C61A7"/>
                  </a:solidFill>
                  <a:latin typeface="Tahoma"/>
                  <a:ea typeface="Geneva" pitchFamily="-109" charset="-128"/>
                </a:rPr>
                <a:t>Begin distributions to take advantage of current tax rates</a:t>
              </a:r>
            </a:p>
          </p:txBody>
        </p:sp>
        <p:pic>
          <p:nvPicPr>
            <p:cNvPr id="15" name="Picture 14">
              <a:extLst>
                <a:ext uri="{FF2B5EF4-FFF2-40B4-BE49-F238E27FC236}">
                  <a16:creationId xmlns:a16="http://schemas.microsoft.com/office/drawing/2014/main" id="{B4F5E76B-1194-4722-9590-413F54BD175A}"/>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78775" y="3501818"/>
              <a:ext cx="1374409" cy="1050612"/>
            </a:xfrm>
            <a:prstGeom prst="rect">
              <a:avLst/>
            </a:prstGeom>
          </p:spPr>
        </p:pic>
        <p:sp>
          <p:nvSpPr>
            <p:cNvPr id="19" name="Arrow: Down 18">
              <a:extLst>
                <a:ext uri="{FF2B5EF4-FFF2-40B4-BE49-F238E27FC236}">
                  <a16:creationId xmlns:a16="http://schemas.microsoft.com/office/drawing/2014/main" id="{C217D812-30F2-4709-9F0A-7189DF94A806}"/>
                </a:ext>
              </a:extLst>
            </p:cNvPr>
            <p:cNvSpPr/>
            <p:nvPr/>
          </p:nvSpPr>
          <p:spPr bwMode="ltGray">
            <a:xfrm rot="17831302">
              <a:off x="5029470" y="3122186"/>
              <a:ext cx="342401" cy="1070901"/>
            </a:xfrm>
            <a:prstGeom prst="downArrow">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766" fontAlgn="base">
                <a:spcBef>
                  <a:spcPct val="0"/>
                </a:spcBef>
                <a:spcAft>
                  <a:spcPct val="0"/>
                </a:spcAft>
              </a:pPr>
              <a:endParaRPr lang="en-US">
                <a:solidFill>
                  <a:srgbClr val="000000"/>
                </a:solidFill>
                <a:latin typeface="Georgia"/>
                <a:ea typeface="Geneva" pitchFamily="-109" charset="-128"/>
              </a:endParaRPr>
            </a:p>
          </p:txBody>
        </p:sp>
        <p:sp>
          <p:nvSpPr>
            <p:cNvPr id="20" name="TextBox 19">
              <a:extLst>
                <a:ext uri="{FF2B5EF4-FFF2-40B4-BE49-F238E27FC236}">
                  <a16:creationId xmlns:a16="http://schemas.microsoft.com/office/drawing/2014/main" id="{646B160C-9624-4015-89C2-8A88F845F24C}"/>
                </a:ext>
              </a:extLst>
            </p:cNvPr>
            <p:cNvSpPr txBox="1"/>
            <p:nvPr/>
          </p:nvSpPr>
          <p:spPr>
            <a:xfrm>
              <a:off x="7198056" y="3598323"/>
              <a:ext cx="1852174" cy="954107"/>
            </a:xfrm>
            <a:prstGeom prst="rect">
              <a:avLst/>
            </a:prstGeom>
            <a:noFill/>
          </p:spPr>
          <p:txBody>
            <a:bodyPr wrap="square" rtlCol="0">
              <a:spAutoFit/>
            </a:bodyPr>
            <a:lstStyle/>
            <a:p>
              <a:pPr algn="ctr" fontAlgn="base">
                <a:spcBef>
                  <a:spcPct val="0"/>
                </a:spcBef>
                <a:spcAft>
                  <a:spcPct val="0"/>
                </a:spcAft>
              </a:pPr>
              <a:r>
                <a:rPr lang="en-US" sz="1400" dirty="0">
                  <a:solidFill>
                    <a:srgbClr val="0A3C53"/>
                  </a:solidFill>
                  <a:latin typeface="Tahoma"/>
                  <a:ea typeface="Geneva" pitchFamily="-109" charset="-128"/>
                </a:rPr>
                <a:t>Tax-free death benefit will be paid </a:t>
              </a:r>
              <a:r>
                <a:rPr lang="en-US" sz="1400">
                  <a:solidFill>
                    <a:srgbClr val="0A3C53"/>
                  </a:solidFill>
                  <a:latin typeface="Tahoma"/>
                  <a:ea typeface="Geneva" pitchFamily="-109" charset="-128"/>
                </a:rPr>
                <a:t>to your </a:t>
              </a:r>
              <a:r>
                <a:rPr lang="en-US" sz="1400" dirty="0">
                  <a:solidFill>
                    <a:srgbClr val="0A3C53"/>
                  </a:solidFill>
                  <a:latin typeface="Tahoma"/>
                  <a:ea typeface="Geneva" pitchFamily="-109" charset="-128"/>
                </a:rPr>
                <a:t>children as beneficiaries</a:t>
              </a:r>
            </a:p>
          </p:txBody>
        </p:sp>
        <p:sp>
          <p:nvSpPr>
            <p:cNvPr id="21" name="TextBox 20">
              <a:extLst>
                <a:ext uri="{FF2B5EF4-FFF2-40B4-BE49-F238E27FC236}">
                  <a16:creationId xmlns:a16="http://schemas.microsoft.com/office/drawing/2014/main" id="{4831A49D-7526-4D1A-B34E-BE9A849FF3C8}"/>
                </a:ext>
              </a:extLst>
            </p:cNvPr>
            <p:cNvSpPr txBox="1"/>
            <p:nvPr/>
          </p:nvSpPr>
          <p:spPr>
            <a:xfrm>
              <a:off x="7165747" y="1661326"/>
              <a:ext cx="1852174" cy="1169551"/>
            </a:xfrm>
            <a:prstGeom prst="rect">
              <a:avLst/>
            </a:prstGeom>
            <a:noFill/>
          </p:spPr>
          <p:txBody>
            <a:bodyPr wrap="square" rtlCol="0">
              <a:spAutoFit/>
            </a:bodyPr>
            <a:lstStyle/>
            <a:p>
              <a:pPr algn="ctr" fontAlgn="base">
                <a:spcBef>
                  <a:spcPct val="0"/>
                </a:spcBef>
                <a:spcAft>
                  <a:spcPct val="0"/>
                </a:spcAft>
              </a:pPr>
              <a:r>
                <a:rPr lang="en-US" sz="1400" dirty="0">
                  <a:solidFill>
                    <a:srgbClr val="0A3C53"/>
                  </a:solidFill>
                  <a:latin typeface="Tahoma"/>
                  <a:ea typeface="Geneva" pitchFamily="-109" charset="-128"/>
                </a:rPr>
                <a:t>Tax-free cash value is available during your lifetime for gifts, emergencies, or healthcare costs*</a:t>
              </a:r>
            </a:p>
          </p:txBody>
        </p:sp>
      </p:grpSp>
      <p:sp>
        <p:nvSpPr>
          <p:cNvPr id="3" name="Slide Number Placeholder 2">
            <a:extLst>
              <a:ext uri="{FF2B5EF4-FFF2-40B4-BE49-F238E27FC236}">
                <a16:creationId xmlns:a16="http://schemas.microsoft.com/office/drawing/2014/main" id="{AF2BAEA0-14AD-4EB4-B2E2-FB104F8D3BE0}"/>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44</a:t>
            </a:fld>
            <a:endParaRPr lang="en-US" dirty="0">
              <a:solidFill>
                <a:srgbClr val="000000"/>
              </a:solidFill>
              <a:latin typeface="Tahoma"/>
              <a:ea typeface="Geneva" pitchFamily="-109" charset="-128"/>
            </a:endParaRPr>
          </a:p>
        </p:txBody>
      </p:sp>
      <p:sp>
        <p:nvSpPr>
          <p:cNvPr id="5" name="TextBox 4">
            <a:extLst>
              <a:ext uri="{FF2B5EF4-FFF2-40B4-BE49-F238E27FC236}">
                <a16:creationId xmlns:a16="http://schemas.microsoft.com/office/drawing/2014/main" id="{1A1A1E4F-FF93-490F-AF2E-0220C23CD1B1}"/>
              </a:ext>
            </a:extLst>
          </p:cNvPr>
          <p:cNvSpPr txBox="1"/>
          <p:nvPr/>
        </p:nvSpPr>
        <p:spPr>
          <a:xfrm>
            <a:off x="1722790" y="5852161"/>
            <a:ext cx="7127561" cy="246221"/>
          </a:xfrm>
          <a:prstGeom prst="rect">
            <a:avLst/>
          </a:prstGeom>
          <a:noFill/>
        </p:spPr>
        <p:txBody>
          <a:bodyPr wrap="square" rtlCol="0">
            <a:spAutoFit/>
          </a:bodyPr>
          <a:lstStyle/>
          <a:p>
            <a:pPr fontAlgn="base">
              <a:spcBef>
                <a:spcPct val="0"/>
              </a:spcBef>
              <a:spcAft>
                <a:spcPct val="0"/>
              </a:spcAft>
            </a:pPr>
            <a:r>
              <a:rPr lang="en-US" sz="1000" dirty="0">
                <a:solidFill>
                  <a:srgbClr val="000000"/>
                </a:solidFill>
                <a:latin typeface="Arial" charset="0"/>
                <a:ea typeface="Geneva" pitchFamily="-109" charset="-128"/>
              </a:rPr>
              <a:t>*Policy loans accrue interest at the current rate, and any withdrawals or loans will reduce the death benefit and cash value.</a:t>
            </a:r>
          </a:p>
        </p:txBody>
      </p:sp>
    </p:spTree>
    <p:extLst>
      <p:ext uri="{BB962C8B-B14F-4D97-AF65-F5344CB8AC3E}">
        <p14:creationId xmlns:p14="http://schemas.microsoft.com/office/powerpoint/2010/main" val="438555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83E377B-C23A-4369-BF6A-88AB1B390410}"/>
              </a:ext>
            </a:extLst>
          </p:cNvPr>
          <p:cNvPicPr>
            <a:picLocks noChangeAspect="1"/>
          </p:cNvPicPr>
          <p:nvPr/>
        </p:nvPicPr>
        <p:blipFill rotWithShape="1">
          <a:blip r:embed="rId3">
            <a:clrChange>
              <a:clrFrom>
                <a:srgbClr val="FFFFFF"/>
              </a:clrFrom>
              <a:clrTo>
                <a:srgbClr val="FFFFFF">
                  <a:alpha val="0"/>
                </a:srgbClr>
              </a:clrTo>
            </a:clrChange>
          </a:blip>
          <a:srcRect b="7061"/>
          <a:stretch/>
        </p:blipFill>
        <p:spPr>
          <a:xfrm>
            <a:off x="2480727" y="832396"/>
            <a:ext cx="7385774" cy="5193209"/>
          </a:xfrm>
          <a:prstGeom prst="rect">
            <a:avLst/>
          </a:prstGeom>
        </p:spPr>
      </p:pic>
      <p:sp>
        <p:nvSpPr>
          <p:cNvPr id="2" name="Title 1">
            <a:extLst>
              <a:ext uri="{FF2B5EF4-FFF2-40B4-BE49-F238E27FC236}">
                <a16:creationId xmlns:a16="http://schemas.microsoft.com/office/drawing/2014/main" id="{94BB6AC8-EA48-4004-AB2B-A60A4F520DE9}"/>
              </a:ext>
            </a:extLst>
          </p:cNvPr>
          <p:cNvSpPr>
            <a:spLocks noGrp="1"/>
          </p:cNvSpPr>
          <p:nvPr>
            <p:ph type="title"/>
          </p:nvPr>
        </p:nvSpPr>
        <p:spPr>
          <a:xfrm>
            <a:off x="1981200" y="338328"/>
            <a:ext cx="8727512" cy="407438"/>
          </a:xfrm>
        </p:spPr>
        <p:txBody>
          <a:bodyPr/>
          <a:lstStyle/>
          <a:p>
            <a:r>
              <a:rPr lang="en-US" sz="3400" dirty="0"/>
              <a:t>Use cash value to manage retirement risks*</a:t>
            </a:r>
          </a:p>
        </p:txBody>
      </p:sp>
      <p:sp>
        <p:nvSpPr>
          <p:cNvPr id="3" name="Oval 2">
            <a:extLst>
              <a:ext uri="{FF2B5EF4-FFF2-40B4-BE49-F238E27FC236}">
                <a16:creationId xmlns:a16="http://schemas.microsoft.com/office/drawing/2014/main" id="{FF741F27-6DD8-4A94-A4D7-CBC64C91B9EC}"/>
              </a:ext>
            </a:extLst>
          </p:cNvPr>
          <p:cNvSpPr/>
          <p:nvPr/>
        </p:nvSpPr>
        <p:spPr bwMode="ltGray">
          <a:xfrm>
            <a:off x="5299162" y="1433801"/>
            <a:ext cx="1482186" cy="836023"/>
          </a:xfrm>
          <a:prstGeom prst="ellipse">
            <a:avLst/>
          </a:prstGeom>
          <a:solidFill>
            <a:srgbClr val="BAC0C8"/>
          </a:solidFill>
          <a:ln w="12700" cap="flat" cmpd="sng" algn="ctr">
            <a:noFill/>
            <a:prstDash val="solid"/>
            <a:round/>
            <a:headEnd type="none" w="sm" len="sm"/>
            <a:tailEnd type="none" w="sm" len="sm"/>
          </a:ln>
        </p:spPr>
        <p:txBody>
          <a:bodyPr rtlCol="0" anchor="ctr"/>
          <a:lstStyle/>
          <a:p>
            <a:pPr algn="ctr" fontAlgn="base">
              <a:spcBef>
                <a:spcPct val="0"/>
              </a:spcBef>
              <a:spcAft>
                <a:spcPct val="0"/>
              </a:spcAft>
            </a:pPr>
            <a:endParaRPr lang="en-US">
              <a:solidFill>
                <a:srgbClr val="000000"/>
              </a:solidFill>
              <a:latin typeface="Georgia"/>
              <a:ea typeface="Geneva" pitchFamily="-109" charset="-128"/>
            </a:endParaRPr>
          </a:p>
        </p:txBody>
      </p:sp>
      <p:sp>
        <p:nvSpPr>
          <p:cNvPr id="6" name="TextBox 5">
            <a:extLst>
              <a:ext uri="{FF2B5EF4-FFF2-40B4-BE49-F238E27FC236}">
                <a16:creationId xmlns:a16="http://schemas.microsoft.com/office/drawing/2014/main" id="{8ED3C39C-3884-401A-B123-D3E947062D91}"/>
              </a:ext>
            </a:extLst>
          </p:cNvPr>
          <p:cNvSpPr txBox="1"/>
          <p:nvPr/>
        </p:nvSpPr>
        <p:spPr>
          <a:xfrm>
            <a:off x="5299162" y="1380670"/>
            <a:ext cx="1482186" cy="830997"/>
          </a:xfrm>
          <a:prstGeom prst="rect">
            <a:avLst/>
          </a:prstGeom>
          <a:noFill/>
        </p:spPr>
        <p:txBody>
          <a:bodyPr wrap="square" rtlCol="0">
            <a:spAutoFit/>
          </a:bodyPr>
          <a:lstStyle/>
          <a:p>
            <a:pPr algn="ctr" fontAlgn="base">
              <a:spcBef>
                <a:spcPct val="0"/>
              </a:spcBef>
              <a:spcAft>
                <a:spcPct val="0"/>
              </a:spcAft>
            </a:pPr>
            <a:r>
              <a:rPr lang="en-US" sz="2400" b="1" dirty="0">
                <a:solidFill>
                  <a:srgbClr val="000000"/>
                </a:solidFill>
                <a:latin typeface="Tahoma"/>
                <a:ea typeface="Geneva" pitchFamily="-109" charset="-128"/>
              </a:rPr>
              <a:t>Cash Value</a:t>
            </a:r>
          </a:p>
        </p:txBody>
      </p:sp>
      <p:sp>
        <p:nvSpPr>
          <p:cNvPr id="7" name="Oval 6">
            <a:extLst>
              <a:ext uri="{FF2B5EF4-FFF2-40B4-BE49-F238E27FC236}">
                <a16:creationId xmlns:a16="http://schemas.microsoft.com/office/drawing/2014/main" id="{8CB74A90-DCBB-4761-8A19-C0F7C554165B}"/>
              </a:ext>
            </a:extLst>
          </p:cNvPr>
          <p:cNvSpPr/>
          <p:nvPr/>
        </p:nvSpPr>
        <p:spPr bwMode="ltGray">
          <a:xfrm>
            <a:off x="3303950" y="4088674"/>
            <a:ext cx="1146131" cy="875212"/>
          </a:xfrm>
          <a:prstGeom prst="ellipse">
            <a:avLst/>
          </a:prstGeom>
          <a:solidFill>
            <a:srgbClr val="726CB1"/>
          </a:solidFill>
          <a:ln w="12700" cap="flat" cmpd="sng" algn="ctr">
            <a:noFill/>
            <a:prstDash val="solid"/>
            <a:round/>
            <a:headEnd type="none" w="sm" len="sm"/>
            <a:tailEnd type="none" w="sm" len="sm"/>
          </a:ln>
        </p:spPr>
        <p:txBody>
          <a:bodyPr rtlCol="0" anchor="ctr"/>
          <a:lstStyle/>
          <a:p>
            <a:pPr algn="ctr" fontAlgn="base">
              <a:spcBef>
                <a:spcPct val="0"/>
              </a:spcBef>
              <a:spcAft>
                <a:spcPct val="0"/>
              </a:spcAft>
            </a:pPr>
            <a:endParaRPr lang="en-US">
              <a:solidFill>
                <a:srgbClr val="000000"/>
              </a:solidFill>
              <a:latin typeface="Georgia"/>
              <a:ea typeface="Geneva" pitchFamily="-109" charset="-128"/>
            </a:endParaRPr>
          </a:p>
        </p:txBody>
      </p:sp>
      <p:sp>
        <p:nvSpPr>
          <p:cNvPr id="8" name="Oval 7">
            <a:extLst>
              <a:ext uri="{FF2B5EF4-FFF2-40B4-BE49-F238E27FC236}">
                <a16:creationId xmlns:a16="http://schemas.microsoft.com/office/drawing/2014/main" id="{3E6C687E-9DBA-4BA2-A57E-F2FE9199BD97}"/>
              </a:ext>
            </a:extLst>
          </p:cNvPr>
          <p:cNvSpPr/>
          <p:nvPr/>
        </p:nvSpPr>
        <p:spPr bwMode="ltGray">
          <a:xfrm>
            <a:off x="5392304" y="4088674"/>
            <a:ext cx="1278462" cy="907511"/>
          </a:xfrm>
          <a:prstGeom prst="ellipse">
            <a:avLst/>
          </a:prstGeom>
          <a:solidFill>
            <a:srgbClr val="00507B"/>
          </a:solidFill>
          <a:ln w="12700" cap="flat" cmpd="sng" algn="ctr">
            <a:noFill/>
            <a:prstDash val="solid"/>
            <a:round/>
            <a:headEnd type="none" w="sm" len="sm"/>
            <a:tailEnd type="none" w="sm" len="sm"/>
          </a:ln>
        </p:spPr>
        <p:txBody>
          <a:bodyPr rtlCol="0" anchor="ctr"/>
          <a:lstStyle/>
          <a:p>
            <a:pPr algn="ctr" fontAlgn="base">
              <a:spcBef>
                <a:spcPct val="0"/>
              </a:spcBef>
              <a:spcAft>
                <a:spcPct val="0"/>
              </a:spcAft>
            </a:pPr>
            <a:endParaRPr lang="en-US">
              <a:solidFill>
                <a:srgbClr val="000000"/>
              </a:solidFill>
              <a:latin typeface="Georgia"/>
              <a:ea typeface="Geneva" pitchFamily="-109" charset="-128"/>
            </a:endParaRPr>
          </a:p>
        </p:txBody>
      </p:sp>
      <p:sp>
        <p:nvSpPr>
          <p:cNvPr id="9" name="Oval 8">
            <a:extLst>
              <a:ext uri="{FF2B5EF4-FFF2-40B4-BE49-F238E27FC236}">
                <a16:creationId xmlns:a16="http://schemas.microsoft.com/office/drawing/2014/main" id="{3C6EE57D-561D-4597-B9F5-79F90FDD7491}"/>
              </a:ext>
            </a:extLst>
          </p:cNvPr>
          <p:cNvSpPr/>
          <p:nvPr/>
        </p:nvSpPr>
        <p:spPr bwMode="ltGray">
          <a:xfrm>
            <a:off x="7766587" y="4160520"/>
            <a:ext cx="1121464" cy="731520"/>
          </a:xfrm>
          <a:prstGeom prst="ellipse">
            <a:avLst/>
          </a:prstGeom>
          <a:solidFill>
            <a:srgbClr val="159EBF"/>
          </a:solidFill>
          <a:ln w="12700" cap="flat" cmpd="sng" algn="ctr">
            <a:noFill/>
            <a:prstDash val="solid"/>
            <a:round/>
            <a:headEnd type="none" w="sm" len="sm"/>
            <a:tailEnd type="none" w="sm" len="sm"/>
          </a:ln>
        </p:spPr>
        <p:txBody>
          <a:bodyPr rtlCol="0" anchor="ctr"/>
          <a:lstStyle/>
          <a:p>
            <a:pPr algn="ctr" fontAlgn="base">
              <a:spcBef>
                <a:spcPct val="0"/>
              </a:spcBef>
              <a:spcAft>
                <a:spcPct val="0"/>
              </a:spcAft>
            </a:pPr>
            <a:endParaRPr lang="en-US">
              <a:solidFill>
                <a:srgbClr val="000000"/>
              </a:solidFill>
              <a:latin typeface="Georgia"/>
              <a:ea typeface="Geneva" pitchFamily="-109" charset="-128"/>
            </a:endParaRPr>
          </a:p>
        </p:txBody>
      </p:sp>
      <p:sp>
        <p:nvSpPr>
          <p:cNvPr id="10" name="TextBox 9">
            <a:extLst>
              <a:ext uri="{FF2B5EF4-FFF2-40B4-BE49-F238E27FC236}">
                <a16:creationId xmlns:a16="http://schemas.microsoft.com/office/drawing/2014/main" id="{1A7FFDFF-E59F-4177-893E-ED58BD4482F9}"/>
              </a:ext>
            </a:extLst>
          </p:cNvPr>
          <p:cNvSpPr txBox="1"/>
          <p:nvPr/>
        </p:nvSpPr>
        <p:spPr>
          <a:xfrm>
            <a:off x="3084414" y="4280677"/>
            <a:ext cx="1536316" cy="584775"/>
          </a:xfrm>
          <a:prstGeom prst="rect">
            <a:avLst/>
          </a:prstGeom>
          <a:noFill/>
        </p:spPr>
        <p:txBody>
          <a:bodyPr wrap="square" rtlCol="0">
            <a:spAutoFit/>
          </a:bodyPr>
          <a:lstStyle/>
          <a:p>
            <a:pPr algn="ctr" fontAlgn="base">
              <a:spcBef>
                <a:spcPct val="0"/>
              </a:spcBef>
              <a:spcAft>
                <a:spcPct val="0"/>
              </a:spcAft>
            </a:pPr>
            <a:r>
              <a:rPr lang="en-US" sz="1600" b="1" dirty="0">
                <a:solidFill>
                  <a:srgbClr val="FFFFFF"/>
                </a:solidFill>
                <a:latin typeface="Tahoma"/>
                <a:ea typeface="Geneva" pitchFamily="-109" charset="-128"/>
              </a:rPr>
              <a:t>Market</a:t>
            </a:r>
          </a:p>
          <a:p>
            <a:pPr algn="ctr" fontAlgn="base">
              <a:spcBef>
                <a:spcPct val="0"/>
              </a:spcBef>
              <a:spcAft>
                <a:spcPct val="0"/>
              </a:spcAft>
            </a:pPr>
            <a:r>
              <a:rPr lang="en-US" sz="1600" b="1" dirty="0">
                <a:solidFill>
                  <a:srgbClr val="FFFFFF"/>
                </a:solidFill>
                <a:latin typeface="Tahoma"/>
                <a:ea typeface="Geneva" pitchFamily="-109" charset="-128"/>
              </a:rPr>
              <a:t>Risk</a:t>
            </a:r>
          </a:p>
        </p:txBody>
      </p:sp>
      <p:sp>
        <p:nvSpPr>
          <p:cNvPr id="11" name="TextBox 10">
            <a:extLst>
              <a:ext uri="{FF2B5EF4-FFF2-40B4-BE49-F238E27FC236}">
                <a16:creationId xmlns:a16="http://schemas.microsoft.com/office/drawing/2014/main" id="{53283DC3-E038-4A4B-8AA8-31C159AF9669}"/>
              </a:ext>
            </a:extLst>
          </p:cNvPr>
          <p:cNvSpPr txBox="1"/>
          <p:nvPr/>
        </p:nvSpPr>
        <p:spPr>
          <a:xfrm>
            <a:off x="5226063" y="4279202"/>
            <a:ext cx="1628384" cy="584775"/>
          </a:xfrm>
          <a:prstGeom prst="rect">
            <a:avLst/>
          </a:prstGeom>
          <a:noFill/>
        </p:spPr>
        <p:txBody>
          <a:bodyPr wrap="square" rtlCol="0">
            <a:spAutoFit/>
          </a:bodyPr>
          <a:lstStyle/>
          <a:p>
            <a:pPr algn="ctr" fontAlgn="base">
              <a:spcBef>
                <a:spcPct val="0"/>
              </a:spcBef>
              <a:spcAft>
                <a:spcPct val="0"/>
              </a:spcAft>
            </a:pPr>
            <a:r>
              <a:rPr lang="en-US" sz="1600" b="1" dirty="0">
                <a:solidFill>
                  <a:srgbClr val="FFFFFF"/>
                </a:solidFill>
                <a:latin typeface="Tahoma"/>
                <a:ea typeface="Geneva" pitchFamily="-109" charset="-128"/>
              </a:rPr>
              <a:t>Longevity Risk</a:t>
            </a:r>
          </a:p>
        </p:txBody>
      </p:sp>
      <p:sp>
        <p:nvSpPr>
          <p:cNvPr id="12" name="TextBox 11">
            <a:extLst>
              <a:ext uri="{FF2B5EF4-FFF2-40B4-BE49-F238E27FC236}">
                <a16:creationId xmlns:a16="http://schemas.microsoft.com/office/drawing/2014/main" id="{BF2997B9-FB34-43BE-889B-990DB04F0F2F}"/>
              </a:ext>
            </a:extLst>
          </p:cNvPr>
          <p:cNvSpPr txBox="1"/>
          <p:nvPr/>
        </p:nvSpPr>
        <p:spPr>
          <a:xfrm>
            <a:off x="7547052" y="4279203"/>
            <a:ext cx="1560535" cy="584775"/>
          </a:xfrm>
          <a:prstGeom prst="rect">
            <a:avLst/>
          </a:prstGeom>
          <a:noFill/>
        </p:spPr>
        <p:txBody>
          <a:bodyPr wrap="square" rtlCol="0">
            <a:spAutoFit/>
          </a:bodyPr>
          <a:lstStyle/>
          <a:p>
            <a:pPr algn="ctr" fontAlgn="base">
              <a:spcBef>
                <a:spcPct val="0"/>
              </a:spcBef>
              <a:spcAft>
                <a:spcPct val="0"/>
              </a:spcAft>
            </a:pPr>
            <a:r>
              <a:rPr lang="en-US" sz="1600" b="1" dirty="0">
                <a:solidFill>
                  <a:srgbClr val="FFFFFF"/>
                </a:solidFill>
                <a:latin typeface="Tahoma"/>
                <a:ea typeface="Geneva" pitchFamily="-109" charset="-128"/>
              </a:rPr>
              <a:t>Spending Risk</a:t>
            </a:r>
          </a:p>
        </p:txBody>
      </p:sp>
      <p:sp>
        <p:nvSpPr>
          <p:cNvPr id="13" name="TextBox 12">
            <a:extLst>
              <a:ext uri="{FF2B5EF4-FFF2-40B4-BE49-F238E27FC236}">
                <a16:creationId xmlns:a16="http://schemas.microsoft.com/office/drawing/2014/main" id="{0F85D993-260C-41A7-A0F4-0F3C2E2365AC}"/>
              </a:ext>
            </a:extLst>
          </p:cNvPr>
          <p:cNvSpPr txBox="1"/>
          <p:nvPr/>
        </p:nvSpPr>
        <p:spPr>
          <a:xfrm>
            <a:off x="4220896" y="5486401"/>
            <a:ext cx="3905439" cy="461665"/>
          </a:xfrm>
          <a:prstGeom prst="rect">
            <a:avLst/>
          </a:prstGeom>
          <a:solidFill>
            <a:schemeClr val="tx2"/>
          </a:solidFill>
        </p:spPr>
        <p:txBody>
          <a:bodyPr wrap="square" rtlCol="0">
            <a:spAutoFit/>
          </a:bodyPr>
          <a:lstStyle/>
          <a:p>
            <a:pPr algn="ctr" fontAlgn="base">
              <a:spcBef>
                <a:spcPct val="0"/>
              </a:spcBef>
              <a:spcAft>
                <a:spcPct val="0"/>
              </a:spcAft>
            </a:pPr>
            <a:r>
              <a:rPr lang="en-US" sz="2400" b="1" dirty="0">
                <a:solidFill>
                  <a:srgbClr val="000000"/>
                </a:solidFill>
                <a:latin typeface="Georgia"/>
                <a:ea typeface="Geneva" pitchFamily="-109" charset="-128"/>
              </a:rPr>
              <a:t>Now That’s Flexibility!</a:t>
            </a:r>
          </a:p>
        </p:txBody>
      </p:sp>
      <p:sp>
        <p:nvSpPr>
          <p:cNvPr id="4" name="Slide Number Placeholder 3">
            <a:extLst>
              <a:ext uri="{FF2B5EF4-FFF2-40B4-BE49-F238E27FC236}">
                <a16:creationId xmlns:a16="http://schemas.microsoft.com/office/drawing/2014/main" id="{21547785-2BC2-4DF3-AA96-F55680202C9B}"/>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45</a:t>
            </a:fld>
            <a:endParaRPr lang="en-US" dirty="0">
              <a:solidFill>
                <a:srgbClr val="000000"/>
              </a:solidFill>
              <a:latin typeface="Tahoma"/>
              <a:ea typeface="Geneva" pitchFamily="-109" charset="-128"/>
            </a:endParaRPr>
          </a:p>
        </p:txBody>
      </p:sp>
      <p:sp>
        <p:nvSpPr>
          <p:cNvPr id="16" name="TextBox 15">
            <a:extLst>
              <a:ext uri="{FF2B5EF4-FFF2-40B4-BE49-F238E27FC236}">
                <a16:creationId xmlns:a16="http://schemas.microsoft.com/office/drawing/2014/main" id="{54267227-6DB4-4B22-9EDE-D41B68153997}"/>
              </a:ext>
            </a:extLst>
          </p:cNvPr>
          <p:cNvSpPr txBox="1"/>
          <p:nvPr/>
        </p:nvSpPr>
        <p:spPr>
          <a:xfrm>
            <a:off x="1722790" y="5852161"/>
            <a:ext cx="7127561" cy="246221"/>
          </a:xfrm>
          <a:prstGeom prst="rect">
            <a:avLst/>
          </a:prstGeom>
          <a:noFill/>
        </p:spPr>
        <p:txBody>
          <a:bodyPr wrap="square" rtlCol="0">
            <a:spAutoFit/>
          </a:bodyPr>
          <a:lstStyle/>
          <a:p>
            <a:pPr fontAlgn="base">
              <a:spcBef>
                <a:spcPct val="0"/>
              </a:spcBef>
              <a:spcAft>
                <a:spcPct val="0"/>
              </a:spcAft>
            </a:pPr>
            <a:r>
              <a:rPr lang="en-US" sz="1000" dirty="0">
                <a:solidFill>
                  <a:srgbClr val="000000"/>
                </a:solidFill>
                <a:latin typeface="Arial" charset="0"/>
                <a:ea typeface="Geneva" pitchFamily="-109" charset="-128"/>
              </a:rPr>
              <a:t>*Policy loans accrue interest at the current rate, and any withdrawals or loans will reduce the death benefit and cash value.</a:t>
            </a:r>
          </a:p>
        </p:txBody>
      </p:sp>
    </p:spTree>
    <p:extLst>
      <p:ext uri="{BB962C8B-B14F-4D97-AF65-F5344CB8AC3E}">
        <p14:creationId xmlns:p14="http://schemas.microsoft.com/office/powerpoint/2010/main" val="124927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83E377B-C23A-4369-BF6A-88AB1B390410}"/>
              </a:ext>
            </a:extLst>
          </p:cNvPr>
          <p:cNvPicPr>
            <a:picLocks noChangeAspect="1"/>
          </p:cNvPicPr>
          <p:nvPr/>
        </p:nvPicPr>
        <p:blipFill rotWithShape="1">
          <a:blip r:embed="rId3">
            <a:clrChange>
              <a:clrFrom>
                <a:srgbClr val="FFFFFF"/>
              </a:clrFrom>
              <a:clrTo>
                <a:srgbClr val="FFFFFF">
                  <a:alpha val="0"/>
                </a:srgbClr>
              </a:clrTo>
            </a:clrChange>
          </a:blip>
          <a:srcRect b="7061"/>
          <a:stretch/>
        </p:blipFill>
        <p:spPr>
          <a:xfrm>
            <a:off x="2480727" y="832396"/>
            <a:ext cx="7385774" cy="5193209"/>
          </a:xfrm>
          <a:prstGeom prst="rect">
            <a:avLst/>
          </a:prstGeom>
        </p:spPr>
      </p:pic>
      <p:sp>
        <p:nvSpPr>
          <p:cNvPr id="2" name="Title 1">
            <a:extLst>
              <a:ext uri="{FF2B5EF4-FFF2-40B4-BE49-F238E27FC236}">
                <a16:creationId xmlns:a16="http://schemas.microsoft.com/office/drawing/2014/main" id="{94BB6AC8-EA48-4004-AB2B-A60A4F520DE9}"/>
              </a:ext>
            </a:extLst>
          </p:cNvPr>
          <p:cNvSpPr>
            <a:spLocks noGrp="1"/>
          </p:cNvSpPr>
          <p:nvPr>
            <p:ph type="title"/>
          </p:nvPr>
        </p:nvSpPr>
        <p:spPr>
          <a:xfrm>
            <a:off x="1981200" y="338328"/>
            <a:ext cx="8727512" cy="407438"/>
          </a:xfrm>
        </p:spPr>
        <p:txBody>
          <a:bodyPr/>
          <a:lstStyle/>
          <a:p>
            <a:r>
              <a:rPr lang="en-US" sz="3400" dirty="0"/>
              <a:t>Use the death benefit to provide a legacy</a:t>
            </a:r>
          </a:p>
        </p:txBody>
      </p:sp>
      <p:sp>
        <p:nvSpPr>
          <p:cNvPr id="3" name="Oval 2">
            <a:extLst>
              <a:ext uri="{FF2B5EF4-FFF2-40B4-BE49-F238E27FC236}">
                <a16:creationId xmlns:a16="http://schemas.microsoft.com/office/drawing/2014/main" id="{FF741F27-6DD8-4A94-A4D7-CBC64C91B9EC}"/>
              </a:ext>
            </a:extLst>
          </p:cNvPr>
          <p:cNvSpPr/>
          <p:nvPr/>
        </p:nvSpPr>
        <p:spPr bwMode="ltGray">
          <a:xfrm>
            <a:off x="5299162" y="1433801"/>
            <a:ext cx="1482186" cy="836023"/>
          </a:xfrm>
          <a:prstGeom prst="ellipse">
            <a:avLst/>
          </a:prstGeom>
          <a:solidFill>
            <a:srgbClr val="BAC0C8"/>
          </a:solidFill>
          <a:ln w="12700" cap="flat" cmpd="sng" algn="ctr">
            <a:noFill/>
            <a:prstDash val="solid"/>
            <a:round/>
            <a:headEnd type="none" w="sm" len="sm"/>
            <a:tailEnd type="none" w="sm" len="sm"/>
          </a:ln>
        </p:spPr>
        <p:txBody>
          <a:bodyPr rtlCol="0" anchor="ctr"/>
          <a:lstStyle/>
          <a:p>
            <a:pPr algn="ctr" fontAlgn="base">
              <a:spcBef>
                <a:spcPct val="0"/>
              </a:spcBef>
              <a:spcAft>
                <a:spcPct val="0"/>
              </a:spcAft>
            </a:pPr>
            <a:endParaRPr lang="en-US">
              <a:solidFill>
                <a:srgbClr val="000000"/>
              </a:solidFill>
              <a:latin typeface="Georgia"/>
              <a:ea typeface="Geneva" pitchFamily="-109" charset="-128"/>
            </a:endParaRPr>
          </a:p>
        </p:txBody>
      </p:sp>
      <p:sp>
        <p:nvSpPr>
          <p:cNvPr id="6" name="TextBox 5">
            <a:extLst>
              <a:ext uri="{FF2B5EF4-FFF2-40B4-BE49-F238E27FC236}">
                <a16:creationId xmlns:a16="http://schemas.microsoft.com/office/drawing/2014/main" id="{8ED3C39C-3884-401A-B123-D3E947062D91}"/>
              </a:ext>
            </a:extLst>
          </p:cNvPr>
          <p:cNvSpPr txBox="1"/>
          <p:nvPr/>
        </p:nvSpPr>
        <p:spPr>
          <a:xfrm>
            <a:off x="5299162" y="1380670"/>
            <a:ext cx="1482186" cy="830997"/>
          </a:xfrm>
          <a:prstGeom prst="rect">
            <a:avLst/>
          </a:prstGeom>
          <a:noFill/>
        </p:spPr>
        <p:txBody>
          <a:bodyPr wrap="square" rtlCol="0">
            <a:spAutoFit/>
          </a:bodyPr>
          <a:lstStyle/>
          <a:p>
            <a:pPr algn="ctr" fontAlgn="base">
              <a:spcBef>
                <a:spcPct val="0"/>
              </a:spcBef>
              <a:spcAft>
                <a:spcPct val="0"/>
              </a:spcAft>
            </a:pPr>
            <a:r>
              <a:rPr lang="en-US" sz="2400" b="1" dirty="0">
                <a:solidFill>
                  <a:srgbClr val="000000"/>
                </a:solidFill>
                <a:latin typeface="Tahoma"/>
                <a:ea typeface="Geneva" pitchFamily="-109" charset="-128"/>
              </a:rPr>
              <a:t>Death</a:t>
            </a:r>
          </a:p>
          <a:p>
            <a:pPr algn="ctr" fontAlgn="base">
              <a:spcBef>
                <a:spcPct val="0"/>
              </a:spcBef>
              <a:spcAft>
                <a:spcPct val="0"/>
              </a:spcAft>
            </a:pPr>
            <a:r>
              <a:rPr lang="en-US" sz="2400" b="1" dirty="0">
                <a:solidFill>
                  <a:srgbClr val="000000"/>
                </a:solidFill>
                <a:latin typeface="Tahoma"/>
                <a:ea typeface="Geneva" pitchFamily="-109" charset="-128"/>
              </a:rPr>
              <a:t>Benefit </a:t>
            </a:r>
          </a:p>
        </p:txBody>
      </p:sp>
      <p:sp>
        <p:nvSpPr>
          <p:cNvPr id="7" name="Oval 6">
            <a:extLst>
              <a:ext uri="{FF2B5EF4-FFF2-40B4-BE49-F238E27FC236}">
                <a16:creationId xmlns:a16="http://schemas.microsoft.com/office/drawing/2014/main" id="{8CB74A90-DCBB-4761-8A19-C0F7C554165B}"/>
              </a:ext>
            </a:extLst>
          </p:cNvPr>
          <p:cNvSpPr/>
          <p:nvPr/>
        </p:nvSpPr>
        <p:spPr bwMode="ltGray">
          <a:xfrm>
            <a:off x="3303950" y="4088674"/>
            <a:ext cx="1146131" cy="875212"/>
          </a:xfrm>
          <a:prstGeom prst="ellipse">
            <a:avLst/>
          </a:prstGeom>
          <a:solidFill>
            <a:srgbClr val="726CB1"/>
          </a:solidFill>
          <a:ln w="12700" cap="flat" cmpd="sng" algn="ctr">
            <a:noFill/>
            <a:prstDash val="solid"/>
            <a:round/>
            <a:headEnd type="none" w="sm" len="sm"/>
            <a:tailEnd type="none" w="sm" len="sm"/>
          </a:ln>
        </p:spPr>
        <p:txBody>
          <a:bodyPr rtlCol="0" anchor="ctr"/>
          <a:lstStyle/>
          <a:p>
            <a:pPr algn="ctr" fontAlgn="base">
              <a:spcBef>
                <a:spcPct val="0"/>
              </a:spcBef>
              <a:spcAft>
                <a:spcPct val="0"/>
              </a:spcAft>
            </a:pPr>
            <a:endParaRPr lang="en-US">
              <a:solidFill>
                <a:srgbClr val="000000"/>
              </a:solidFill>
              <a:latin typeface="Georgia"/>
              <a:ea typeface="Geneva" pitchFamily="-109" charset="-128"/>
            </a:endParaRPr>
          </a:p>
        </p:txBody>
      </p:sp>
      <p:sp>
        <p:nvSpPr>
          <p:cNvPr id="8" name="Oval 7">
            <a:extLst>
              <a:ext uri="{FF2B5EF4-FFF2-40B4-BE49-F238E27FC236}">
                <a16:creationId xmlns:a16="http://schemas.microsoft.com/office/drawing/2014/main" id="{3E6C687E-9DBA-4BA2-A57E-F2FE9199BD97}"/>
              </a:ext>
            </a:extLst>
          </p:cNvPr>
          <p:cNvSpPr/>
          <p:nvPr/>
        </p:nvSpPr>
        <p:spPr bwMode="ltGray">
          <a:xfrm>
            <a:off x="5392304" y="4088674"/>
            <a:ext cx="1278462" cy="907511"/>
          </a:xfrm>
          <a:prstGeom prst="ellipse">
            <a:avLst/>
          </a:prstGeom>
          <a:solidFill>
            <a:srgbClr val="00507B"/>
          </a:solidFill>
          <a:ln w="12700" cap="flat" cmpd="sng" algn="ctr">
            <a:noFill/>
            <a:prstDash val="solid"/>
            <a:round/>
            <a:headEnd type="none" w="sm" len="sm"/>
            <a:tailEnd type="none" w="sm" len="sm"/>
          </a:ln>
        </p:spPr>
        <p:txBody>
          <a:bodyPr rtlCol="0" anchor="ctr"/>
          <a:lstStyle/>
          <a:p>
            <a:pPr algn="ctr" fontAlgn="base">
              <a:spcBef>
                <a:spcPct val="0"/>
              </a:spcBef>
              <a:spcAft>
                <a:spcPct val="0"/>
              </a:spcAft>
            </a:pPr>
            <a:endParaRPr lang="en-US">
              <a:solidFill>
                <a:srgbClr val="000000"/>
              </a:solidFill>
              <a:latin typeface="Georgia"/>
              <a:ea typeface="Geneva" pitchFamily="-109" charset="-128"/>
            </a:endParaRPr>
          </a:p>
        </p:txBody>
      </p:sp>
      <p:sp>
        <p:nvSpPr>
          <p:cNvPr id="9" name="Oval 8">
            <a:extLst>
              <a:ext uri="{FF2B5EF4-FFF2-40B4-BE49-F238E27FC236}">
                <a16:creationId xmlns:a16="http://schemas.microsoft.com/office/drawing/2014/main" id="{3C6EE57D-561D-4597-B9F5-79F90FDD7491}"/>
              </a:ext>
            </a:extLst>
          </p:cNvPr>
          <p:cNvSpPr/>
          <p:nvPr/>
        </p:nvSpPr>
        <p:spPr bwMode="ltGray">
          <a:xfrm>
            <a:off x="7766587" y="4160520"/>
            <a:ext cx="1121464" cy="731520"/>
          </a:xfrm>
          <a:prstGeom prst="ellipse">
            <a:avLst/>
          </a:prstGeom>
          <a:solidFill>
            <a:srgbClr val="159EBF"/>
          </a:solidFill>
          <a:ln w="12700" cap="flat" cmpd="sng" algn="ctr">
            <a:noFill/>
            <a:prstDash val="solid"/>
            <a:round/>
            <a:headEnd type="none" w="sm" len="sm"/>
            <a:tailEnd type="none" w="sm" len="sm"/>
          </a:ln>
        </p:spPr>
        <p:txBody>
          <a:bodyPr rtlCol="0" anchor="ctr"/>
          <a:lstStyle/>
          <a:p>
            <a:pPr algn="ctr" fontAlgn="base">
              <a:spcBef>
                <a:spcPct val="0"/>
              </a:spcBef>
              <a:spcAft>
                <a:spcPct val="0"/>
              </a:spcAft>
            </a:pPr>
            <a:endParaRPr lang="en-US">
              <a:solidFill>
                <a:srgbClr val="000000"/>
              </a:solidFill>
              <a:latin typeface="Georgia"/>
              <a:ea typeface="Geneva" pitchFamily="-109" charset="-128"/>
            </a:endParaRPr>
          </a:p>
        </p:txBody>
      </p:sp>
      <p:sp>
        <p:nvSpPr>
          <p:cNvPr id="10" name="TextBox 9">
            <a:extLst>
              <a:ext uri="{FF2B5EF4-FFF2-40B4-BE49-F238E27FC236}">
                <a16:creationId xmlns:a16="http://schemas.microsoft.com/office/drawing/2014/main" id="{1A7FFDFF-E59F-4177-893E-ED58BD4482F9}"/>
              </a:ext>
            </a:extLst>
          </p:cNvPr>
          <p:cNvSpPr txBox="1"/>
          <p:nvPr/>
        </p:nvSpPr>
        <p:spPr>
          <a:xfrm>
            <a:off x="3071351" y="4165188"/>
            <a:ext cx="1536316" cy="830997"/>
          </a:xfrm>
          <a:prstGeom prst="rect">
            <a:avLst/>
          </a:prstGeom>
          <a:noFill/>
        </p:spPr>
        <p:txBody>
          <a:bodyPr wrap="square" rtlCol="0">
            <a:spAutoFit/>
          </a:bodyPr>
          <a:lstStyle/>
          <a:p>
            <a:pPr algn="ctr" fontAlgn="base">
              <a:spcBef>
                <a:spcPct val="0"/>
              </a:spcBef>
              <a:spcAft>
                <a:spcPct val="0"/>
              </a:spcAft>
            </a:pPr>
            <a:r>
              <a:rPr lang="en-US" sz="1600" b="1" dirty="0">
                <a:solidFill>
                  <a:srgbClr val="FFFFFF"/>
                </a:solidFill>
                <a:latin typeface="Tahoma"/>
                <a:ea typeface="Geneva" pitchFamily="-109" charset="-128"/>
              </a:rPr>
              <a:t>Tax Free Money to Children</a:t>
            </a:r>
          </a:p>
        </p:txBody>
      </p:sp>
      <p:sp>
        <p:nvSpPr>
          <p:cNvPr id="11" name="TextBox 10">
            <a:extLst>
              <a:ext uri="{FF2B5EF4-FFF2-40B4-BE49-F238E27FC236}">
                <a16:creationId xmlns:a16="http://schemas.microsoft.com/office/drawing/2014/main" id="{53283DC3-E038-4A4B-8AA8-31C159AF9669}"/>
              </a:ext>
            </a:extLst>
          </p:cNvPr>
          <p:cNvSpPr txBox="1"/>
          <p:nvPr/>
        </p:nvSpPr>
        <p:spPr>
          <a:xfrm>
            <a:off x="5240812" y="4187974"/>
            <a:ext cx="1628384" cy="830997"/>
          </a:xfrm>
          <a:prstGeom prst="rect">
            <a:avLst/>
          </a:prstGeom>
          <a:noFill/>
        </p:spPr>
        <p:txBody>
          <a:bodyPr wrap="square" rtlCol="0">
            <a:spAutoFit/>
          </a:bodyPr>
          <a:lstStyle/>
          <a:p>
            <a:pPr algn="ctr" fontAlgn="base">
              <a:spcBef>
                <a:spcPct val="0"/>
              </a:spcBef>
              <a:spcAft>
                <a:spcPct val="0"/>
              </a:spcAft>
            </a:pPr>
            <a:r>
              <a:rPr lang="en-US" sz="1600" b="1" dirty="0">
                <a:solidFill>
                  <a:srgbClr val="FFFFFF"/>
                </a:solidFill>
                <a:latin typeface="Tahoma"/>
                <a:ea typeface="Geneva" pitchFamily="-109" charset="-128"/>
              </a:rPr>
              <a:t>Replace SS Benefits for Spouse</a:t>
            </a:r>
          </a:p>
        </p:txBody>
      </p:sp>
      <p:sp>
        <p:nvSpPr>
          <p:cNvPr id="12" name="TextBox 11">
            <a:extLst>
              <a:ext uri="{FF2B5EF4-FFF2-40B4-BE49-F238E27FC236}">
                <a16:creationId xmlns:a16="http://schemas.microsoft.com/office/drawing/2014/main" id="{BF2997B9-FB34-43BE-889B-990DB04F0F2F}"/>
              </a:ext>
            </a:extLst>
          </p:cNvPr>
          <p:cNvSpPr txBox="1"/>
          <p:nvPr/>
        </p:nvSpPr>
        <p:spPr>
          <a:xfrm>
            <a:off x="7547052" y="4279203"/>
            <a:ext cx="1560535" cy="584775"/>
          </a:xfrm>
          <a:prstGeom prst="rect">
            <a:avLst/>
          </a:prstGeom>
          <a:noFill/>
        </p:spPr>
        <p:txBody>
          <a:bodyPr wrap="square" rtlCol="0">
            <a:spAutoFit/>
          </a:bodyPr>
          <a:lstStyle/>
          <a:p>
            <a:pPr algn="ctr" fontAlgn="base">
              <a:spcBef>
                <a:spcPct val="0"/>
              </a:spcBef>
              <a:spcAft>
                <a:spcPct val="0"/>
              </a:spcAft>
            </a:pPr>
            <a:r>
              <a:rPr lang="en-US" sz="1600" b="1" dirty="0">
                <a:solidFill>
                  <a:srgbClr val="FFFFFF"/>
                </a:solidFill>
                <a:latin typeface="Tahoma"/>
                <a:ea typeface="Geneva" pitchFamily="-109" charset="-128"/>
              </a:rPr>
              <a:t>Charitable Donations</a:t>
            </a:r>
          </a:p>
        </p:txBody>
      </p:sp>
      <p:sp>
        <p:nvSpPr>
          <p:cNvPr id="13" name="TextBox 12">
            <a:extLst>
              <a:ext uri="{FF2B5EF4-FFF2-40B4-BE49-F238E27FC236}">
                <a16:creationId xmlns:a16="http://schemas.microsoft.com/office/drawing/2014/main" id="{0F85D993-260C-41A7-A0F4-0F3C2E2365AC}"/>
              </a:ext>
            </a:extLst>
          </p:cNvPr>
          <p:cNvSpPr txBox="1"/>
          <p:nvPr/>
        </p:nvSpPr>
        <p:spPr>
          <a:xfrm>
            <a:off x="4220896" y="5486401"/>
            <a:ext cx="3905439" cy="461665"/>
          </a:xfrm>
          <a:prstGeom prst="rect">
            <a:avLst/>
          </a:prstGeom>
          <a:solidFill>
            <a:schemeClr val="tx2"/>
          </a:solidFill>
        </p:spPr>
        <p:txBody>
          <a:bodyPr wrap="square" rtlCol="0">
            <a:spAutoFit/>
          </a:bodyPr>
          <a:lstStyle/>
          <a:p>
            <a:pPr algn="ctr" fontAlgn="base">
              <a:spcBef>
                <a:spcPct val="0"/>
              </a:spcBef>
              <a:spcAft>
                <a:spcPct val="0"/>
              </a:spcAft>
            </a:pPr>
            <a:r>
              <a:rPr lang="en-US" sz="2400" b="1" dirty="0">
                <a:solidFill>
                  <a:srgbClr val="000000"/>
                </a:solidFill>
                <a:latin typeface="Georgia"/>
                <a:ea typeface="Geneva" pitchFamily="-109" charset="-128"/>
              </a:rPr>
              <a:t>Creating more leverage</a:t>
            </a:r>
          </a:p>
        </p:txBody>
      </p:sp>
      <p:sp>
        <p:nvSpPr>
          <p:cNvPr id="4" name="Slide Number Placeholder 3">
            <a:extLst>
              <a:ext uri="{FF2B5EF4-FFF2-40B4-BE49-F238E27FC236}">
                <a16:creationId xmlns:a16="http://schemas.microsoft.com/office/drawing/2014/main" id="{21547785-2BC2-4DF3-AA96-F55680202C9B}"/>
              </a:ext>
            </a:extLst>
          </p:cNvPr>
          <p:cNvSpPr>
            <a:spLocks noGrp="1"/>
          </p:cNvSpPr>
          <p:nvPr>
            <p:ph type="sldNum" sz="quarter" idx="4"/>
          </p:nvPr>
        </p:nvSpPr>
        <p:spPr/>
        <p:txBody>
          <a:bodyPr/>
          <a:lstStyle/>
          <a:p>
            <a:pPr>
              <a:defRPr/>
            </a:pPr>
            <a:fld id="{2EDAC284-59FC-4EEB-A7F8-63017E0BC0CE}" type="slidenum">
              <a:rPr lang="en-US">
                <a:solidFill>
                  <a:srgbClr val="000000"/>
                </a:solidFill>
                <a:latin typeface="Tahoma"/>
                <a:ea typeface="Geneva" pitchFamily="-109" charset="-128"/>
              </a:rPr>
              <a:pPr>
                <a:defRPr/>
              </a:pPr>
              <a:t>46</a:t>
            </a:fld>
            <a:endParaRPr lang="en-US" dirty="0">
              <a:solidFill>
                <a:srgbClr val="000000"/>
              </a:solidFill>
              <a:latin typeface="Tahoma"/>
              <a:ea typeface="Geneva" pitchFamily="-109" charset="-128"/>
            </a:endParaRPr>
          </a:p>
        </p:txBody>
      </p:sp>
    </p:spTree>
    <p:extLst>
      <p:ext uri="{BB962C8B-B14F-4D97-AF65-F5344CB8AC3E}">
        <p14:creationId xmlns:p14="http://schemas.microsoft.com/office/powerpoint/2010/main" val="36246135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a:extLst>
              <a:ext uri="{FF2B5EF4-FFF2-40B4-BE49-F238E27FC236}">
                <a16:creationId xmlns:a16="http://schemas.microsoft.com/office/drawing/2014/main" id="{396A90E1-72B9-49E2-A6E4-6707E5BE98D8}"/>
              </a:ext>
            </a:extLst>
          </p:cNvPr>
          <p:cNvSpPr>
            <a:spLocks noGrp="1" noChangeArrowheads="1"/>
          </p:cNvSpPr>
          <p:nvPr>
            <p:ph type="title"/>
          </p:nvPr>
        </p:nvSpPr>
        <p:spPr>
          <a:xfrm>
            <a:off x="1981201" y="338328"/>
            <a:ext cx="8553341" cy="407438"/>
          </a:xfrm>
        </p:spPr>
        <p:txBody>
          <a:bodyPr/>
          <a:lstStyle/>
          <a:p>
            <a:r>
              <a:rPr lang="en-US" altLang="en-US" sz="3600" dirty="0"/>
              <a:t>Conclusion</a:t>
            </a:r>
          </a:p>
        </p:txBody>
      </p:sp>
      <p:sp>
        <p:nvSpPr>
          <p:cNvPr id="2" name="Content Placeholder 1">
            <a:extLst>
              <a:ext uri="{FF2B5EF4-FFF2-40B4-BE49-F238E27FC236}">
                <a16:creationId xmlns:a16="http://schemas.microsoft.com/office/drawing/2014/main" id="{EC2D1191-CDA3-4FE9-82F1-5983B974B643}"/>
              </a:ext>
            </a:extLst>
          </p:cNvPr>
          <p:cNvSpPr>
            <a:spLocks noGrp="1"/>
          </p:cNvSpPr>
          <p:nvPr>
            <p:ph idx="1"/>
          </p:nvPr>
        </p:nvSpPr>
        <p:spPr>
          <a:xfrm>
            <a:off x="4920344" y="1297030"/>
            <a:ext cx="5590902" cy="3534170"/>
          </a:xfrm>
        </p:spPr>
        <p:txBody>
          <a:bodyPr anchor="ctr"/>
          <a:lstStyle/>
          <a:p>
            <a:pPr>
              <a:spcBef>
                <a:spcPts val="600"/>
              </a:spcBef>
            </a:pPr>
            <a:r>
              <a:rPr lang="en-US" altLang="en-US" sz="2200" dirty="0"/>
              <a:t>IRAs are designed for retirement savings </a:t>
            </a:r>
          </a:p>
          <a:p>
            <a:pPr>
              <a:spcBef>
                <a:spcPts val="600"/>
              </a:spcBef>
            </a:pPr>
            <a:endParaRPr lang="en-US" altLang="en-US" sz="2200" dirty="0"/>
          </a:p>
          <a:p>
            <a:pPr>
              <a:spcBef>
                <a:spcPts val="600"/>
              </a:spcBef>
            </a:pPr>
            <a:r>
              <a:rPr lang="en-US" altLang="en-US" sz="2200" dirty="0"/>
              <a:t>IRAs can lose much of their value at death to income and estate taxes</a:t>
            </a:r>
          </a:p>
          <a:p>
            <a:pPr>
              <a:spcBef>
                <a:spcPts val="600"/>
              </a:spcBef>
            </a:pPr>
            <a:endParaRPr lang="en-US" altLang="en-US" sz="2200" dirty="0"/>
          </a:p>
          <a:p>
            <a:pPr>
              <a:spcBef>
                <a:spcPts val="600"/>
              </a:spcBef>
            </a:pPr>
            <a:r>
              <a:rPr lang="en-US" altLang="en-US" sz="2200" dirty="0"/>
              <a:t>Life insurance can help protect those assets</a:t>
            </a:r>
          </a:p>
          <a:p>
            <a:endParaRPr lang="en-US" sz="2200" dirty="0"/>
          </a:p>
        </p:txBody>
      </p:sp>
      <p:sp>
        <p:nvSpPr>
          <p:cNvPr id="4" name="Slide Number Placeholder 3">
            <a:extLst>
              <a:ext uri="{FF2B5EF4-FFF2-40B4-BE49-F238E27FC236}">
                <a16:creationId xmlns:a16="http://schemas.microsoft.com/office/drawing/2014/main" id="{D0C3C3AF-A0CD-4CC4-BF18-11412E6BDBFF}"/>
              </a:ext>
            </a:extLst>
          </p:cNvPr>
          <p:cNvSpPr>
            <a:spLocks noGrp="1"/>
          </p:cNvSpPr>
          <p:nvPr>
            <p:ph type="sldNum" sz="quarter" idx="4"/>
          </p:nvPr>
        </p:nvSpPr>
        <p:spPr/>
        <p:txBody>
          <a:bodyPr/>
          <a:lstStyle/>
          <a:p>
            <a:fld id="{1241AF63-A479-4D21-9EB7-FCDCB1D4989A}" type="slidenum">
              <a:rPr lang="en-US" altLang="en-US">
                <a:solidFill>
                  <a:srgbClr val="000000"/>
                </a:solidFill>
                <a:latin typeface="Tahoma"/>
                <a:ea typeface="Geneva" pitchFamily="-109" charset="-128"/>
              </a:rPr>
              <a:pPr/>
              <a:t>47</a:t>
            </a:fld>
            <a:endParaRPr lang="en-US" altLang="en-US" dirty="0">
              <a:solidFill>
                <a:srgbClr val="000000"/>
              </a:solidFill>
              <a:latin typeface="Tahoma"/>
              <a:ea typeface="Geneva" pitchFamily="-109" charset="-128"/>
            </a:endParaRPr>
          </a:p>
        </p:txBody>
      </p:sp>
      <p:pic>
        <p:nvPicPr>
          <p:cNvPr id="3" name="Picture 2">
            <a:extLst>
              <a:ext uri="{FF2B5EF4-FFF2-40B4-BE49-F238E27FC236}">
                <a16:creationId xmlns:a16="http://schemas.microsoft.com/office/drawing/2014/main" id="{650A51FF-5D5A-41C0-AEF6-EB2C862B6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06" t="28665" r="44808" b="2625"/>
          <a:stretch/>
        </p:blipFill>
        <p:spPr>
          <a:xfrm>
            <a:off x="2004345" y="1297029"/>
            <a:ext cx="2722329" cy="3534170"/>
          </a:xfrm>
          <a:prstGeom prst="rect">
            <a:avLst/>
          </a:prstGeom>
        </p:spPr>
      </p:pic>
    </p:spTree>
    <p:extLst>
      <p:ext uri="{BB962C8B-B14F-4D97-AF65-F5344CB8AC3E}">
        <p14:creationId xmlns:p14="http://schemas.microsoft.com/office/powerpoint/2010/main" val="20026570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934B17-6E09-4EC0-AF20-B2F69CFC7018}"/>
              </a:ext>
            </a:extLst>
          </p:cNvPr>
          <p:cNvSpPr>
            <a:spLocks noGrp="1"/>
          </p:cNvSpPr>
          <p:nvPr>
            <p:ph type="sldNum" sz="quarter" idx="4"/>
          </p:nvPr>
        </p:nvSpPr>
        <p:spPr/>
        <p:txBody>
          <a:bodyPr/>
          <a:lstStyle/>
          <a:p>
            <a:pPr>
              <a:defRPr/>
            </a:pPr>
            <a:fld id="{2EDAC284-59FC-4EEB-A7F8-63017E0BC0CE}" type="slidenum">
              <a:rPr lang="en-US" smtClean="0"/>
              <a:pPr>
                <a:defRPr/>
              </a:pPr>
              <a:t>48</a:t>
            </a:fld>
            <a:endParaRPr lang="en-US" dirty="0"/>
          </a:p>
        </p:txBody>
      </p:sp>
      <p:pic>
        <p:nvPicPr>
          <p:cNvPr id="4" name="Picture 3">
            <a:extLst>
              <a:ext uri="{FF2B5EF4-FFF2-40B4-BE49-F238E27FC236}">
                <a16:creationId xmlns:a16="http://schemas.microsoft.com/office/drawing/2014/main" id="{F238C79B-3E1E-4FF0-97B8-97DBAB0404BC}"/>
              </a:ext>
            </a:extLst>
          </p:cNvPr>
          <p:cNvPicPr>
            <a:picLocks noChangeAspect="1"/>
          </p:cNvPicPr>
          <p:nvPr/>
        </p:nvPicPr>
        <p:blipFill>
          <a:blip r:embed="rId2"/>
          <a:stretch>
            <a:fillRect/>
          </a:stretch>
        </p:blipFill>
        <p:spPr>
          <a:xfrm>
            <a:off x="1389599" y="0"/>
            <a:ext cx="9412801" cy="6858000"/>
          </a:xfrm>
          <a:prstGeom prst="rect">
            <a:avLst/>
          </a:prstGeom>
        </p:spPr>
      </p:pic>
      <p:sp>
        <p:nvSpPr>
          <p:cNvPr id="5" name="TextBox 4">
            <a:extLst>
              <a:ext uri="{FF2B5EF4-FFF2-40B4-BE49-F238E27FC236}">
                <a16:creationId xmlns:a16="http://schemas.microsoft.com/office/drawing/2014/main" id="{185C47DA-1AF6-42DE-82F5-94B9C343B055}"/>
              </a:ext>
            </a:extLst>
          </p:cNvPr>
          <p:cNvSpPr txBox="1"/>
          <p:nvPr/>
        </p:nvSpPr>
        <p:spPr>
          <a:xfrm>
            <a:off x="10058400" y="6469144"/>
            <a:ext cx="587229" cy="38885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40050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928C68-B9EC-439B-B5FE-76CE95F84D62}"/>
              </a:ext>
            </a:extLst>
          </p:cNvPr>
          <p:cNvSpPr>
            <a:spLocks noGrp="1"/>
          </p:cNvSpPr>
          <p:nvPr>
            <p:ph type="sldNum" sz="quarter" idx="4"/>
          </p:nvPr>
        </p:nvSpPr>
        <p:spPr/>
        <p:txBody>
          <a:bodyPr/>
          <a:lstStyle/>
          <a:p>
            <a:pPr>
              <a:defRPr/>
            </a:pPr>
            <a:fld id="{2EDAC284-59FC-4EEB-A7F8-63017E0BC0CE}" type="slidenum">
              <a:rPr lang="en-US" smtClean="0"/>
              <a:pPr>
                <a:defRPr/>
              </a:pPr>
              <a:t>49</a:t>
            </a:fld>
            <a:endParaRPr lang="en-US" dirty="0"/>
          </a:p>
        </p:txBody>
      </p:sp>
      <p:pic>
        <p:nvPicPr>
          <p:cNvPr id="5" name="Picture 4">
            <a:extLst>
              <a:ext uri="{FF2B5EF4-FFF2-40B4-BE49-F238E27FC236}">
                <a16:creationId xmlns:a16="http://schemas.microsoft.com/office/drawing/2014/main" id="{E8C06333-7315-4647-BD7A-5818D8E4EB61}"/>
              </a:ext>
            </a:extLst>
          </p:cNvPr>
          <p:cNvPicPr>
            <a:picLocks noChangeAspect="1"/>
          </p:cNvPicPr>
          <p:nvPr/>
        </p:nvPicPr>
        <p:blipFill>
          <a:blip r:embed="rId2"/>
          <a:stretch>
            <a:fillRect/>
          </a:stretch>
        </p:blipFill>
        <p:spPr>
          <a:xfrm>
            <a:off x="1548978" y="0"/>
            <a:ext cx="9094044" cy="6858000"/>
          </a:xfrm>
          <a:prstGeom prst="rect">
            <a:avLst/>
          </a:prstGeom>
        </p:spPr>
      </p:pic>
    </p:spTree>
    <p:extLst>
      <p:ext uri="{BB962C8B-B14F-4D97-AF65-F5344CB8AC3E}">
        <p14:creationId xmlns:p14="http://schemas.microsoft.com/office/powerpoint/2010/main" val="1829435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a:xfrm>
            <a:off x="1981200" y="609600"/>
            <a:ext cx="8229600" cy="1143000"/>
          </a:xfrm>
        </p:spPr>
        <p:txBody>
          <a:bodyPr/>
          <a:lstStyle/>
          <a:p>
            <a:pPr eaLnBrk="1" hangingPunct="1">
              <a:defRPr/>
            </a:pPr>
            <a:r>
              <a:rPr lang="en-US" sz="3600" dirty="0">
                <a:solidFill>
                  <a:schemeClr val="hlink"/>
                </a:solidFill>
              </a:rPr>
              <a:t>REQUIRED MINIMUM DISTRIBUTIONS</a:t>
            </a:r>
            <a:br>
              <a:rPr lang="en-US" sz="3600" dirty="0">
                <a:solidFill>
                  <a:schemeClr val="hlink"/>
                </a:solidFill>
              </a:rPr>
            </a:br>
            <a:r>
              <a:rPr lang="en-US" sz="3600" dirty="0">
                <a:solidFill>
                  <a:schemeClr val="hlink"/>
                </a:solidFill>
              </a:rPr>
              <a:t>*LIFETIME DISTRIBUTIONS*</a:t>
            </a:r>
          </a:p>
        </p:txBody>
      </p:sp>
      <p:sp>
        <p:nvSpPr>
          <p:cNvPr id="80899" name="Rectangle 3"/>
          <p:cNvSpPr>
            <a:spLocks noGrp="1" noChangeArrowheads="1"/>
          </p:cNvSpPr>
          <p:nvPr>
            <p:ph type="body" idx="1"/>
          </p:nvPr>
        </p:nvSpPr>
        <p:spPr>
          <a:xfrm>
            <a:off x="1981200" y="2332038"/>
            <a:ext cx="8229600" cy="3916362"/>
          </a:xfrm>
        </p:spPr>
        <p:txBody>
          <a:bodyPr/>
          <a:lstStyle/>
          <a:p>
            <a:pPr algn="ctr" eaLnBrk="1" hangingPunct="1">
              <a:lnSpc>
                <a:spcPct val="80000"/>
              </a:lnSpc>
              <a:buFont typeface="Wingdings" pitchFamily="2" charset="2"/>
              <a:buNone/>
              <a:defRPr/>
            </a:pPr>
            <a:r>
              <a:rPr lang="en-US" sz="3400" b="1" i="1" dirty="0"/>
              <a:t>TWO CHANGES FOR LIFETIME RMDs:</a:t>
            </a:r>
          </a:p>
          <a:p>
            <a:pPr eaLnBrk="1" hangingPunct="1">
              <a:lnSpc>
                <a:spcPct val="80000"/>
              </a:lnSpc>
              <a:buFont typeface="Wingdings" pitchFamily="2" charset="2"/>
              <a:buNone/>
              <a:defRPr/>
            </a:pPr>
            <a:endParaRPr lang="en-US" sz="3000" b="1" i="1" dirty="0"/>
          </a:p>
          <a:p>
            <a:pPr marL="0" indent="0" eaLnBrk="1" hangingPunct="1">
              <a:lnSpc>
                <a:spcPct val="80000"/>
              </a:lnSpc>
              <a:buNone/>
              <a:defRPr/>
            </a:pPr>
            <a:r>
              <a:rPr lang="en-US" sz="3000" b="1" dirty="0"/>
              <a:t>1.   New RMD Age : 72</a:t>
            </a:r>
          </a:p>
          <a:p>
            <a:pPr marL="0" indent="0" eaLnBrk="1" hangingPunct="1">
              <a:lnSpc>
                <a:spcPct val="80000"/>
              </a:lnSpc>
              <a:buNone/>
              <a:defRPr/>
            </a:pPr>
            <a:r>
              <a:rPr lang="en-US" sz="3000" b="1" dirty="0"/>
              <a:t>      (for people who attain age 70 ½ after 2019)</a:t>
            </a:r>
          </a:p>
          <a:p>
            <a:pPr marL="0" indent="0" eaLnBrk="1" hangingPunct="1">
              <a:lnSpc>
                <a:spcPct val="80000"/>
              </a:lnSpc>
              <a:buNone/>
              <a:defRPr/>
            </a:pPr>
            <a:r>
              <a:rPr lang="en-US" sz="2800" b="1" dirty="0"/>
              <a:t>      (Despite new age 72, charitable QCD still 70 ½)</a:t>
            </a:r>
          </a:p>
          <a:p>
            <a:pPr marL="0" indent="0" eaLnBrk="1" hangingPunct="1">
              <a:lnSpc>
                <a:spcPct val="80000"/>
              </a:lnSpc>
              <a:buNone/>
              <a:defRPr/>
            </a:pPr>
            <a:endParaRPr lang="en-US" sz="3000" b="1" dirty="0"/>
          </a:p>
          <a:p>
            <a:pPr marL="0" indent="0" eaLnBrk="1" hangingPunct="1">
              <a:lnSpc>
                <a:spcPct val="80000"/>
              </a:lnSpc>
              <a:buNone/>
              <a:defRPr/>
            </a:pPr>
            <a:r>
              <a:rPr lang="en-US" sz="3000" b="1" dirty="0"/>
              <a:t>2.    New life expectancy tables </a:t>
            </a:r>
            <a:r>
              <a:rPr lang="en-US" sz="2600" b="1" dirty="0"/>
              <a:t>(beginning in 2021)</a:t>
            </a:r>
          </a:p>
          <a:p>
            <a:pPr marL="0" indent="0" eaLnBrk="1" hangingPunct="1">
              <a:lnSpc>
                <a:spcPct val="80000"/>
              </a:lnSpc>
              <a:buNone/>
              <a:defRPr/>
            </a:pPr>
            <a:r>
              <a:rPr lang="en-US" sz="3000" b="1" dirty="0"/>
              <a:t>	</a:t>
            </a:r>
            <a:r>
              <a:rPr lang="en-US" sz="2800" b="1" dirty="0"/>
              <a:t>Annual RMD amounts will decline by</a:t>
            </a:r>
          </a:p>
          <a:p>
            <a:pPr marL="0" indent="0" eaLnBrk="1" hangingPunct="1">
              <a:lnSpc>
                <a:spcPct val="80000"/>
              </a:lnSpc>
              <a:buNone/>
              <a:defRPr/>
            </a:pPr>
            <a:r>
              <a:rPr lang="en-US" sz="2800" b="1" dirty="0"/>
              <a:t>          between 0.3% and 0.5% each year </a:t>
            </a:r>
            <a:r>
              <a:rPr lang="en-US" sz="2400" b="1" dirty="0"/>
              <a:t>(varies by age)</a:t>
            </a:r>
          </a:p>
          <a:p>
            <a:pPr eaLnBrk="1" hangingPunct="1">
              <a:lnSpc>
                <a:spcPct val="80000"/>
              </a:lnSpc>
              <a:buFont typeface="Wingdings" pitchFamily="2" charset="2"/>
              <a:buNone/>
              <a:defRPr/>
            </a:pPr>
            <a:endParaRPr lang="en-US" sz="1600" b="1" dirty="0"/>
          </a:p>
        </p:txBody>
      </p:sp>
    </p:spTree>
    <p:extLst>
      <p:ext uri="{BB962C8B-B14F-4D97-AF65-F5344CB8AC3E}">
        <p14:creationId xmlns:p14="http://schemas.microsoft.com/office/powerpoint/2010/main" val="713856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3C7C6E-D211-45D0-9DDC-9B117CD7677B}"/>
              </a:ext>
            </a:extLst>
          </p:cNvPr>
          <p:cNvSpPr>
            <a:spLocks noGrp="1"/>
          </p:cNvSpPr>
          <p:nvPr>
            <p:ph type="sldNum" sz="quarter" idx="4"/>
          </p:nvPr>
        </p:nvSpPr>
        <p:spPr/>
        <p:txBody>
          <a:bodyPr/>
          <a:lstStyle/>
          <a:p>
            <a:pPr>
              <a:defRPr/>
            </a:pPr>
            <a:fld id="{2EDAC284-59FC-4EEB-A7F8-63017E0BC0CE}" type="slidenum">
              <a:rPr lang="en-US" smtClean="0"/>
              <a:pPr>
                <a:defRPr/>
              </a:pPr>
              <a:t>50</a:t>
            </a:fld>
            <a:endParaRPr lang="en-US" dirty="0"/>
          </a:p>
        </p:txBody>
      </p:sp>
      <p:pic>
        <p:nvPicPr>
          <p:cNvPr id="4" name="Picture 3">
            <a:extLst>
              <a:ext uri="{FF2B5EF4-FFF2-40B4-BE49-F238E27FC236}">
                <a16:creationId xmlns:a16="http://schemas.microsoft.com/office/drawing/2014/main" id="{F58A0727-5E95-48E0-83CD-5F7182CCFB69}"/>
              </a:ext>
            </a:extLst>
          </p:cNvPr>
          <p:cNvPicPr>
            <a:picLocks noChangeAspect="1"/>
          </p:cNvPicPr>
          <p:nvPr/>
        </p:nvPicPr>
        <p:blipFill>
          <a:blip r:embed="rId2"/>
          <a:stretch>
            <a:fillRect/>
          </a:stretch>
        </p:blipFill>
        <p:spPr>
          <a:xfrm>
            <a:off x="1588047" y="0"/>
            <a:ext cx="9015905" cy="6858000"/>
          </a:xfrm>
          <a:prstGeom prst="rect">
            <a:avLst/>
          </a:prstGeom>
        </p:spPr>
      </p:pic>
    </p:spTree>
    <p:extLst>
      <p:ext uri="{BB962C8B-B14F-4D97-AF65-F5344CB8AC3E}">
        <p14:creationId xmlns:p14="http://schemas.microsoft.com/office/powerpoint/2010/main" val="834105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3D836-5308-4C37-A7D3-312A929DCAD1}"/>
              </a:ext>
            </a:extLst>
          </p:cNvPr>
          <p:cNvSpPr>
            <a:spLocks noGrp="1"/>
          </p:cNvSpPr>
          <p:nvPr>
            <p:ph type="title"/>
          </p:nvPr>
        </p:nvSpPr>
        <p:spPr/>
        <p:txBody>
          <a:bodyPr/>
          <a:lstStyle/>
          <a:p>
            <a:pPr algn="ctr"/>
            <a:r>
              <a:rPr lang="en-US" sz="9600" dirty="0"/>
              <a:t>Questions</a:t>
            </a:r>
          </a:p>
        </p:txBody>
      </p:sp>
      <p:pic>
        <p:nvPicPr>
          <p:cNvPr id="4" name="Picture 15">
            <a:extLst>
              <a:ext uri="{FF2B5EF4-FFF2-40B4-BE49-F238E27FC236}">
                <a16:creationId xmlns:a16="http://schemas.microsoft.com/office/drawing/2014/main" id="{28320C40-18DA-439E-A2B7-162C94BD9A3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6620" t="16228" r="24753" b="7793"/>
          <a:stretch/>
        </p:blipFill>
        <p:spPr bwMode="auto">
          <a:xfrm>
            <a:off x="4748568" y="1605728"/>
            <a:ext cx="2669609" cy="364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16CF3B4-74CF-4756-A966-E06F8E18E5F0}"/>
              </a:ext>
            </a:extLst>
          </p:cNvPr>
          <p:cNvSpPr>
            <a:spLocks noGrp="1"/>
          </p:cNvSpPr>
          <p:nvPr>
            <p:ph type="sldNum" sz="quarter" idx="4"/>
          </p:nvPr>
        </p:nvSpPr>
        <p:spPr/>
        <p:txBody>
          <a:bodyPr/>
          <a:lstStyle/>
          <a:p>
            <a:pPr>
              <a:defRPr/>
            </a:pPr>
            <a:fld id="{2EDAC284-59FC-4EEB-A7F8-63017E0BC0CE}" type="slidenum">
              <a:rPr lang="en-US" smtClean="0"/>
              <a:pPr>
                <a:defRPr/>
              </a:pPr>
              <a:t>51</a:t>
            </a:fld>
            <a:endParaRPr lang="en-US" dirty="0"/>
          </a:p>
        </p:txBody>
      </p:sp>
      <p:sp>
        <p:nvSpPr>
          <p:cNvPr id="11" name="TextBox 10">
            <a:extLst>
              <a:ext uri="{FF2B5EF4-FFF2-40B4-BE49-F238E27FC236}">
                <a16:creationId xmlns:a16="http://schemas.microsoft.com/office/drawing/2014/main" id="{7E73B06F-0239-4787-952E-1F197773A6F3}"/>
              </a:ext>
            </a:extLst>
          </p:cNvPr>
          <p:cNvSpPr txBox="1"/>
          <p:nvPr/>
        </p:nvSpPr>
        <p:spPr>
          <a:xfrm>
            <a:off x="4563072" y="5735937"/>
            <a:ext cx="6094520" cy="461665"/>
          </a:xfrm>
          <a:prstGeom prst="rect">
            <a:avLst/>
          </a:prstGeom>
          <a:noFill/>
        </p:spPr>
        <p:txBody>
          <a:bodyPr wrap="square">
            <a:spAutoFit/>
          </a:bodyPr>
          <a:lstStyle/>
          <a:p>
            <a:r>
              <a:rPr lang="en-US" sz="24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www.nyladvisors.com</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1732952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057400" y="457200"/>
            <a:ext cx="8153400" cy="1143000"/>
          </a:xfrm>
        </p:spPr>
        <p:txBody>
          <a:bodyPr/>
          <a:lstStyle/>
          <a:p>
            <a:pPr algn="ctr"/>
            <a:r>
              <a:rPr lang="en-US" sz="2800" b="1" dirty="0"/>
              <a:t>Want to make charitable gifts from your IRA (“QCD”)?</a:t>
            </a:r>
            <a:br>
              <a:rPr lang="en-US" sz="2800" b="1" dirty="0"/>
            </a:br>
            <a:r>
              <a:rPr lang="en-US" sz="2800" b="1" i="1" dirty="0"/>
              <a:t>Then NEVER make a tax-deductible contribution </a:t>
            </a:r>
            <a:br>
              <a:rPr lang="en-US" sz="2800" b="1" i="1" dirty="0"/>
            </a:br>
            <a:r>
              <a:rPr lang="en-US" sz="2800" b="1" i="1" dirty="0"/>
              <a:t>to your IRA after attaining age 70 ½ </a:t>
            </a:r>
          </a:p>
        </p:txBody>
      </p:sp>
      <p:sp>
        <p:nvSpPr>
          <p:cNvPr id="34819" name="Content Placeholder 2"/>
          <p:cNvSpPr>
            <a:spLocks noGrp="1"/>
          </p:cNvSpPr>
          <p:nvPr>
            <p:ph idx="1"/>
          </p:nvPr>
        </p:nvSpPr>
        <p:spPr/>
        <p:txBody>
          <a:bodyPr/>
          <a:lstStyle/>
          <a:p>
            <a:pPr marL="0" indent="0">
              <a:buNone/>
            </a:pPr>
            <a:endParaRPr lang="en-US" sz="1950" dirty="0"/>
          </a:p>
          <a:p>
            <a:pPr marL="0" indent="0">
              <a:buNone/>
            </a:pPr>
            <a:endParaRPr lang="en-US" sz="1950" dirty="0"/>
          </a:p>
          <a:p>
            <a:pPr marL="0" indent="0">
              <a:buNone/>
            </a:pPr>
            <a:r>
              <a:rPr lang="en-US" sz="2000" dirty="0"/>
              <a:t>SECURE Act: If a person ever makes a tax-deductible contribution to an IRA after age 70 ½, then the amount of the qualified charitable distribution from an IRA that can be excluded from taxable income is reduced by that amount.</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(New last sentence added to end of Sec 408(d)(8)(A))</a:t>
            </a:r>
            <a:endParaRPr lang="en-US" sz="1950" dirty="0"/>
          </a:p>
        </p:txBody>
      </p:sp>
      <p:sp>
        <p:nvSpPr>
          <p:cNvPr id="4" name="TextBox 3"/>
          <p:cNvSpPr txBox="1"/>
          <p:nvPr/>
        </p:nvSpPr>
        <p:spPr>
          <a:xfrm>
            <a:off x="2670810" y="5782576"/>
            <a:ext cx="3657600" cy="230832"/>
          </a:xfrm>
          <a:prstGeom prst="rect">
            <a:avLst/>
          </a:prstGeom>
          <a:noFill/>
        </p:spPr>
        <p:txBody>
          <a:bodyPr wrap="square" rtlCol="0">
            <a:spAutoFit/>
          </a:bodyPr>
          <a:lstStyle/>
          <a:p>
            <a:r>
              <a:rPr lang="en-US" sz="900" dirty="0">
                <a:solidFill>
                  <a:prstClr val="black"/>
                </a:solidFill>
                <a:latin typeface="Calibri"/>
              </a:rPr>
              <a:t>.</a:t>
            </a:r>
          </a:p>
        </p:txBody>
      </p:sp>
    </p:spTree>
    <p:extLst>
      <p:ext uri="{BB962C8B-B14F-4D97-AF65-F5344CB8AC3E}">
        <p14:creationId xmlns:p14="http://schemas.microsoft.com/office/powerpoint/2010/main" val="814741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dirty="0"/>
              <a:t>Secure Act: 10 Year Rule</a:t>
            </a:r>
            <a:endParaRPr lang="en-US" sz="2800" i="1" dirty="0">
              <a:solidFill>
                <a:srgbClr val="FF0000"/>
              </a:solidFill>
            </a:endParaRPr>
          </a:p>
        </p:txBody>
      </p:sp>
      <p:sp>
        <p:nvSpPr>
          <p:cNvPr id="73731" name="Rectangle 3"/>
          <p:cNvSpPr>
            <a:spLocks noGrp="1" noChangeArrowheads="1"/>
          </p:cNvSpPr>
          <p:nvPr>
            <p:ph idx="1"/>
          </p:nvPr>
        </p:nvSpPr>
        <p:spPr>
          <a:xfrm>
            <a:off x="1796562" y="1832954"/>
            <a:ext cx="4000500" cy="4144963"/>
          </a:xfrm>
        </p:spPr>
        <p:txBody>
          <a:bodyPr/>
          <a:lstStyle/>
          <a:p>
            <a:pPr algn="ctr" eaLnBrk="1" hangingPunct="1"/>
            <a:endParaRPr lang="en-US" dirty="0"/>
          </a:p>
          <a:p>
            <a:pPr marL="0" indent="0" algn="ctr" eaLnBrk="1" hangingPunct="1">
              <a:buNone/>
            </a:pPr>
            <a:r>
              <a:rPr lang="en-US" b="1" dirty="0"/>
              <a:t>The SECURE Act basically, requires all IRAs, Roth IRAs, and Qualified Plans to be distributed within 10-years of death.</a:t>
            </a:r>
          </a:p>
        </p:txBody>
      </p:sp>
      <p:sp>
        <p:nvSpPr>
          <p:cNvPr id="73732" name="Rectangle 4"/>
          <p:cNvSpPr>
            <a:spLocks noChangeArrowheads="1"/>
          </p:cNvSpPr>
          <p:nvPr/>
        </p:nvSpPr>
        <p:spPr bwMode="auto">
          <a:xfrm>
            <a:off x="1676400" y="-152400"/>
            <a:ext cx="8229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en-US" sz="3200" dirty="0">
              <a:solidFill>
                <a:prstClr val="black"/>
              </a:solidFill>
              <a:latin typeface="Calibri"/>
            </a:endParaRPr>
          </a:p>
        </p:txBody>
      </p:sp>
      <p:pic>
        <p:nvPicPr>
          <p:cNvPr id="2" name="Picture 1">
            <a:extLst>
              <a:ext uri="{FF2B5EF4-FFF2-40B4-BE49-F238E27FC236}">
                <a16:creationId xmlns:a16="http://schemas.microsoft.com/office/drawing/2014/main" id="{71B0CDF3-4704-4305-9DF6-42EECA762D8D}"/>
              </a:ext>
            </a:extLst>
          </p:cNvPr>
          <p:cNvPicPr>
            <a:picLocks noChangeAspect="1"/>
          </p:cNvPicPr>
          <p:nvPr/>
        </p:nvPicPr>
        <p:blipFill>
          <a:blip r:embed="rId2"/>
          <a:stretch>
            <a:fillRect/>
          </a:stretch>
        </p:blipFill>
        <p:spPr>
          <a:xfrm>
            <a:off x="6137030" y="2495734"/>
            <a:ext cx="4229100" cy="2819400"/>
          </a:xfrm>
          <a:prstGeom prst="rect">
            <a:avLst/>
          </a:prstGeom>
        </p:spPr>
      </p:pic>
    </p:spTree>
    <p:extLst>
      <p:ext uri="{BB962C8B-B14F-4D97-AF65-F5344CB8AC3E}">
        <p14:creationId xmlns:p14="http://schemas.microsoft.com/office/powerpoint/2010/main" val="1056023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1D410-619E-4734-B48B-A89993D2C7C2}"/>
              </a:ext>
            </a:extLst>
          </p:cNvPr>
          <p:cNvSpPr>
            <a:spLocks noGrp="1"/>
          </p:cNvSpPr>
          <p:nvPr>
            <p:ph type="title"/>
          </p:nvPr>
        </p:nvSpPr>
        <p:spPr>
          <a:xfrm>
            <a:off x="1981200" y="113418"/>
            <a:ext cx="8229600" cy="1143000"/>
          </a:xfrm>
        </p:spPr>
        <p:txBody>
          <a:bodyPr/>
          <a:lstStyle/>
          <a:p>
            <a:r>
              <a:rPr lang="en-US" dirty="0"/>
              <a:t>Secure Act: 10 Year Rule</a:t>
            </a:r>
          </a:p>
        </p:txBody>
      </p:sp>
      <p:sp>
        <p:nvSpPr>
          <p:cNvPr id="3" name="Content Placeholder 2">
            <a:extLst>
              <a:ext uri="{FF2B5EF4-FFF2-40B4-BE49-F238E27FC236}">
                <a16:creationId xmlns:a16="http://schemas.microsoft.com/office/drawing/2014/main" id="{B94D7521-EC8F-4802-A1A5-3E7D39C07265}"/>
              </a:ext>
            </a:extLst>
          </p:cNvPr>
          <p:cNvSpPr>
            <a:spLocks noGrp="1"/>
          </p:cNvSpPr>
          <p:nvPr>
            <p:ph idx="1"/>
          </p:nvPr>
        </p:nvSpPr>
        <p:spPr>
          <a:xfrm>
            <a:off x="2023835" y="1447800"/>
            <a:ext cx="8229600" cy="4853782"/>
          </a:xfrm>
        </p:spPr>
        <p:txBody>
          <a:bodyPr/>
          <a:lstStyle/>
          <a:p>
            <a:r>
              <a:rPr lang="en-US" sz="2400" dirty="0"/>
              <a:t>Post-Death Distributions after the Secure Act:</a:t>
            </a:r>
          </a:p>
          <a:p>
            <a:pPr lvl="1"/>
            <a:r>
              <a:rPr lang="en-US" sz="2000" dirty="0"/>
              <a:t>Non-Designated Beneficiaries</a:t>
            </a:r>
          </a:p>
          <a:p>
            <a:pPr lvl="2"/>
            <a:r>
              <a:rPr lang="en-US" sz="1800" dirty="0"/>
              <a:t>Five-Year Rule</a:t>
            </a:r>
          </a:p>
          <a:p>
            <a:pPr lvl="2"/>
            <a:r>
              <a:rPr lang="en-US" sz="1800" dirty="0"/>
              <a:t>“Ghost” Rule</a:t>
            </a:r>
          </a:p>
          <a:p>
            <a:pPr lvl="2"/>
            <a:r>
              <a:rPr lang="en-US" sz="1800" dirty="0"/>
              <a:t>Guidance Needed from IRS or Treasury</a:t>
            </a:r>
          </a:p>
          <a:p>
            <a:pPr lvl="1"/>
            <a:r>
              <a:rPr lang="en-US" sz="2000" dirty="0"/>
              <a:t>Designated Beneficiaries</a:t>
            </a:r>
          </a:p>
          <a:p>
            <a:pPr lvl="2"/>
            <a:r>
              <a:rPr lang="en-US" sz="1800" dirty="0"/>
              <a:t>Ten-Year Rule</a:t>
            </a:r>
          </a:p>
          <a:p>
            <a:pPr lvl="1"/>
            <a:r>
              <a:rPr lang="en-US" sz="2000" dirty="0"/>
              <a:t>Eligible Designated Beneficiaries</a:t>
            </a:r>
          </a:p>
          <a:p>
            <a:pPr lvl="2"/>
            <a:r>
              <a:rPr lang="en-US" sz="1800" dirty="0"/>
              <a:t>Spouses – Life Expectancy</a:t>
            </a:r>
          </a:p>
          <a:p>
            <a:pPr lvl="2"/>
            <a:r>
              <a:rPr lang="en-US" sz="1800" dirty="0"/>
              <a:t>Minor Children – Life Expectancy (modified)</a:t>
            </a:r>
          </a:p>
          <a:p>
            <a:pPr lvl="2"/>
            <a:r>
              <a:rPr lang="en-US" sz="1800" dirty="0"/>
              <a:t>Disabled Beneficiaries – Life Expectancy</a:t>
            </a:r>
          </a:p>
          <a:p>
            <a:pPr lvl="2"/>
            <a:r>
              <a:rPr lang="en-US" sz="1800" dirty="0"/>
              <a:t>Chronically ill Beneficiaries – Life Expectancy</a:t>
            </a:r>
          </a:p>
          <a:p>
            <a:pPr lvl="2"/>
            <a:r>
              <a:rPr lang="en-US" sz="1800" dirty="0"/>
              <a:t>Individual not more than ten years younger than employee</a:t>
            </a:r>
          </a:p>
        </p:txBody>
      </p:sp>
      <p:pic>
        <p:nvPicPr>
          <p:cNvPr id="5" name="Picture 4">
            <a:extLst>
              <a:ext uri="{FF2B5EF4-FFF2-40B4-BE49-F238E27FC236}">
                <a16:creationId xmlns:a16="http://schemas.microsoft.com/office/drawing/2014/main" id="{93598485-8FAC-4B0D-A025-31749B866E6A}"/>
              </a:ext>
            </a:extLst>
          </p:cNvPr>
          <p:cNvPicPr>
            <a:picLocks noChangeAspect="1"/>
          </p:cNvPicPr>
          <p:nvPr/>
        </p:nvPicPr>
        <p:blipFill>
          <a:blip r:embed="rId2"/>
          <a:stretch>
            <a:fillRect/>
          </a:stretch>
        </p:blipFill>
        <p:spPr>
          <a:xfrm>
            <a:off x="7696200" y="2743200"/>
            <a:ext cx="2705100" cy="1695450"/>
          </a:xfrm>
          <a:prstGeom prst="rect">
            <a:avLst/>
          </a:prstGeom>
        </p:spPr>
      </p:pic>
      <p:sp>
        <p:nvSpPr>
          <p:cNvPr id="4" name="Rectangle 3">
            <a:extLst>
              <a:ext uri="{FF2B5EF4-FFF2-40B4-BE49-F238E27FC236}">
                <a16:creationId xmlns:a16="http://schemas.microsoft.com/office/drawing/2014/main" id="{03EEAA77-6B9F-41E7-90CF-EA1AEB894EFA}"/>
              </a:ext>
            </a:extLst>
          </p:cNvPr>
          <p:cNvSpPr/>
          <p:nvPr/>
        </p:nvSpPr>
        <p:spPr>
          <a:xfrm>
            <a:off x="5284143" y="6106047"/>
            <a:ext cx="1623714" cy="369332"/>
          </a:xfrm>
          <a:prstGeom prst="rect">
            <a:avLst/>
          </a:prstGeom>
        </p:spPr>
        <p:txBody>
          <a:bodyPr wrap="none">
            <a:spAutoFit/>
          </a:bodyPr>
          <a:lstStyle/>
          <a:p>
            <a:pPr algn="ctr"/>
            <a:r>
              <a:rPr lang="en-US" dirty="0">
                <a:solidFill>
                  <a:prstClr val="black"/>
                </a:solidFill>
                <a:latin typeface="Calibri"/>
              </a:rPr>
              <a:t>IRC § 401(a)(9)</a:t>
            </a:r>
          </a:p>
        </p:txBody>
      </p:sp>
    </p:spTree>
    <p:extLst>
      <p:ext uri="{BB962C8B-B14F-4D97-AF65-F5344CB8AC3E}">
        <p14:creationId xmlns:p14="http://schemas.microsoft.com/office/powerpoint/2010/main" val="1397815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a:xfrm>
            <a:off x="1981200" y="304800"/>
            <a:ext cx="8229600" cy="1143000"/>
          </a:xfrm>
        </p:spPr>
        <p:txBody>
          <a:bodyPr/>
          <a:lstStyle/>
          <a:p>
            <a:pPr eaLnBrk="1" hangingPunct="1"/>
            <a:r>
              <a:rPr lang="en-US" dirty="0"/>
              <a:t>Responding to the “Ten-Year Rule” </a:t>
            </a:r>
            <a:endParaRPr lang="en-US" i="1" dirty="0">
              <a:solidFill>
                <a:srgbClr val="FF0000"/>
              </a:solidFill>
            </a:endParaRPr>
          </a:p>
        </p:txBody>
      </p:sp>
      <p:sp>
        <p:nvSpPr>
          <p:cNvPr id="6147" name="Rectangle 3"/>
          <p:cNvSpPr>
            <a:spLocks noGrp="1" noChangeArrowheads="1"/>
          </p:cNvSpPr>
          <p:nvPr>
            <p:ph idx="1"/>
          </p:nvPr>
        </p:nvSpPr>
        <p:spPr>
          <a:xfrm>
            <a:off x="1969477" y="1600200"/>
            <a:ext cx="8229600" cy="4495800"/>
          </a:xfrm>
        </p:spPr>
        <p:txBody>
          <a:bodyPr/>
          <a:lstStyle/>
          <a:p>
            <a:pPr eaLnBrk="1" hangingPunct="1"/>
            <a:r>
              <a:rPr lang="en-US" sz="2400" dirty="0"/>
              <a:t>Prior Law Compared to the “Ten-Year Rule”</a:t>
            </a:r>
          </a:p>
          <a:p>
            <a:pPr eaLnBrk="1" hangingPunct="1"/>
            <a:r>
              <a:rPr lang="en-US" sz="2400" dirty="0"/>
              <a:t>Beneficiary Options after the Secure Act</a:t>
            </a:r>
          </a:p>
          <a:p>
            <a:pPr eaLnBrk="1" hangingPunct="1"/>
            <a:r>
              <a:rPr lang="en-US" sz="2400" dirty="0"/>
              <a:t>Conduit v. Accumulation Trusts after the Secure Act</a:t>
            </a:r>
          </a:p>
          <a:p>
            <a:pPr eaLnBrk="1" hangingPunct="1"/>
            <a:r>
              <a:rPr lang="en-US" sz="2400" dirty="0"/>
              <a:t>Solutions to Analyze which may Reduce the Impact of the 10-Year Rule:</a:t>
            </a:r>
          </a:p>
          <a:p>
            <a:pPr lvl="1" eaLnBrk="1" hangingPunct="1"/>
            <a:r>
              <a:rPr lang="en-US" sz="1800" dirty="0"/>
              <a:t>Multi-generational Spray Trusts</a:t>
            </a:r>
          </a:p>
          <a:p>
            <a:pPr lvl="1" eaLnBrk="1" hangingPunct="1"/>
            <a:r>
              <a:rPr lang="en-US" sz="1800" dirty="0"/>
              <a:t>Roth Conversions</a:t>
            </a:r>
          </a:p>
          <a:p>
            <a:pPr lvl="1" eaLnBrk="1" hangingPunct="1"/>
            <a:r>
              <a:rPr lang="en-US" sz="1800" dirty="0"/>
              <a:t>Spousal Rollovers and the </a:t>
            </a:r>
            <a:r>
              <a:rPr lang="en-US" sz="1800" i="1" dirty="0"/>
              <a:t>New</a:t>
            </a:r>
            <a:r>
              <a:rPr lang="en-US" sz="1800" dirty="0"/>
              <a:t> Spousal Rollover Trap</a:t>
            </a:r>
          </a:p>
          <a:p>
            <a:pPr lvl="1" eaLnBrk="1" hangingPunct="1"/>
            <a:r>
              <a:rPr lang="en-US" sz="1800" b="1" dirty="0">
                <a:solidFill>
                  <a:srgbClr val="7030A0"/>
                </a:solidFill>
              </a:rPr>
              <a:t>IRAs Payable to CRTs</a:t>
            </a:r>
          </a:p>
          <a:p>
            <a:pPr lvl="1" eaLnBrk="1" hangingPunct="1"/>
            <a:r>
              <a:rPr lang="en-US" sz="1800" dirty="0"/>
              <a:t>IRA Trusts for State Income Tax Savings</a:t>
            </a:r>
          </a:p>
          <a:p>
            <a:pPr lvl="1" eaLnBrk="1" hangingPunct="1"/>
            <a:r>
              <a:rPr lang="en-US" sz="1800" dirty="0"/>
              <a:t>Life Insurance Solutions</a:t>
            </a:r>
          </a:p>
          <a:p>
            <a:pPr lvl="1" eaLnBrk="1" hangingPunct="1"/>
            <a:r>
              <a:rPr lang="en-US" sz="1800" dirty="0"/>
              <a:t>Qualified Charitable Contributions</a:t>
            </a:r>
          </a:p>
          <a:p>
            <a:pPr lvl="1" eaLnBrk="1" hangingPunct="1"/>
            <a:r>
              <a:rPr lang="en-US" sz="1800" dirty="0"/>
              <a:t>Naming a Charity as a Beneficiary</a:t>
            </a:r>
          </a:p>
        </p:txBody>
      </p:sp>
    </p:spTree>
    <p:extLst>
      <p:ext uri="{BB962C8B-B14F-4D97-AF65-F5344CB8AC3E}">
        <p14:creationId xmlns:p14="http://schemas.microsoft.com/office/powerpoint/2010/main" val="2394095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eebler Theme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YL light background 16-9">
  <a:themeElements>
    <a:clrScheme name="NYL Light Office Colors">
      <a:dk1>
        <a:srgbClr val="000000"/>
      </a:dk1>
      <a:lt1>
        <a:srgbClr val="FFFFFF"/>
      </a:lt1>
      <a:dk2>
        <a:srgbClr val="E6E9F0"/>
      </a:dk2>
      <a:lt2>
        <a:srgbClr val="0A3C53"/>
      </a:lt2>
      <a:accent1>
        <a:srgbClr val="42B8FB"/>
      </a:accent1>
      <a:accent2>
        <a:srgbClr val="7C61A7"/>
      </a:accent2>
      <a:accent3>
        <a:srgbClr val="C87A90"/>
      </a:accent3>
      <a:accent4>
        <a:srgbClr val="D07B4A"/>
      </a:accent4>
      <a:accent5>
        <a:srgbClr val="FFD58E"/>
      </a:accent5>
      <a:accent6>
        <a:srgbClr val="6C9B71"/>
      </a:accent6>
      <a:hlink>
        <a:srgbClr val="0000FF"/>
      </a:hlink>
      <a:folHlink>
        <a:srgbClr val="586992"/>
      </a:folHlink>
    </a:clrScheme>
    <a:fontScheme name="NYL Office Fonts">
      <a:majorFont>
        <a:latin typeface="Georgi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cap="flat" cmpd="sng" algn="ctr">
          <a:noFill/>
          <a:prstDash val="solid"/>
          <a:round/>
          <a:headEnd type="none" w="sm" len="sm"/>
          <a:tailEnd type="none" w="sm" len="sm"/>
        </a:ln>
      </a:spPr>
      <a:bodyPr/>
      <a:lstStyle>
        <a:defPPr>
          <a:defRPr>
            <a:latin typeface="+mj-lt"/>
          </a:defRPr>
        </a:defPPr>
      </a:lstStyle>
    </a:spDef>
  </a:objectDefaults>
  <a:extraClrSchemeLst/>
  <a:extLst>
    <a:ext uri="{05A4C25C-085E-4340-85A3-A5531E510DB2}">
      <thm15:themeFamily xmlns:thm15="http://schemas.microsoft.com/office/thememl/2012/main" name="LAN077_07_NYL gray presentation_4x3_20170305_2d" id="{09B4DAE8-8E29-4F9E-975C-6FFD0D883E62}" vid="{D86E6CA9-C02B-42F8-B866-69D4AE6A2E7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1070</TotalTime>
  <Words>5138</Words>
  <Application>Microsoft Office PowerPoint</Application>
  <PresentationFormat>Widescreen</PresentationFormat>
  <Paragraphs>510</Paragraphs>
  <Slides>51</Slides>
  <Notes>27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51</vt:i4>
      </vt:variant>
    </vt:vector>
  </HeadingPairs>
  <TitlesOfParts>
    <vt:vector size="62" baseType="lpstr">
      <vt:lpstr>Arial</vt:lpstr>
      <vt:lpstr>Calibri</vt:lpstr>
      <vt:lpstr>Calibri Light</vt:lpstr>
      <vt:lpstr>Georgia</vt:lpstr>
      <vt:lpstr>Lucida Grande</vt:lpstr>
      <vt:lpstr>Segoe UI</vt:lpstr>
      <vt:lpstr>Tahoma</vt:lpstr>
      <vt:lpstr>Wingdings</vt:lpstr>
      <vt:lpstr>Office Theme</vt:lpstr>
      <vt:lpstr>Keebler Theme 2015</vt:lpstr>
      <vt:lpstr>NYL light background 16-9</vt:lpstr>
      <vt:lpstr>Woodland Hills  Tax &amp; Estate Planning Council</vt:lpstr>
      <vt:lpstr>PowerPoint Presentation</vt:lpstr>
      <vt:lpstr>The SECURE ACT and  the Charitable Remainder Trust - A Deep Dive</vt:lpstr>
      <vt:lpstr>Outline</vt:lpstr>
      <vt:lpstr>REQUIRED MINIMUM DISTRIBUTIONS *LIFETIME DISTRIBUTIONS*</vt:lpstr>
      <vt:lpstr>Want to make charitable gifts from your IRA (“QCD”)? Then NEVER make a tax-deductible contribution  to your IRA after attaining age 70 ½ </vt:lpstr>
      <vt:lpstr>Secure Act: 10 Year Rule</vt:lpstr>
      <vt:lpstr>Secure Act: 10 Year Rule</vt:lpstr>
      <vt:lpstr>Responding to the “Ten-Year Rule” </vt:lpstr>
      <vt:lpstr>Secure Act Exceptions</vt:lpstr>
      <vt:lpstr>Secure Act: 10 Year Rule Eligible Designated Beneficiaries</vt:lpstr>
      <vt:lpstr>Secure Act: 10 Year Rule Eligible Designated Beneficiaries</vt:lpstr>
      <vt:lpstr>Secure Act: 10 Year Rule Eligible Designated Beneficiaries</vt:lpstr>
      <vt:lpstr>Responding to the 10 Year Rule </vt:lpstr>
      <vt:lpstr>Solutions – Key Concepts</vt:lpstr>
      <vt:lpstr>Secure Act Beneficiary RMD Summary </vt:lpstr>
      <vt:lpstr>CRT as the Beneficiary of A Retirement Account Theory: Tax advantage of income tax deferral !</vt:lpstr>
      <vt:lpstr>CRT as the Beneficiary of A Retirement Account Theory: Tax advantage of income tax deferral !</vt:lpstr>
      <vt:lpstr>Can a CRT Produce More Family Wealth Than a Ten Year Liquidation?</vt:lpstr>
      <vt:lpstr>PRACTICAL STEPS</vt:lpstr>
      <vt:lpstr>PLANNING and LEGAL HURDLES</vt:lpstr>
      <vt:lpstr>Summary of Observations</vt:lpstr>
      <vt:lpstr>Managing Retirement Plan Distributions</vt:lpstr>
      <vt:lpstr>Disclosure</vt:lpstr>
      <vt:lpstr>Retirement Plan  </vt:lpstr>
      <vt:lpstr>Primary Goals for Retirement Assets</vt:lpstr>
      <vt:lpstr>Top two reasons for leaving money in retirement plans: </vt:lpstr>
      <vt:lpstr>The “Default” Strategy</vt:lpstr>
      <vt:lpstr>The Key Issue </vt:lpstr>
      <vt:lpstr>The Impact of Income Taxes</vt:lpstr>
      <vt:lpstr>The Impact of Income Taxes</vt:lpstr>
      <vt:lpstr>Where do you think tax rates are going? </vt:lpstr>
      <vt:lpstr>Tax of IRA Dollar at Time of Death</vt:lpstr>
      <vt:lpstr>2018 Tax Cuts and Jobs Act</vt:lpstr>
      <vt:lpstr>What happens when clients leave their IRA to their children?</vt:lpstr>
      <vt:lpstr>Tax Saving Alternative Using Life Insurance</vt:lpstr>
      <vt:lpstr>Case Study</vt:lpstr>
      <vt:lpstr>How much to distribute annually?</vt:lpstr>
      <vt:lpstr>Distribution Options</vt:lpstr>
      <vt:lpstr>Distribution Options</vt:lpstr>
      <vt:lpstr>Distribution Options</vt:lpstr>
      <vt:lpstr>Create a Tax-advantaged Asset</vt:lpstr>
      <vt:lpstr>Questions to Consider </vt:lpstr>
      <vt:lpstr>Strategy</vt:lpstr>
      <vt:lpstr>Use cash value to manage retirement risks*</vt:lpstr>
      <vt:lpstr>Use the death benefit to provide a legacy</vt:lpstr>
      <vt:lpstr>Conclusion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Woodland Hills  Tax &amp; Estate Planning Council</dc:title>
  <dc:creator>Daniel Lopez</dc:creator>
  <cp:lastModifiedBy>Rosenberg, Mitch (Mitchell)</cp:lastModifiedBy>
  <cp:revision>7</cp:revision>
  <dcterms:created xsi:type="dcterms:W3CDTF">2021-10-05T22:32:32Z</dcterms:created>
  <dcterms:modified xsi:type="dcterms:W3CDTF">2021-10-06T20:26:07Z</dcterms:modified>
</cp:coreProperties>
</file>