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7" r:id="rId2"/>
    <p:sldId id="305" r:id="rId3"/>
    <p:sldId id="317" r:id="rId4"/>
    <p:sldId id="319" r:id="rId5"/>
    <p:sldId id="302" r:id="rId6"/>
    <p:sldId id="268" r:id="rId7"/>
    <p:sldId id="269" r:id="rId8"/>
    <p:sldId id="270" r:id="rId9"/>
    <p:sldId id="271" r:id="rId10"/>
    <p:sldId id="272" r:id="rId11"/>
    <p:sldId id="273" r:id="rId12"/>
    <p:sldId id="274" r:id="rId13"/>
    <p:sldId id="277" r:id="rId14"/>
    <p:sldId id="278" r:id="rId15"/>
    <p:sldId id="320" r:id="rId16"/>
    <p:sldId id="266" r:id="rId17"/>
    <p:sldId id="313" r:id="rId18"/>
    <p:sldId id="314" r:id="rId19"/>
    <p:sldId id="315" r:id="rId20"/>
    <p:sldId id="308" r:id="rId21"/>
    <p:sldId id="316" r:id="rId22"/>
    <p:sldId id="261" r:id="rId23"/>
    <p:sldId id="310" r:id="rId24"/>
    <p:sldId id="311" r:id="rId25"/>
    <p:sldId id="312" r:id="rId26"/>
    <p:sldId id="321" r:id="rId27"/>
    <p:sldId id="32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226" autoAdjust="0"/>
  </p:normalViewPr>
  <p:slideViewPr>
    <p:cSldViewPr snapToGrid="0">
      <p:cViewPr varScale="1">
        <p:scale>
          <a:sx n="81" d="100"/>
          <a:sy n="81" d="100"/>
        </p:scale>
        <p:origin x="120" y="600"/>
      </p:cViewPr>
      <p:guideLst/>
    </p:cSldViewPr>
  </p:slideViewPr>
  <p:outlineViewPr>
    <p:cViewPr>
      <p:scale>
        <a:sx n="33" d="100"/>
        <a:sy n="33" d="100"/>
      </p:scale>
      <p:origin x="0" y="-33696"/>
    </p:cViewPr>
  </p:outlineViewPr>
  <p:notesTextViewPr>
    <p:cViewPr>
      <p:scale>
        <a:sx n="1" d="1"/>
        <a:sy n="1" d="1"/>
      </p:scale>
      <p:origin x="0" y="0"/>
    </p:cViewPr>
  </p:notesTextViewPr>
  <p:notesViewPr>
    <p:cSldViewPr snapToGrid="0">
      <p:cViewPr>
        <p:scale>
          <a:sx n="62" d="100"/>
          <a:sy n="62" d="100"/>
        </p:scale>
        <p:origin x="2448" y="14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469CB-2A75-4951-B5D8-A28BBE34E23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676BDB2-D1BA-4E79-97CA-033C1E353B5B}">
      <dgm:prSet/>
      <dgm:spPr/>
      <dgm:t>
        <a:bodyPr/>
        <a:lstStyle/>
        <a:p>
          <a:r>
            <a:rPr lang="en-US" dirty="0">
              <a:latin typeface="Arial" panose="020B0604020202020204" pitchFamily="34" charset="0"/>
              <a:cs typeface="Arial" panose="020B0604020202020204" pitchFamily="34" charset="0"/>
            </a:rPr>
            <a:t>Hypo #1:  HOME ALONE!</a:t>
          </a:r>
        </a:p>
      </dgm:t>
    </dgm:pt>
    <dgm:pt modelId="{A7227EEE-95A1-49E3-96C7-2B00344F2A0E}" type="parTrans" cxnId="{63987BF1-3399-4283-AF9B-EF50FD80BD85}">
      <dgm:prSet/>
      <dgm:spPr/>
      <dgm:t>
        <a:bodyPr/>
        <a:lstStyle/>
        <a:p>
          <a:endParaRPr lang="en-US"/>
        </a:p>
      </dgm:t>
    </dgm:pt>
    <dgm:pt modelId="{D1E8059F-142B-4EAC-836F-B709E5F55CF2}" type="sibTrans" cxnId="{63987BF1-3399-4283-AF9B-EF50FD80BD85}">
      <dgm:prSet/>
      <dgm:spPr/>
      <dgm:t>
        <a:bodyPr/>
        <a:lstStyle/>
        <a:p>
          <a:endParaRPr lang="en-US"/>
        </a:p>
      </dgm:t>
    </dgm:pt>
    <dgm:pt modelId="{2D35C392-2FC0-4364-8ADF-3EBC98B2ED75}">
      <dgm:prSet/>
      <dgm:spPr/>
      <dgm:t>
        <a:bodyPr/>
        <a:lstStyle/>
        <a:p>
          <a:r>
            <a:rPr lang="en-US" dirty="0">
              <a:latin typeface="Arial" panose="020B0604020202020204" pitchFamily="34" charset="0"/>
              <a:cs typeface="Arial" panose="020B0604020202020204" pitchFamily="34" charset="0"/>
            </a:rPr>
            <a:t>Hypo #2:  </a:t>
          </a:r>
        </a:p>
        <a:p>
          <a:r>
            <a:rPr lang="en-US" dirty="0">
              <a:latin typeface="Arial" panose="020B0604020202020204" pitchFamily="34" charset="0"/>
              <a:cs typeface="Arial" panose="020B0604020202020204" pitchFamily="34" charset="0"/>
            </a:rPr>
            <a:t>IT’S </a:t>
          </a:r>
          <a:r>
            <a:rPr lang="en-US" i="1" dirty="0">
              <a:latin typeface="Arial" panose="020B0604020202020204" pitchFamily="34" charset="0"/>
              <a:cs typeface="Arial" panose="020B0604020202020204" pitchFamily="34" charset="0"/>
            </a:rPr>
            <a:t>ONLY THE FAMILY </a:t>
          </a:r>
          <a:r>
            <a:rPr lang="en-US" dirty="0">
              <a:latin typeface="Arial" panose="020B0604020202020204" pitchFamily="34" charset="0"/>
              <a:cs typeface="Arial" panose="020B0604020202020204" pitchFamily="34" charset="0"/>
            </a:rPr>
            <a:t> BUSINESS</a:t>
          </a:r>
        </a:p>
      </dgm:t>
    </dgm:pt>
    <dgm:pt modelId="{AABC3DF0-2F9D-4692-9F11-8F5E8B4BE47A}" type="parTrans" cxnId="{B36C3736-A8DA-4B81-8926-DFD5AAC157CF}">
      <dgm:prSet/>
      <dgm:spPr/>
      <dgm:t>
        <a:bodyPr/>
        <a:lstStyle/>
        <a:p>
          <a:endParaRPr lang="en-US"/>
        </a:p>
      </dgm:t>
    </dgm:pt>
    <dgm:pt modelId="{C8FEE46B-11CA-4DEA-B24C-4E9BF9817B82}" type="sibTrans" cxnId="{B36C3736-A8DA-4B81-8926-DFD5AAC157CF}">
      <dgm:prSet/>
      <dgm:spPr/>
      <dgm:t>
        <a:bodyPr/>
        <a:lstStyle/>
        <a:p>
          <a:endParaRPr lang="en-US"/>
        </a:p>
      </dgm:t>
    </dgm:pt>
    <dgm:pt modelId="{65D38496-4219-433F-B478-187E47822FA5}" type="pres">
      <dgm:prSet presAssocID="{676469CB-2A75-4951-B5D8-A28BBE34E233}" presName="hierChild1" presStyleCnt="0">
        <dgm:presLayoutVars>
          <dgm:chPref val="1"/>
          <dgm:dir/>
          <dgm:animOne val="branch"/>
          <dgm:animLvl val="lvl"/>
          <dgm:resizeHandles/>
        </dgm:presLayoutVars>
      </dgm:prSet>
      <dgm:spPr/>
      <dgm:t>
        <a:bodyPr/>
        <a:lstStyle/>
        <a:p>
          <a:endParaRPr lang="en-US"/>
        </a:p>
      </dgm:t>
    </dgm:pt>
    <dgm:pt modelId="{3085C404-60D5-425C-9037-FE7BB5F38984}" type="pres">
      <dgm:prSet presAssocID="{9676BDB2-D1BA-4E79-97CA-033C1E353B5B}" presName="hierRoot1" presStyleCnt="0"/>
      <dgm:spPr/>
    </dgm:pt>
    <dgm:pt modelId="{9BDC0299-5806-4BE7-A247-206BB8A869A9}" type="pres">
      <dgm:prSet presAssocID="{9676BDB2-D1BA-4E79-97CA-033C1E353B5B}" presName="composite" presStyleCnt="0"/>
      <dgm:spPr/>
    </dgm:pt>
    <dgm:pt modelId="{C7A5E4F7-5011-4D63-BA2D-BD80A8B33C1D}" type="pres">
      <dgm:prSet presAssocID="{9676BDB2-D1BA-4E79-97CA-033C1E353B5B}" presName="background" presStyleLbl="node0" presStyleIdx="0" presStyleCnt="2"/>
      <dgm:spPr/>
    </dgm:pt>
    <dgm:pt modelId="{D72A4BC4-714C-442B-9BEC-5E68CA63BEB0}" type="pres">
      <dgm:prSet presAssocID="{9676BDB2-D1BA-4E79-97CA-033C1E353B5B}" presName="text" presStyleLbl="fgAcc0" presStyleIdx="0" presStyleCnt="2">
        <dgm:presLayoutVars>
          <dgm:chPref val="3"/>
        </dgm:presLayoutVars>
      </dgm:prSet>
      <dgm:spPr/>
      <dgm:t>
        <a:bodyPr/>
        <a:lstStyle/>
        <a:p>
          <a:endParaRPr lang="en-US"/>
        </a:p>
      </dgm:t>
    </dgm:pt>
    <dgm:pt modelId="{A88D2F81-1B45-4EE8-8968-6F1759C66D63}" type="pres">
      <dgm:prSet presAssocID="{9676BDB2-D1BA-4E79-97CA-033C1E353B5B}" presName="hierChild2" presStyleCnt="0"/>
      <dgm:spPr/>
    </dgm:pt>
    <dgm:pt modelId="{B3C18091-623C-4EEF-877F-3B5A6EFD97F3}" type="pres">
      <dgm:prSet presAssocID="{2D35C392-2FC0-4364-8ADF-3EBC98B2ED75}" presName="hierRoot1" presStyleCnt="0"/>
      <dgm:spPr/>
    </dgm:pt>
    <dgm:pt modelId="{D3AC7576-D3E3-40EA-A7F8-85838970A7A7}" type="pres">
      <dgm:prSet presAssocID="{2D35C392-2FC0-4364-8ADF-3EBC98B2ED75}" presName="composite" presStyleCnt="0"/>
      <dgm:spPr/>
    </dgm:pt>
    <dgm:pt modelId="{02371B42-6D9C-46FA-97A3-D4E5F675BEA4}" type="pres">
      <dgm:prSet presAssocID="{2D35C392-2FC0-4364-8ADF-3EBC98B2ED75}" presName="background" presStyleLbl="node0" presStyleIdx="1" presStyleCnt="2"/>
      <dgm:spPr/>
    </dgm:pt>
    <dgm:pt modelId="{B5BE85CF-1AC1-44B6-862A-EEF9081E8AF5}" type="pres">
      <dgm:prSet presAssocID="{2D35C392-2FC0-4364-8ADF-3EBC98B2ED75}" presName="text" presStyleLbl="fgAcc0" presStyleIdx="1" presStyleCnt="2">
        <dgm:presLayoutVars>
          <dgm:chPref val="3"/>
        </dgm:presLayoutVars>
      </dgm:prSet>
      <dgm:spPr/>
      <dgm:t>
        <a:bodyPr/>
        <a:lstStyle/>
        <a:p>
          <a:endParaRPr lang="en-US"/>
        </a:p>
      </dgm:t>
    </dgm:pt>
    <dgm:pt modelId="{D584A29C-26BA-455A-B95E-593AF3092354}" type="pres">
      <dgm:prSet presAssocID="{2D35C392-2FC0-4364-8ADF-3EBC98B2ED75}" presName="hierChild2" presStyleCnt="0"/>
      <dgm:spPr/>
    </dgm:pt>
  </dgm:ptLst>
  <dgm:cxnLst>
    <dgm:cxn modelId="{63987BF1-3399-4283-AF9B-EF50FD80BD85}" srcId="{676469CB-2A75-4951-B5D8-A28BBE34E233}" destId="{9676BDB2-D1BA-4E79-97CA-033C1E353B5B}" srcOrd="0" destOrd="0" parTransId="{A7227EEE-95A1-49E3-96C7-2B00344F2A0E}" sibTransId="{D1E8059F-142B-4EAC-836F-B709E5F55CF2}"/>
    <dgm:cxn modelId="{2451EB63-3EB7-4076-B361-4122273B418D}" type="presOf" srcId="{9676BDB2-D1BA-4E79-97CA-033C1E353B5B}" destId="{D72A4BC4-714C-442B-9BEC-5E68CA63BEB0}" srcOrd="0" destOrd="0" presId="urn:microsoft.com/office/officeart/2005/8/layout/hierarchy1"/>
    <dgm:cxn modelId="{52D553C2-C137-4FE2-8DDE-376049994FED}" type="presOf" srcId="{2D35C392-2FC0-4364-8ADF-3EBC98B2ED75}" destId="{B5BE85CF-1AC1-44B6-862A-EEF9081E8AF5}" srcOrd="0" destOrd="0" presId="urn:microsoft.com/office/officeart/2005/8/layout/hierarchy1"/>
    <dgm:cxn modelId="{5A8B0983-C20C-4F0F-9947-17A9F99365AB}" type="presOf" srcId="{676469CB-2A75-4951-B5D8-A28BBE34E233}" destId="{65D38496-4219-433F-B478-187E47822FA5}" srcOrd="0" destOrd="0" presId="urn:microsoft.com/office/officeart/2005/8/layout/hierarchy1"/>
    <dgm:cxn modelId="{B36C3736-A8DA-4B81-8926-DFD5AAC157CF}" srcId="{676469CB-2A75-4951-B5D8-A28BBE34E233}" destId="{2D35C392-2FC0-4364-8ADF-3EBC98B2ED75}" srcOrd="1" destOrd="0" parTransId="{AABC3DF0-2F9D-4692-9F11-8F5E8B4BE47A}" sibTransId="{C8FEE46B-11CA-4DEA-B24C-4E9BF9817B82}"/>
    <dgm:cxn modelId="{D0EB3BAB-20B9-4CDF-B458-869340CE5EDB}" type="presParOf" srcId="{65D38496-4219-433F-B478-187E47822FA5}" destId="{3085C404-60D5-425C-9037-FE7BB5F38984}" srcOrd="0" destOrd="0" presId="urn:microsoft.com/office/officeart/2005/8/layout/hierarchy1"/>
    <dgm:cxn modelId="{7FBDDA21-F588-4575-B5D6-9CB39F6249DE}" type="presParOf" srcId="{3085C404-60D5-425C-9037-FE7BB5F38984}" destId="{9BDC0299-5806-4BE7-A247-206BB8A869A9}" srcOrd="0" destOrd="0" presId="urn:microsoft.com/office/officeart/2005/8/layout/hierarchy1"/>
    <dgm:cxn modelId="{B3A1C3E2-4A1F-45C7-A921-BF36A830B6B3}" type="presParOf" srcId="{9BDC0299-5806-4BE7-A247-206BB8A869A9}" destId="{C7A5E4F7-5011-4D63-BA2D-BD80A8B33C1D}" srcOrd="0" destOrd="0" presId="urn:microsoft.com/office/officeart/2005/8/layout/hierarchy1"/>
    <dgm:cxn modelId="{AABD4EE7-9B6B-4121-88A0-75C2C0F45FF0}" type="presParOf" srcId="{9BDC0299-5806-4BE7-A247-206BB8A869A9}" destId="{D72A4BC4-714C-442B-9BEC-5E68CA63BEB0}" srcOrd="1" destOrd="0" presId="urn:microsoft.com/office/officeart/2005/8/layout/hierarchy1"/>
    <dgm:cxn modelId="{3F66C88B-F49B-4CA4-977F-9A5FD410425C}" type="presParOf" srcId="{3085C404-60D5-425C-9037-FE7BB5F38984}" destId="{A88D2F81-1B45-4EE8-8968-6F1759C66D63}" srcOrd="1" destOrd="0" presId="urn:microsoft.com/office/officeart/2005/8/layout/hierarchy1"/>
    <dgm:cxn modelId="{2E8F632C-0395-4A9F-AFB3-5A2040E0F655}" type="presParOf" srcId="{65D38496-4219-433F-B478-187E47822FA5}" destId="{B3C18091-623C-4EEF-877F-3B5A6EFD97F3}" srcOrd="1" destOrd="0" presId="urn:microsoft.com/office/officeart/2005/8/layout/hierarchy1"/>
    <dgm:cxn modelId="{E6085BF9-2943-48DE-BDA5-F5525695C451}" type="presParOf" srcId="{B3C18091-623C-4EEF-877F-3B5A6EFD97F3}" destId="{D3AC7576-D3E3-40EA-A7F8-85838970A7A7}" srcOrd="0" destOrd="0" presId="urn:microsoft.com/office/officeart/2005/8/layout/hierarchy1"/>
    <dgm:cxn modelId="{43C826B5-AF5D-4E83-8CC5-98282F2F138F}" type="presParOf" srcId="{D3AC7576-D3E3-40EA-A7F8-85838970A7A7}" destId="{02371B42-6D9C-46FA-97A3-D4E5F675BEA4}" srcOrd="0" destOrd="0" presId="urn:microsoft.com/office/officeart/2005/8/layout/hierarchy1"/>
    <dgm:cxn modelId="{0085DD1B-FA8A-4F34-8537-5E891E5F93DC}" type="presParOf" srcId="{D3AC7576-D3E3-40EA-A7F8-85838970A7A7}" destId="{B5BE85CF-1AC1-44B6-862A-EEF9081E8AF5}" srcOrd="1" destOrd="0" presId="urn:microsoft.com/office/officeart/2005/8/layout/hierarchy1"/>
    <dgm:cxn modelId="{273259E0-1E0B-45B5-A0F2-8462DA1D28BC}" type="presParOf" srcId="{B3C18091-623C-4EEF-877F-3B5A6EFD97F3}" destId="{D584A29C-26BA-455A-B95E-593AF30923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5E4F7-5011-4D63-BA2D-BD80A8B33C1D}">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A4BC4-714C-442B-9BEC-5E68CA63BEB0}">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latin typeface="Arial" panose="020B0604020202020204" pitchFamily="34" charset="0"/>
              <a:cs typeface="Arial" panose="020B0604020202020204" pitchFamily="34" charset="0"/>
            </a:rPr>
            <a:t>Hypo #1:  HOME ALONE!</a:t>
          </a:r>
        </a:p>
      </dsp:txBody>
      <dsp:txXfrm>
        <a:off x="614349" y="675946"/>
        <a:ext cx="4550175" cy="2825197"/>
      </dsp:txXfrm>
    </dsp:sp>
    <dsp:sp modelId="{02371B42-6D9C-46FA-97A3-D4E5F675BEA4}">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E85CF-1AC1-44B6-862A-EEF9081E8AF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latin typeface="Arial" panose="020B0604020202020204" pitchFamily="34" charset="0"/>
              <a:cs typeface="Arial" panose="020B0604020202020204" pitchFamily="34" charset="0"/>
            </a:rPr>
            <a:t>Hypo #2:  </a:t>
          </a:r>
        </a:p>
        <a:p>
          <a:pPr lvl="0" algn="ctr" defTabSz="1911350">
            <a:lnSpc>
              <a:spcPct val="90000"/>
            </a:lnSpc>
            <a:spcBef>
              <a:spcPct val="0"/>
            </a:spcBef>
            <a:spcAft>
              <a:spcPct val="35000"/>
            </a:spcAft>
          </a:pPr>
          <a:r>
            <a:rPr lang="en-US" sz="4300" kern="1200" dirty="0">
              <a:latin typeface="Arial" panose="020B0604020202020204" pitchFamily="34" charset="0"/>
              <a:cs typeface="Arial" panose="020B0604020202020204" pitchFamily="34" charset="0"/>
            </a:rPr>
            <a:t>IT’S </a:t>
          </a:r>
          <a:r>
            <a:rPr lang="en-US" sz="4300" i="1" kern="1200" dirty="0">
              <a:latin typeface="Arial" panose="020B0604020202020204" pitchFamily="34" charset="0"/>
              <a:cs typeface="Arial" panose="020B0604020202020204" pitchFamily="34" charset="0"/>
            </a:rPr>
            <a:t>ONLY THE FAMILY </a:t>
          </a:r>
          <a:r>
            <a:rPr lang="en-US" sz="4300" kern="1200" dirty="0">
              <a:latin typeface="Arial" panose="020B0604020202020204" pitchFamily="34" charset="0"/>
              <a:cs typeface="Arial" panose="020B0604020202020204" pitchFamily="34" charset="0"/>
            </a:rPr>
            <a:t> BUSINESS</a:t>
          </a:r>
        </a:p>
      </dsp:txBody>
      <dsp:txXfrm>
        <a:off x="6390532" y="675946"/>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1F75B-7240-4C51-98FA-6C461AC32C18}" type="datetimeFigureOut">
              <a:rPr lang="en-US" smtClean="0"/>
              <a:t>9/1/2020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A56F2-71C8-4DCA-9056-793A1F60BAFE}" type="slidenum">
              <a:rPr lang="en-US" smtClean="0"/>
              <a:t>‹#›</a:t>
            </a:fld>
            <a:endParaRPr lang="en-US" dirty="0"/>
          </a:p>
        </p:txBody>
      </p:sp>
    </p:spTree>
    <p:extLst>
      <p:ext uri="{BB962C8B-B14F-4D97-AF65-F5344CB8AC3E}">
        <p14:creationId xmlns:p14="http://schemas.microsoft.com/office/powerpoint/2010/main" val="37581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99BD6-275B-4C75-9C33-002C871F30BD}" type="slidenum">
              <a:rPr lang="en-US" smtClean="0"/>
              <a:t>1</a:t>
            </a:fld>
            <a:endParaRPr lang="en-US" dirty="0"/>
          </a:p>
        </p:txBody>
      </p:sp>
      <p:sp>
        <p:nvSpPr>
          <p:cNvPr id="5" name="Date Placeholder 4"/>
          <p:cNvSpPr>
            <a:spLocks noGrp="1"/>
          </p:cNvSpPr>
          <p:nvPr>
            <p:ph type="dt" idx="11"/>
          </p:nvPr>
        </p:nvSpPr>
        <p:spPr/>
        <p:txBody>
          <a:bodyPr/>
          <a:lstStyle/>
          <a:p>
            <a:r>
              <a:rPr lang="en-US" dirty="0"/>
              <a:t>8/6/2020</a:t>
            </a:r>
          </a:p>
        </p:txBody>
      </p:sp>
    </p:spTree>
    <p:extLst>
      <p:ext uri="{BB962C8B-B14F-4D97-AF65-F5344CB8AC3E}">
        <p14:creationId xmlns:p14="http://schemas.microsoft.com/office/powerpoint/2010/main" val="314132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 to read Q&amp;A</a:t>
            </a:r>
          </a:p>
          <a:p>
            <a:endParaRPr lang="en-US" b="1" dirty="0"/>
          </a:p>
          <a:p>
            <a:r>
              <a:rPr lang="en-US" b="1" dirty="0"/>
              <a:t>RE:  </a:t>
            </a:r>
            <a:r>
              <a:rPr lang="en-US" b="1" u="sng" dirty="0"/>
              <a:t>RIGHT ANSWER</a:t>
            </a:r>
            <a:r>
              <a:rPr lang="en-US" b="1" dirty="0"/>
              <a:t> = D</a:t>
            </a:r>
          </a:p>
          <a:p>
            <a:endParaRPr lang="en-US" b="1" dirty="0"/>
          </a:p>
          <a:p>
            <a:r>
              <a:rPr lang="en-US" b="1" u="sng" dirty="0"/>
              <a:t>WRONG ANSWERS</a:t>
            </a:r>
            <a:r>
              <a:rPr lang="en-US" b="1" dirty="0"/>
              <a:t>:</a:t>
            </a:r>
          </a:p>
          <a:p>
            <a:endParaRPr lang="en-US" b="1" dirty="0"/>
          </a:p>
          <a:p>
            <a:r>
              <a:rPr lang="en-US" b="1" dirty="0"/>
              <a:t>LW, B:  </a:t>
            </a:r>
            <a:r>
              <a:rPr lang="en-US" b="0" dirty="0"/>
              <a:t> next best option.  At least payroll tax issue solved. </a:t>
            </a:r>
            <a:endParaRPr lang="en-US" b="1" dirty="0"/>
          </a:p>
          <a:p>
            <a:r>
              <a:rPr lang="en-US" b="1" dirty="0"/>
              <a:t>MH, A &amp; C:</a:t>
            </a:r>
            <a:r>
              <a:rPr lang="en-US" b="0" dirty="0"/>
              <a:t>  </a:t>
            </a:r>
          </a:p>
          <a:p>
            <a:r>
              <a:rPr lang="en-US" b="0" dirty="0"/>
              <a:t>	A= O/T LAWSUIT</a:t>
            </a:r>
          </a:p>
          <a:p>
            <a:r>
              <a:rPr lang="en-US" b="0" dirty="0"/>
              <a:t>	C= red flag, someone paid under the table.  Judges cant countenance violations of law.  If not okay, directly, don’t do indirectly.</a:t>
            </a:r>
          </a:p>
          <a:p>
            <a:endParaRPr lang="en-US" b="0" dirty="0"/>
          </a:p>
          <a:p>
            <a:r>
              <a:rPr lang="en-US" b="1" dirty="0"/>
              <a:t>LW:  </a:t>
            </a:r>
            <a:r>
              <a:rPr lang="en-US" b="0" dirty="0"/>
              <a:t>if something illegal going on, it has to stop. Cannot allow it to continue.</a:t>
            </a:r>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10</a:t>
            </a:fld>
            <a:endParaRPr lang="en-US" dirty="0"/>
          </a:p>
        </p:txBody>
      </p:sp>
    </p:spTree>
    <p:extLst>
      <p:ext uri="{BB962C8B-B14F-4D97-AF65-F5344CB8AC3E}">
        <p14:creationId xmlns:p14="http://schemas.microsoft.com/office/powerpoint/2010/main" val="11673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 to read</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11</a:t>
            </a:fld>
            <a:endParaRPr lang="en-US" dirty="0"/>
          </a:p>
        </p:txBody>
      </p:sp>
    </p:spTree>
    <p:extLst>
      <p:ext uri="{BB962C8B-B14F-4D97-AF65-F5344CB8AC3E}">
        <p14:creationId xmlns:p14="http://schemas.microsoft.com/office/powerpoint/2010/main" val="29248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 TO READ Q&amp;A</a:t>
            </a:r>
          </a:p>
          <a:p>
            <a:endParaRPr lang="en-US" b="1" dirty="0"/>
          </a:p>
          <a:p>
            <a:r>
              <a:rPr lang="en-US" b="1" dirty="0"/>
              <a:t>MH, </a:t>
            </a:r>
            <a:r>
              <a:rPr lang="en-US" b="1" u="sng" dirty="0"/>
              <a:t>CORRECT ANSWER</a:t>
            </a:r>
            <a:r>
              <a:rPr lang="en-US" b="1" dirty="0"/>
              <a:t> = E</a:t>
            </a:r>
          </a:p>
          <a:p>
            <a:r>
              <a:rPr lang="en-US" b="1" dirty="0"/>
              <a:t>INCLUDING, 	WHY NOT C ALONE:</a:t>
            </a:r>
          </a:p>
          <a:p>
            <a:r>
              <a:rPr lang="en-US" b="1" dirty="0"/>
              <a:t>	WHY NOT D ALONE:</a:t>
            </a:r>
          </a:p>
          <a:p>
            <a:endParaRPr lang="en-US" b="1" dirty="0"/>
          </a:p>
          <a:p>
            <a:r>
              <a:rPr lang="en-US" b="1" dirty="0"/>
              <a:t>LW,</a:t>
            </a:r>
            <a:r>
              <a:rPr lang="en-US" b="0" dirty="0"/>
              <a:t> plus only Temp, and Temps supposed to maintain status quo.  So file a report and let court know the problem before the next hearing date on the permanent.</a:t>
            </a:r>
            <a:endParaRPr lang="en-US" b="1" dirty="0"/>
          </a:p>
          <a:p>
            <a:endParaRPr lang="en-US" b="1" dirty="0"/>
          </a:p>
          <a:p>
            <a:r>
              <a:rPr lang="en-US" b="1" u="sng" dirty="0"/>
              <a:t>WRONG ANSWERS</a:t>
            </a:r>
            <a:r>
              <a:rPr lang="en-US" b="1" dirty="0"/>
              <a:t>:</a:t>
            </a:r>
          </a:p>
          <a:p>
            <a:endParaRPr lang="en-US" b="1" dirty="0"/>
          </a:p>
          <a:p>
            <a:r>
              <a:rPr lang="en-US" b="1" dirty="0"/>
              <a:t>LW, A,</a:t>
            </a:r>
            <a:r>
              <a:rPr lang="en-US" b="0" dirty="0"/>
              <a:t> don’t want to buy that O/T lawsuit</a:t>
            </a:r>
            <a:endParaRPr lang="en-US" b="1" dirty="0"/>
          </a:p>
          <a:p>
            <a:r>
              <a:rPr lang="en-US" b="1" dirty="0"/>
              <a:t>RE,  B  </a:t>
            </a:r>
            <a:r>
              <a:rPr lang="en-US" b="0" dirty="0"/>
              <a:t>too late for it, beyond just payroll problems</a:t>
            </a:r>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12</a:t>
            </a:fld>
            <a:endParaRPr lang="en-US" dirty="0"/>
          </a:p>
        </p:txBody>
      </p:sp>
    </p:spTree>
    <p:extLst>
      <p:ext uri="{BB962C8B-B14F-4D97-AF65-F5344CB8AC3E}">
        <p14:creationId xmlns:p14="http://schemas.microsoft.com/office/powerpoint/2010/main" val="171651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 TO READ</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13</a:t>
            </a:fld>
            <a:endParaRPr lang="en-US" dirty="0"/>
          </a:p>
        </p:txBody>
      </p:sp>
    </p:spTree>
    <p:extLst>
      <p:ext uri="{BB962C8B-B14F-4D97-AF65-F5344CB8AC3E}">
        <p14:creationId xmlns:p14="http://schemas.microsoft.com/office/powerpoint/2010/main" val="121530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 TO READ Q&amp;A</a:t>
            </a:r>
            <a:r>
              <a:rPr lang="en-US" b="0" dirty="0"/>
              <a:t>  </a:t>
            </a:r>
          </a:p>
          <a:p>
            <a:endParaRPr lang="en-US" b="0" dirty="0"/>
          </a:p>
          <a:p>
            <a:r>
              <a:rPr lang="en-US" b="1" dirty="0"/>
              <a:t>RE:  </a:t>
            </a:r>
            <a:r>
              <a:rPr lang="en-US" b="1" u="sng" dirty="0"/>
              <a:t>CORRECT ANSWER</a:t>
            </a:r>
            <a:r>
              <a:rPr lang="en-US" b="1" dirty="0"/>
              <a:t> = A  </a:t>
            </a:r>
            <a:r>
              <a:rPr lang="en-US" b="0" dirty="0"/>
              <a:t>(BS the bad cop, she can assess and recommend daughter move out.)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 TO ETHICS RULE §4480(e)</a:t>
            </a:r>
            <a:endParaRPr lang="en-US" b="0" dirty="0"/>
          </a:p>
          <a:p>
            <a:endParaRPr lang="en-US" b="0" dirty="0"/>
          </a:p>
          <a:p>
            <a:r>
              <a:rPr lang="en-US" b="1" dirty="0"/>
              <a:t>BS:  </a:t>
            </a:r>
            <a:r>
              <a:rPr lang="en-US" b="0" dirty="0"/>
              <a:t>Start fresh, and assume everyone is telling the truth. Do her own fact gathering.  People tell me unbelievable stuff.</a:t>
            </a:r>
          </a:p>
          <a:p>
            <a:endParaRPr lang="en-US" b="0" dirty="0"/>
          </a:p>
          <a:p>
            <a:r>
              <a:rPr lang="en-US" b="0" dirty="0"/>
              <a:t>Try some training of Cecile first.  Maybe she can taught how to behave around an elder with dementia. </a:t>
            </a:r>
            <a:endParaRPr lang="en-US" b="1" dirty="0"/>
          </a:p>
          <a:p>
            <a:endParaRPr lang="en-US" b="1" dirty="0"/>
          </a:p>
          <a:p>
            <a:endParaRPr lang="en-US" b="0" dirty="0"/>
          </a:p>
          <a:p>
            <a:r>
              <a:rPr lang="en-US" b="1" u="sng" dirty="0"/>
              <a:t>WRONG ANSWERS</a:t>
            </a:r>
            <a:r>
              <a:rPr lang="en-US" b="1" dirty="0"/>
              <a:t>:</a:t>
            </a:r>
            <a:r>
              <a:rPr lang="en-US" b="0" dirty="0"/>
              <a:t>  </a:t>
            </a:r>
          </a:p>
          <a:p>
            <a:endParaRPr lang="en-US" b="0" dirty="0"/>
          </a:p>
          <a:p>
            <a:r>
              <a:rPr lang="en-US" b="1" dirty="0"/>
              <a:t>MH:  </a:t>
            </a:r>
            <a:r>
              <a:rPr lang="en-US" b="0" dirty="0"/>
              <a:t>All buy a lawsuit, when already worried about liquidity.</a:t>
            </a:r>
            <a:endParaRPr lang="en-US" b="1" dirty="0"/>
          </a:p>
          <a:p>
            <a:endParaRPr lang="en-US" b="1" dirty="0"/>
          </a:p>
          <a:p>
            <a:r>
              <a:rPr lang="en-US" b="1" dirty="0"/>
              <a:t>LW, B: </a:t>
            </a:r>
            <a:r>
              <a:rPr lang="en-US" b="0" dirty="0"/>
              <a:t>Next best answer, give her a chance.  ALCP might ultimately recommend that too.  Better with a ALCP report to back it up.</a:t>
            </a:r>
            <a:endParaRPr lang="en-US" b="1" dirty="0"/>
          </a:p>
          <a:p>
            <a:r>
              <a:rPr lang="en-US" b="1" dirty="0"/>
              <a:t>MH, C:   </a:t>
            </a:r>
            <a:r>
              <a:rPr lang="en-US" b="0" dirty="0"/>
              <a:t>Bought yourself a whole can of worms.  Eviction judge could buy into argument that it’s a probate court matter… Judges pass jurisdiction back and forth.  Sometimes it does become the ONLY way to get a bad child out.  Should be last resort.</a:t>
            </a:r>
            <a:endParaRPr lang="en-US" b="1" dirty="0"/>
          </a:p>
          <a:p>
            <a:r>
              <a:rPr lang="en-US" b="1" dirty="0"/>
              <a:t>RE, D:  </a:t>
            </a:r>
            <a:r>
              <a:rPr lang="en-US" b="0" dirty="0"/>
              <a:t>Don’t pass off on CAC.  Although CAC fees lower.  Cheapest lawyer on the case to deal with the issues.  CAC does need a role because Mom likes this daughter, history of supporting the child. Why stop just because the child is a loser.  </a:t>
            </a:r>
            <a:endParaRPr lang="en-US" b="1" dirty="0"/>
          </a:p>
          <a:p>
            <a:r>
              <a:rPr lang="en-US" b="1" dirty="0"/>
              <a:t>RE, E:  </a:t>
            </a:r>
            <a:r>
              <a:rPr lang="en-US" b="0" dirty="0"/>
              <a:t>Don’t pass it off on Petitioner’s counsel either.</a:t>
            </a:r>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14</a:t>
            </a:fld>
            <a:endParaRPr lang="en-US" dirty="0"/>
          </a:p>
        </p:txBody>
      </p:sp>
    </p:spTree>
    <p:extLst>
      <p:ext uri="{BB962C8B-B14F-4D97-AF65-F5344CB8AC3E}">
        <p14:creationId xmlns:p14="http://schemas.microsoft.com/office/powerpoint/2010/main" val="302211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15</a:t>
            </a:fld>
            <a:endParaRPr lang="en-US" dirty="0"/>
          </a:p>
        </p:txBody>
      </p:sp>
    </p:spTree>
    <p:extLst>
      <p:ext uri="{BB962C8B-B14F-4D97-AF65-F5344CB8AC3E}">
        <p14:creationId xmlns:p14="http://schemas.microsoft.com/office/powerpoint/2010/main" val="862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endParaRPr lang="en-US"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16</a:t>
            </a:fld>
            <a:endParaRPr lang="en-US" dirty="0"/>
          </a:p>
        </p:txBody>
      </p:sp>
    </p:spTree>
    <p:extLst>
      <p:ext uri="{BB962C8B-B14F-4D97-AF65-F5344CB8AC3E}">
        <p14:creationId xmlns:p14="http://schemas.microsoft.com/office/powerpoint/2010/main" val="256824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endParaRPr lang="en-US"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17</a:t>
            </a:fld>
            <a:endParaRPr lang="en-US" dirty="0"/>
          </a:p>
        </p:txBody>
      </p:sp>
    </p:spTree>
    <p:extLst>
      <p:ext uri="{BB962C8B-B14F-4D97-AF65-F5344CB8AC3E}">
        <p14:creationId xmlns:p14="http://schemas.microsoft.com/office/powerpoint/2010/main" val="247448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endParaRPr lang="en-US"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18</a:t>
            </a:fld>
            <a:endParaRPr lang="en-US" dirty="0"/>
          </a:p>
        </p:txBody>
      </p:sp>
    </p:spTree>
    <p:extLst>
      <p:ext uri="{BB962C8B-B14F-4D97-AF65-F5344CB8AC3E}">
        <p14:creationId xmlns:p14="http://schemas.microsoft.com/office/powerpoint/2010/main" val="246664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endParaRPr lang="en-US"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19</a:t>
            </a:fld>
            <a:endParaRPr lang="en-US" dirty="0"/>
          </a:p>
        </p:txBody>
      </p:sp>
    </p:spTree>
    <p:extLst>
      <p:ext uri="{BB962C8B-B14F-4D97-AF65-F5344CB8AC3E}">
        <p14:creationId xmlns:p14="http://schemas.microsoft.com/office/powerpoint/2010/main" val="51490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a:t>
            </a:fld>
            <a:endParaRPr lang="en-US" dirty="0"/>
          </a:p>
        </p:txBody>
      </p:sp>
    </p:spTree>
    <p:extLst>
      <p:ext uri="{BB962C8B-B14F-4D97-AF65-F5344CB8AC3E}">
        <p14:creationId xmlns:p14="http://schemas.microsoft.com/office/powerpoint/2010/main" val="336648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 emphasize FIRST</a:t>
            </a:r>
          </a:p>
          <a:p>
            <a:endParaRPr lang="en-US" b="1" dirty="0"/>
          </a:p>
          <a:p>
            <a:r>
              <a:rPr lang="en-US" b="1" dirty="0"/>
              <a:t>RE: </a:t>
            </a:r>
            <a:r>
              <a:rPr lang="en-US" b="1" u="sng" dirty="0"/>
              <a:t>RIGHT ANSWER</a:t>
            </a:r>
            <a:r>
              <a:rPr lang="en-US" b="1" dirty="0"/>
              <a:t>: A</a:t>
            </a:r>
          </a:p>
          <a:p>
            <a:endParaRPr lang="en-US" b="1" dirty="0"/>
          </a:p>
          <a:p>
            <a:r>
              <a:rPr lang="en-US" b="1" u="sng" dirty="0"/>
              <a:t>INCORRECT ANSWERS</a:t>
            </a:r>
            <a:r>
              <a:rPr lang="en-US" b="1" dirty="0"/>
              <a:t>:</a:t>
            </a:r>
          </a:p>
          <a:p>
            <a:endParaRPr lang="en-US" b="1" dirty="0"/>
          </a:p>
          <a:p>
            <a:r>
              <a:rPr lang="en-US" b="1" dirty="0"/>
              <a:t>RE, E</a:t>
            </a:r>
            <a:r>
              <a:rPr lang="en-US" b="0" dirty="0"/>
              <a:t>, but property manager will likely do E, so A covers it.</a:t>
            </a:r>
          </a:p>
          <a:p>
            <a:endParaRPr lang="en-US" b="0" dirty="0"/>
          </a:p>
          <a:p>
            <a:r>
              <a:rPr lang="en-US" b="1" dirty="0"/>
              <a:t>LW, TOPIC FOR DISCUSSION: DELEGATION = OFFLOADING LIABILITY</a:t>
            </a:r>
          </a:p>
          <a:p>
            <a:r>
              <a:rPr lang="en-US" b="1" dirty="0"/>
              <a:t>Liability</a:t>
            </a:r>
            <a:r>
              <a:rPr lang="en-US" b="0" dirty="0"/>
              <a:t> now becomes reasonable delegation (did you  hire right person for the job) and reasonable oversight.</a:t>
            </a:r>
          </a:p>
          <a:p>
            <a:endParaRPr lang="en-US" b="0" dirty="0"/>
          </a:p>
          <a:p>
            <a:r>
              <a:rPr lang="en-US" b="1" dirty="0"/>
              <a:t>RE,</a:t>
            </a:r>
            <a:r>
              <a:rPr lang="en-US" b="0" dirty="0"/>
              <a:t> strategy of it.  PROJECT MANAGEMENT.  Q.  Am I the best person to do this task?  Qualifications/cost.  If not, duty to delegate.  Active management still.</a:t>
            </a:r>
          </a:p>
          <a:p>
            <a:r>
              <a:rPr lang="en-US" b="1" dirty="0"/>
              <a:t>MH,</a:t>
            </a:r>
            <a:r>
              <a:rPr lang="en-US" b="0" dirty="0"/>
              <a:t> what she sees in court, complaints about expense. Conspiracy theories about kickbacks.  </a:t>
            </a:r>
          </a:p>
          <a:p>
            <a:r>
              <a:rPr lang="en-US" b="0" dirty="0"/>
              <a:t>Is agent bonded and licensed?  QUALITY of services; you get what you pay for.  Hiring unlicensed, unbonded people is not protecting the estate.</a:t>
            </a:r>
          </a:p>
          <a:p>
            <a:r>
              <a:rPr lang="en-US" b="1" dirty="0"/>
              <a:t>LW,</a:t>
            </a:r>
            <a:r>
              <a:rPr lang="en-US" b="0" dirty="0"/>
              <a:t> some situations so unique, may need a very specialized agent/expert to delegate to.  E.g. deferred maintenance real property with 26-page Order to Repair, headed into REAP.  Hire consultant (former Dept Building &amp; Safety supervisor) to negotiate repairs. Avoided $100,000+ expense of taking rental units off the market by paying tenant moving costs.</a:t>
            </a:r>
          </a:p>
          <a:p>
            <a:endParaRPr lang="en-US" b="0" dirty="0"/>
          </a:p>
          <a:p>
            <a:r>
              <a:rPr lang="en-US" b="1" dirty="0"/>
              <a:t>MH, others B, C, D.</a:t>
            </a:r>
            <a:endParaRPr lang="en-US" b="0" dirty="0"/>
          </a:p>
          <a:p>
            <a:endParaRPr lang="en-US" b="0" dirty="0"/>
          </a:p>
          <a:p>
            <a:r>
              <a:rPr lang="en-US" b="1" dirty="0"/>
              <a:t>RE,</a:t>
            </a:r>
            <a:r>
              <a:rPr lang="en-US" b="0" dirty="0"/>
              <a:t> never do </a:t>
            </a:r>
            <a:r>
              <a:rPr lang="en-US" b="1" dirty="0"/>
              <a:t>F.</a:t>
            </a:r>
            <a:r>
              <a:rPr lang="en-US" b="0" dirty="0"/>
              <a:t>  Too early.  Case with lots of issues can be intimidating at first.  Bring in experts, do you due diligence, before you decide to give up.</a:t>
            </a:r>
            <a:endParaRPr lang="en-US" b="1" dirty="0"/>
          </a:p>
          <a:p>
            <a:endParaRPr lang="en-US" b="1" dirty="0"/>
          </a:p>
          <a:p>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20</a:t>
            </a:fld>
            <a:endParaRPr lang="en-US" dirty="0"/>
          </a:p>
        </p:txBody>
      </p:sp>
    </p:spTree>
    <p:extLst>
      <p:ext uri="{BB962C8B-B14F-4D97-AF65-F5344CB8AC3E}">
        <p14:creationId xmlns:p14="http://schemas.microsoft.com/office/powerpoint/2010/main" val="43983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21</a:t>
            </a:fld>
            <a:endParaRPr lang="en-US" dirty="0"/>
          </a:p>
        </p:txBody>
      </p:sp>
    </p:spTree>
    <p:extLst>
      <p:ext uri="{BB962C8B-B14F-4D97-AF65-F5344CB8AC3E}">
        <p14:creationId xmlns:p14="http://schemas.microsoft.com/office/powerpoint/2010/main" val="131578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MH to read</a:t>
            </a:r>
          </a:p>
          <a:p>
            <a:endParaRPr lang="en-US" dirty="0"/>
          </a:p>
          <a:p>
            <a:r>
              <a:rPr lang="en-US" b="1" dirty="0"/>
              <a:t>MH: </a:t>
            </a:r>
            <a:r>
              <a:rPr lang="en-US" b="1" u="sng" dirty="0"/>
              <a:t>RIGHT ANSWER</a:t>
            </a:r>
            <a:r>
              <a:rPr lang="en-US" b="1" dirty="0"/>
              <a:t> – B</a:t>
            </a:r>
          </a:p>
          <a:p>
            <a:endParaRPr lang="en-US" b="1" dirty="0"/>
          </a:p>
          <a:p>
            <a:r>
              <a:rPr lang="en-US" b="1" u="sng" dirty="0"/>
              <a:t>WRONG ANSWERS</a:t>
            </a:r>
            <a:r>
              <a:rPr lang="en-US" b="1" dirty="0"/>
              <a:t>:</a:t>
            </a:r>
          </a:p>
          <a:p>
            <a:endParaRPr lang="en-US" b="1" dirty="0"/>
          </a:p>
          <a:p>
            <a:r>
              <a:rPr lang="en-US" b="1" dirty="0"/>
              <a:t>BS, A, but is Janie bad?</a:t>
            </a:r>
            <a:r>
              <a:rPr lang="en-US" b="0" dirty="0"/>
              <a:t>  Too soon. Evicting her tough and expensive.  Easier and cheaper to pay them to leave.</a:t>
            </a:r>
            <a:endParaRPr lang="en-US" b="1" dirty="0"/>
          </a:p>
          <a:p>
            <a:endParaRPr lang="en-US" b="1" dirty="0"/>
          </a:p>
          <a:p>
            <a:r>
              <a:rPr lang="en-US" b="1" dirty="0"/>
              <a:t>RE, C, no money</a:t>
            </a:r>
          </a:p>
          <a:p>
            <a:endParaRPr lang="en-US" b="1" dirty="0"/>
          </a:p>
          <a:p>
            <a:r>
              <a:rPr lang="en-US" b="1" dirty="0"/>
              <a:t>LW, D&amp;E, take awhile, </a:t>
            </a:r>
            <a:r>
              <a:rPr lang="en-US" b="0" dirty="0"/>
              <a:t>no money, no lawyer.  Don’t be the fiduciary who hauls off and sues.  Best to meet and confer first, send a demand letter. Show the court you tried to resolve informally first before you sue.  Consider getting permission from the court.</a:t>
            </a:r>
          </a:p>
          <a:p>
            <a:endParaRPr lang="en-US" b="0" dirty="0"/>
          </a:p>
          <a:p>
            <a:r>
              <a:rPr lang="en-US" b="1" dirty="0"/>
              <a:t>MH,</a:t>
            </a:r>
            <a:r>
              <a:rPr lang="en-US" b="0" dirty="0"/>
              <a:t> E is a big deal.  Get court approval first.  Unless really egregious.  And maybe another sibling may bring that litigation.</a:t>
            </a:r>
          </a:p>
          <a:p>
            <a:endParaRPr lang="en-US" b="0" dirty="0"/>
          </a:p>
          <a:p>
            <a:r>
              <a:rPr lang="en-US" b="1" dirty="0"/>
              <a:t>LITIGATION UNDER COVID, </a:t>
            </a:r>
            <a:r>
              <a:rPr lang="en-US" b="0" dirty="0"/>
              <a:t>no trials until 2021.  If amount in dispute low, consider mediation/arbitration.  Courts cannot service them anywhere near the level that they used to do.  Defense love these delays.  JUSTICE DELAYED, IS JUSTICE DENIED.  </a:t>
            </a:r>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22</a:t>
            </a:fld>
            <a:endParaRPr lang="en-US" dirty="0"/>
          </a:p>
        </p:txBody>
      </p:sp>
    </p:spTree>
    <p:extLst>
      <p:ext uri="{BB962C8B-B14F-4D97-AF65-F5344CB8AC3E}">
        <p14:creationId xmlns:p14="http://schemas.microsoft.com/office/powerpoint/2010/main" val="1083492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 to read</a:t>
            </a:r>
            <a:endParaRPr lang="en-US" b="0" dirty="0"/>
          </a:p>
          <a:p>
            <a:endParaRPr lang="en-US" b="0" dirty="0"/>
          </a:p>
          <a:p>
            <a:r>
              <a:rPr lang="en-US" b="1" dirty="0"/>
              <a:t>BS, </a:t>
            </a:r>
            <a:r>
              <a:rPr lang="en-US" b="1" u="sng" dirty="0"/>
              <a:t>RIGHT ANSWER</a:t>
            </a:r>
            <a:r>
              <a:rPr lang="en-US" b="1" dirty="0"/>
              <a:t>: B</a:t>
            </a:r>
          </a:p>
          <a:p>
            <a:endParaRPr lang="en-US" b="1" dirty="0"/>
          </a:p>
          <a:p>
            <a:r>
              <a:rPr lang="en-US" b="1" dirty="0"/>
              <a:t>LW, TO EXPLAIN WHY THE RIGHT ANSWER</a:t>
            </a:r>
          </a:p>
          <a:p>
            <a:endParaRPr lang="en-US" b="1" dirty="0"/>
          </a:p>
          <a:p>
            <a:r>
              <a:rPr lang="en-US" b="1" u="sng" dirty="0"/>
              <a:t>WRONG ANSWERS</a:t>
            </a:r>
            <a:r>
              <a:rPr lang="en-US" b="1" dirty="0"/>
              <a:t>:</a:t>
            </a:r>
          </a:p>
          <a:p>
            <a:endParaRPr lang="en-US" b="1" dirty="0"/>
          </a:p>
          <a:p>
            <a:r>
              <a:rPr lang="en-US" b="1" dirty="0"/>
              <a:t>RE: A, </a:t>
            </a:r>
            <a:r>
              <a:rPr lang="en-US" b="0" dirty="0"/>
              <a:t>don’t haul off and sue.  No right to do discovery yet.  Only so much you can investigate without subpoena powers.</a:t>
            </a:r>
          </a:p>
          <a:p>
            <a:r>
              <a:rPr lang="en-US" b="1" dirty="0"/>
              <a:t>MH,</a:t>
            </a:r>
            <a:r>
              <a:rPr lang="en-US" b="0" dirty="0"/>
              <a:t> or could always seek the appointment of a receiver in civil court.  Can get the books.  Can you ask that you as the fiduciary be appointed as the receiver.  No conflict.  Same goal: preservation of assets.</a:t>
            </a:r>
            <a:endParaRPr lang="en-US" b="1" dirty="0"/>
          </a:p>
          <a:p>
            <a:endParaRPr lang="en-US" b="1" dirty="0"/>
          </a:p>
          <a:p>
            <a:r>
              <a:rPr lang="en-US" b="1" dirty="0"/>
              <a:t>BS: C, </a:t>
            </a:r>
            <a:r>
              <a:rPr lang="en-US" b="0" dirty="0"/>
              <a:t>CAC can be loose cannon.  Bring them into discussion certainly.  </a:t>
            </a:r>
          </a:p>
          <a:p>
            <a:r>
              <a:rPr lang="en-US" b="1" dirty="0"/>
              <a:t>          RE:  </a:t>
            </a:r>
            <a:r>
              <a:rPr lang="en-US" b="0" dirty="0"/>
              <a:t>Plus a fiduciary can be liable for NOT pursuing a claim that should be pursued.  What if SOL expires and no lawsuit been brought?</a:t>
            </a:r>
            <a:endParaRPr lang="en-US" b="1" dirty="0"/>
          </a:p>
          <a:p>
            <a:endParaRPr lang="en-US" b="1" dirty="0"/>
          </a:p>
          <a:p>
            <a:r>
              <a:rPr lang="en-US" b="1" dirty="0"/>
              <a:t>MH, D, GOOD OPTION TOO, really</a:t>
            </a:r>
            <a:r>
              <a:rPr lang="en-US" b="0" dirty="0"/>
              <a:t> reallocating the inheritance, so really between the siblings anyway.</a:t>
            </a:r>
            <a:endParaRPr lang="en-US" b="1" dirty="0"/>
          </a:p>
          <a:p>
            <a:endParaRPr lang="en-US" b="1" dirty="0"/>
          </a:p>
          <a:p>
            <a:r>
              <a:rPr lang="en-US" b="1" dirty="0"/>
              <a:t>MH, E,</a:t>
            </a:r>
            <a:r>
              <a:rPr lang="en-US" b="0" dirty="0"/>
              <a:t> MSC first… pre-COVID yes.  Tell court try to get mediation going.</a:t>
            </a:r>
          </a:p>
          <a:p>
            <a:r>
              <a:rPr lang="en-US" b="1" dirty="0"/>
              <a:t>LW, </a:t>
            </a:r>
            <a:r>
              <a:rPr lang="en-US" b="0" dirty="0"/>
              <a:t>is issue ripe for mediation?  Some parties not willing to come to the table until lawsuit is filed first.  Does some limited discovery need to be done first?</a:t>
            </a:r>
          </a:p>
          <a:p>
            <a:r>
              <a:rPr lang="en-US" b="1" dirty="0"/>
              <a:t> </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23</a:t>
            </a:fld>
            <a:endParaRPr lang="en-US" dirty="0"/>
          </a:p>
        </p:txBody>
      </p:sp>
    </p:spTree>
    <p:extLst>
      <p:ext uri="{BB962C8B-B14F-4D97-AF65-F5344CB8AC3E}">
        <p14:creationId xmlns:p14="http://schemas.microsoft.com/office/powerpoint/2010/main" val="336018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LW TO READ</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24</a:t>
            </a:fld>
            <a:endParaRPr lang="en-US" dirty="0"/>
          </a:p>
        </p:txBody>
      </p:sp>
    </p:spTree>
    <p:extLst>
      <p:ext uri="{BB962C8B-B14F-4D97-AF65-F5344CB8AC3E}">
        <p14:creationId xmlns:p14="http://schemas.microsoft.com/office/powerpoint/2010/main" val="3226082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LW TO READ</a:t>
            </a:r>
          </a:p>
          <a:p>
            <a:endParaRPr lang="en-US" b="1" dirty="0"/>
          </a:p>
          <a:p>
            <a:r>
              <a:rPr lang="en-US" b="1" dirty="0"/>
              <a:t>LW, </a:t>
            </a:r>
            <a:r>
              <a:rPr lang="en-US" b="1" u="sng" dirty="0"/>
              <a:t>RIGHT ANSWER</a:t>
            </a:r>
            <a:r>
              <a:rPr lang="en-US" b="1" dirty="0"/>
              <a:t>:  E</a:t>
            </a:r>
          </a:p>
          <a:p>
            <a:endParaRPr lang="en-US" b="1" dirty="0"/>
          </a:p>
          <a:p>
            <a:r>
              <a:rPr lang="en-US" b="0" dirty="0"/>
              <a:t>If court instructs us to petition for one, then I know our fees to do it will be approved by the court. Have Court guide you as much as possible.  </a:t>
            </a:r>
          </a:p>
          <a:p>
            <a:endParaRPr lang="en-US" b="0" dirty="0"/>
          </a:p>
          <a:p>
            <a:r>
              <a:rPr lang="en-US" b="1" dirty="0"/>
              <a:t>MH,</a:t>
            </a:r>
            <a:r>
              <a:rPr lang="en-US" b="0" dirty="0"/>
              <a:t> would order parties to meet and confer to come up with new DPOA/AHCDs, as least restrictive means, assuming Dad still has capacity.  Capacity level low:  INTELLIGENT PREFERENCE.  </a:t>
            </a:r>
            <a:endParaRPr lang="en-US" b="1" dirty="0"/>
          </a:p>
          <a:p>
            <a:endParaRPr lang="en-US" b="1" dirty="0"/>
          </a:p>
          <a:p>
            <a:r>
              <a:rPr lang="en-US" b="1" u="sng" dirty="0"/>
              <a:t>WRONG ANSWERS</a:t>
            </a:r>
            <a:r>
              <a:rPr lang="en-US" b="1" dirty="0"/>
              <a:t>:</a:t>
            </a:r>
          </a:p>
          <a:p>
            <a:endParaRPr lang="en-US" b="1" dirty="0"/>
          </a:p>
          <a:p>
            <a:r>
              <a:rPr lang="en-US" b="1" dirty="0"/>
              <a:t>LW: A, </a:t>
            </a:r>
            <a:r>
              <a:rPr lang="en-US" b="0" dirty="0"/>
              <a:t>why PPF should avoid being a petitioner.  Contested conservatorships can rack up $50,000+ of petitioner’s attorney’s fees which may or may not be approved depending on success at trial.  No PPF in the world who would sign a retainer agreement and agree to be personally liable for those fees if they lose.</a:t>
            </a:r>
          </a:p>
          <a:p>
            <a:endParaRPr lang="en-US" b="0" dirty="0"/>
          </a:p>
          <a:p>
            <a:r>
              <a:rPr lang="en-US" b="0" dirty="0"/>
              <a:t>Competing petition problem: fight becomes who should be Conservator and those fees are not recoverable.  Only the fees to get the conservatorship itself instituted.  </a:t>
            </a:r>
            <a:endParaRPr lang="en-US" b="1" dirty="0"/>
          </a:p>
          <a:p>
            <a:endParaRPr lang="en-US" b="1" dirty="0"/>
          </a:p>
          <a:p>
            <a:r>
              <a:rPr lang="en-US" b="1" dirty="0"/>
              <a:t>MH: B,</a:t>
            </a:r>
            <a:r>
              <a:rPr lang="en-US" b="0" dirty="0"/>
              <a:t> probate investigator, limited budgets, backlogs.  Some our contract employees.</a:t>
            </a:r>
            <a:endParaRPr lang="en-US" b="1" dirty="0"/>
          </a:p>
          <a:p>
            <a:endParaRPr lang="en-US" b="1" dirty="0"/>
          </a:p>
          <a:p>
            <a:r>
              <a:rPr lang="en-US" b="1" dirty="0"/>
              <a:t>BS:  C, </a:t>
            </a:r>
            <a:r>
              <a:rPr lang="en-US" b="0" dirty="0"/>
              <a:t>do you have authority to do that when petitions are being dismissed? And there would already be a Capacity Declaration stating whether person has capacity, and whether needs a conservatorship.  ALCP are more for day-to-day living situation.  </a:t>
            </a:r>
          </a:p>
          <a:p>
            <a:endParaRPr lang="en-US" b="0" dirty="0"/>
          </a:p>
          <a:p>
            <a:r>
              <a:rPr lang="en-US" b="1" dirty="0"/>
              <a:t>MH:  </a:t>
            </a:r>
            <a:r>
              <a:rPr lang="en-US" b="0" dirty="0"/>
              <a:t>Judge also cannot determine capacity either.. Just whether there is clear and convincing evidence that they lack capacity.</a:t>
            </a:r>
            <a:endParaRPr lang="en-US" b="1" dirty="0"/>
          </a:p>
          <a:p>
            <a:endParaRPr lang="en-US" b="1" dirty="0"/>
          </a:p>
          <a:p>
            <a:r>
              <a:rPr lang="en-US" b="1" dirty="0"/>
              <a:t>RE: D, </a:t>
            </a:r>
            <a:r>
              <a:rPr lang="en-US" b="0" dirty="0"/>
              <a:t>you do have an ethical obligation to at least inform the court that conservatorship is needed based upon  your own assessment.</a:t>
            </a:r>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25</a:t>
            </a:fld>
            <a:endParaRPr lang="en-US" dirty="0"/>
          </a:p>
        </p:txBody>
      </p:sp>
    </p:spTree>
    <p:extLst>
      <p:ext uri="{BB962C8B-B14F-4D97-AF65-F5344CB8AC3E}">
        <p14:creationId xmlns:p14="http://schemas.microsoft.com/office/powerpoint/2010/main" val="98617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A56F2-71C8-4DCA-9056-793A1F60BAFE}" type="slidenum">
              <a:rPr lang="en-US" smtClean="0"/>
              <a:t>26</a:t>
            </a:fld>
            <a:endParaRPr lang="en-US" dirty="0"/>
          </a:p>
        </p:txBody>
      </p:sp>
    </p:spTree>
    <p:extLst>
      <p:ext uri="{BB962C8B-B14F-4D97-AF65-F5344CB8AC3E}">
        <p14:creationId xmlns:p14="http://schemas.microsoft.com/office/powerpoint/2010/main" val="4159116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A56F2-71C8-4DCA-9056-793A1F60BAFE}" type="slidenum">
              <a:rPr lang="en-US" smtClean="0"/>
              <a:t>27</a:t>
            </a:fld>
            <a:endParaRPr lang="en-US" dirty="0"/>
          </a:p>
        </p:txBody>
      </p:sp>
    </p:spTree>
    <p:extLst>
      <p:ext uri="{BB962C8B-B14F-4D97-AF65-F5344CB8AC3E}">
        <p14:creationId xmlns:p14="http://schemas.microsoft.com/office/powerpoint/2010/main" val="289246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3</a:t>
            </a:fld>
            <a:endParaRPr lang="en-US" dirty="0"/>
          </a:p>
        </p:txBody>
      </p:sp>
    </p:spTree>
    <p:extLst>
      <p:ext uri="{BB962C8B-B14F-4D97-AF65-F5344CB8AC3E}">
        <p14:creationId xmlns:p14="http://schemas.microsoft.com/office/powerpoint/2010/main" val="406944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LW </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4</a:t>
            </a:fld>
            <a:endParaRPr lang="en-US" dirty="0"/>
          </a:p>
        </p:txBody>
      </p:sp>
    </p:spTree>
    <p:extLst>
      <p:ext uri="{BB962C8B-B14F-4D97-AF65-F5344CB8AC3E}">
        <p14:creationId xmlns:p14="http://schemas.microsoft.com/office/powerpoint/2010/main" val="175388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LW</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5</a:t>
            </a:fld>
            <a:endParaRPr lang="en-US" dirty="0"/>
          </a:p>
        </p:txBody>
      </p:sp>
    </p:spTree>
    <p:extLst>
      <p:ext uri="{BB962C8B-B14F-4D97-AF65-F5344CB8AC3E}">
        <p14:creationId xmlns:p14="http://schemas.microsoft.com/office/powerpoint/2010/main" val="311172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LW</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6</a:t>
            </a:fld>
            <a:endParaRPr lang="en-US" dirty="0"/>
          </a:p>
        </p:txBody>
      </p:sp>
    </p:spTree>
    <p:extLst>
      <p:ext uri="{BB962C8B-B14F-4D97-AF65-F5344CB8AC3E}">
        <p14:creationId xmlns:p14="http://schemas.microsoft.com/office/powerpoint/2010/main" val="3027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MH TO READ Q &amp; A (EMPHASIS ON SHORT TERM)</a:t>
            </a:r>
          </a:p>
          <a:p>
            <a:endParaRPr lang="en-US" b="1" dirty="0"/>
          </a:p>
          <a:p>
            <a:r>
              <a:rPr lang="en-US" b="1" dirty="0"/>
              <a:t>RE:  </a:t>
            </a:r>
            <a:r>
              <a:rPr lang="en-US" b="1" u="sng" dirty="0"/>
              <a:t>RIGHT ANSWER</a:t>
            </a:r>
            <a:r>
              <a:rPr lang="en-US" b="1" dirty="0"/>
              <a:t> = B</a:t>
            </a:r>
          </a:p>
          <a:p>
            <a:endParaRPr lang="en-US" b="1" dirty="0"/>
          </a:p>
          <a:p>
            <a:r>
              <a:rPr lang="en-US" b="1" u="sng" dirty="0"/>
              <a:t>WRONG ANSWERS</a:t>
            </a:r>
            <a:r>
              <a:rPr lang="en-US" b="1" dirty="0"/>
              <a:t>:</a:t>
            </a:r>
          </a:p>
          <a:p>
            <a:endParaRPr lang="en-US" b="1" dirty="0"/>
          </a:p>
          <a:p>
            <a:r>
              <a:rPr lang="en-US" b="1" dirty="0"/>
              <a:t>LW: A, </a:t>
            </a:r>
            <a:r>
              <a:rPr lang="en-US" b="0" dirty="0"/>
              <a:t>do you really want to owe a favor to one of the daughters</a:t>
            </a:r>
            <a:endParaRPr lang="en-US" b="1" dirty="0"/>
          </a:p>
          <a:p>
            <a:r>
              <a:rPr lang="en-US" b="1" dirty="0"/>
              <a:t>RE: E,</a:t>
            </a:r>
            <a:r>
              <a:rPr lang="en-US" b="0" dirty="0"/>
              <a:t> you really want to advance your own money?  How long to get paid back?</a:t>
            </a:r>
            <a:endParaRPr lang="en-US" b="1" dirty="0"/>
          </a:p>
          <a:p>
            <a:r>
              <a:rPr lang="en-US" b="1" dirty="0"/>
              <a:t>BS: C,</a:t>
            </a:r>
            <a:r>
              <a:rPr lang="en-US" b="0" dirty="0"/>
              <a:t>  risk of transferring person with dementia, disruptive.  </a:t>
            </a:r>
            <a:endParaRPr lang="en-US" b="1" dirty="0"/>
          </a:p>
          <a:p>
            <a:r>
              <a:rPr lang="en-US" b="1" dirty="0"/>
              <a:t>MH: D</a:t>
            </a:r>
            <a:r>
              <a:rPr lang="en-US" b="0" dirty="0"/>
              <a:t>, costs a lot of  money.  Points and interest rate.  Can have pre-payment penalties.  And allows Cecile to continue to care for Mom on her own.  Unacceptable because of Cecile.</a:t>
            </a:r>
            <a:endParaRPr lang="en-US" b="1" dirty="0"/>
          </a:p>
          <a:p>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7</a:t>
            </a:fld>
            <a:endParaRPr lang="en-US" dirty="0"/>
          </a:p>
        </p:txBody>
      </p:sp>
    </p:spTree>
    <p:extLst>
      <p:ext uri="{BB962C8B-B14F-4D97-AF65-F5344CB8AC3E}">
        <p14:creationId xmlns:p14="http://schemas.microsoft.com/office/powerpoint/2010/main" val="72178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 TO READ Q&amp;A (EMPHASIS ON LONG TERM)</a:t>
            </a:r>
          </a:p>
          <a:p>
            <a:endParaRPr lang="en-US" b="1" dirty="0"/>
          </a:p>
          <a:p>
            <a:r>
              <a:rPr lang="en-US" b="1" dirty="0"/>
              <a:t>LW, </a:t>
            </a:r>
            <a:r>
              <a:rPr lang="en-US" b="1" u="sng" dirty="0"/>
              <a:t>RIGHT ANSWER</a:t>
            </a:r>
            <a:r>
              <a:rPr lang="en-US" b="1" dirty="0"/>
              <a:t> = B</a:t>
            </a:r>
          </a:p>
          <a:p>
            <a:endParaRPr lang="en-US" b="1" dirty="0"/>
          </a:p>
          <a:p>
            <a:r>
              <a:rPr lang="en-US" b="0" dirty="0"/>
              <a:t>Mom still has to be in the house to get a reverse mortgage.  So need to be sure she is staying there. Exceptions for temporary rehab type placements, when they are still going back home.  Reverse mortgages are expensive, lots of up front points.  Especially FHA ones.  Don’t do it if you have to eventually place her.</a:t>
            </a:r>
            <a:endParaRPr lang="en-US" b="1" dirty="0"/>
          </a:p>
          <a:p>
            <a:endParaRPr lang="en-US" b="1" dirty="0"/>
          </a:p>
          <a:p>
            <a:r>
              <a:rPr lang="en-US" b="1" u="sng" dirty="0"/>
              <a:t>WRONG ANSWERS</a:t>
            </a:r>
            <a:r>
              <a:rPr lang="en-US" b="1" dirty="0"/>
              <a:t>:</a:t>
            </a:r>
          </a:p>
          <a:p>
            <a:endParaRPr lang="en-US" b="1" dirty="0"/>
          </a:p>
          <a:p>
            <a:r>
              <a:rPr lang="en-US" b="1" dirty="0"/>
              <a:t>MH:  A</a:t>
            </a:r>
            <a:r>
              <a:rPr lang="en-US" b="0" dirty="0"/>
              <a:t>, still an expensive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BS:  D,</a:t>
            </a:r>
            <a:r>
              <a:rPr lang="en-US" b="0" dirty="0"/>
              <a:t> would have done this already… too late if finally doing it to assess your long term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-Some issues to look at: staging of dementia.. Does mom have 2 or 10 more years she can stay in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-Maybe hard money loan makes sense if on hospice and just need a few more months with mom in the house.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severe dementia stages, person doesn’t recognize not at home anymore.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-But with great care with PPF and ALCP, live much longer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-Difficult to predict life expectancy with dementia patients</a:t>
            </a:r>
            <a:endParaRPr lang="en-US" b="1" dirty="0"/>
          </a:p>
          <a:p>
            <a:r>
              <a:rPr lang="en-US" b="1" dirty="0"/>
              <a:t>RE:  C &amp; E</a:t>
            </a:r>
            <a:r>
              <a:rPr lang="en-US" b="0" dirty="0"/>
              <a:t>, going to board and care  already, then sell or rent?  Selling will cause large capital gains taxes, and rental would avoid that.  </a:t>
            </a:r>
          </a:p>
          <a:p>
            <a:r>
              <a:rPr lang="en-US" b="0" dirty="0"/>
              <a:t>	</a:t>
            </a:r>
            <a:endParaRPr lang="en-US" b="1" dirty="0"/>
          </a:p>
          <a:p>
            <a:endParaRPr lang="en-US" b="1" dirty="0"/>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8</a:t>
            </a:fld>
            <a:endParaRPr lang="en-US" dirty="0"/>
          </a:p>
        </p:txBody>
      </p:sp>
    </p:spTree>
    <p:extLst>
      <p:ext uri="{BB962C8B-B14F-4D97-AF65-F5344CB8AC3E}">
        <p14:creationId xmlns:p14="http://schemas.microsoft.com/office/powerpoint/2010/main" val="22524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 to read</a:t>
            </a:r>
          </a:p>
        </p:txBody>
      </p:sp>
      <p:sp>
        <p:nvSpPr>
          <p:cNvPr id="4" name="Date Placeholder 3"/>
          <p:cNvSpPr>
            <a:spLocks noGrp="1"/>
          </p:cNvSpPr>
          <p:nvPr>
            <p:ph type="dt" idx="1"/>
          </p:nvPr>
        </p:nvSpPr>
        <p:spPr/>
        <p:txBody>
          <a:bodyPr/>
          <a:lstStyle/>
          <a:p>
            <a:r>
              <a:rPr lang="en-US" dirty="0"/>
              <a:t>8/6/2020</a:t>
            </a:r>
          </a:p>
        </p:txBody>
      </p:sp>
      <p:sp>
        <p:nvSpPr>
          <p:cNvPr id="5" name="Slide Number Placeholder 4"/>
          <p:cNvSpPr>
            <a:spLocks noGrp="1"/>
          </p:cNvSpPr>
          <p:nvPr>
            <p:ph type="sldNum" sz="quarter" idx="5"/>
          </p:nvPr>
        </p:nvSpPr>
        <p:spPr/>
        <p:txBody>
          <a:bodyPr/>
          <a:lstStyle/>
          <a:p>
            <a:fld id="{10199BD6-275B-4C75-9C33-002C871F30BD}" type="slidenum">
              <a:rPr lang="en-US" smtClean="0"/>
              <a:t>9</a:t>
            </a:fld>
            <a:endParaRPr lang="en-US" dirty="0"/>
          </a:p>
        </p:txBody>
      </p:sp>
    </p:spTree>
    <p:extLst>
      <p:ext uri="{BB962C8B-B14F-4D97-AF65-F5344CB8AC3E}">
        <p14:creationId xmlns:p14="http://schemas.microsoft.com/office/powerpoint/2010/main" val="41702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4DF9E64-3A09-446D-8192-7B319A7212B4}" type="datetimeFigureOut">
              <a:rPr lang="en-US" smtClean="0"/>
              <a:t>9/1/2020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74A8C2F-F676-4122-9B9D-13DC8F8070EE}" type="slidenum">
              <a:rPr lang="en-US" smtClean="0"/>
              <a:t>‹#›</a:t>
            </a:fld>
            <a:endParaRPr lang="en-US" dirty="0"/>
          </a:p>
        </p:txBody>
      </p:sp>
    </p:spTree>
    <p:extLst>
      <p:ext uri="{BB962C8B-B14F-4D97-AF65-F5344CB8AC3E}">
        <p14:creationId xmlns:p14="http://schemas.microsoft.com/office/powerpoint/2010/main" val="3108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314099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4DF9E64-3A09-446D-8192-7B319A7212B4}" type="datetimeFigureOut">
              <a:rPr lang="en-US" smtClean="0"/>
              <a:t>9/1/2020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74A8C2F-F676-4122-9B9D-13DC8F8070EE}" type="slidenum">
              <a:rPr lang="en-US" smtClean="0"/>
              <a:t>‹#›</a:t>
            </a:fld>
            <a:endParaRPr lang="en-US" dirty="0"/>
          </a:p>
        </p:txBody>
      </p:sp>
    </p:spTree>
    <p:extLst>
      <p:ext uri="{BB962C8B-B14F-4D97-AF65-F5344CB8AC3E}">
        <p14:creationId xmlns:p14="http://schemas.microsoft.com/office/powerpoint/2010/main" val="333178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134208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4DF9E64-3A09-446D-8192-7B319A7212B4}" type="datetimeFigureOut">
              <a:rPr lang="en-US" smtClean="0"/>
              <a:t>9/1/2020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74A8C2F-F676-4122-9B9D-13DC8F8070EE}" type="slidenum">
              <a:rPr lang="en-US" smtClean="0"/>
              <a:t>‹#›</a:t>
            </a:fld>
            <a:endParaRPr lang="en-US" dirty="0"/>
          </a:p>
        </p:txBody>
      </p:sp>
    </p:spTree>
    <p:extLst>
      <p:ext uri="{BB962C8B-B14F-4D97-AF65-F5344CB8AC3E}">
        <p14:creationId xmlns:p14="http://schemas.microsoft.com/office/powerpoint/2010/main" val="241620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25047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38716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164615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425753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4DF9E64-3A09-446D-8192-7B319A7212B4}" type="datetimeFigureOut">
              <a:rPr lang="en-US" smtClean="0"/>
              <a:t>9/1/2020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74A8C2F-F676-4122-9B9D-13DC8F8070EE}" type="slidenum">
              <a:rPr lang="en-US" smtClean="0"/>
              <a:t>‹#›</a:t>
            </a:fld>
            <a:endParaRPr lang="en-US" dirty="0"/>
          </a:p>
        </p:txBody>
      </p:sp>
    </p:spTree>
    <p:extLst>
      <p:ext uri="{BB962C8B-B14F-4D97-AF65-F5344CB8AC3E}">
        <p14:creationId xmlns:p14="http://schemas.microsoft.com/office/powerpoint/2010/main" val="52214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F9E64-3A09-446D-8192-7B319A7212B4}" type="datetimeFigureOut">
              <a:rPr lang="en-US" smtClean="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A8C2F-F676-4122-9B9D-13DC8F8070EE}" type="slidenum">
              <a:rPr lang="en-US" smtClean="0"/>
              <a:t>‹#›</a:t>
            </a:fld>
            <a:endParaRPr lang="en-US" dirty="0"/>
          </a:p>
        </p:txBody>
      </p:sp>
    </p:spTree>
    <p:extLst>
      <p:ext uri="{BB962C8B-B14F-4D97-AF65-F5344CB8AC3E}">
        <p14:creationId xmlns:p14="http://schemas.microsoft.com/office/powerpoint/2010/main" val="63051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4DF9E64-3A09-446D-8192-7B319A7212B4}" type="datetimeFigureOut">
              <a:rPr lang="en-US" smtClean="0"/>
              <a:t>9/1/2020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74A8C2F-F676-4122-9B9D-13DC8F8070EE}"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6149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yw.qld.gov.au/campaign/supporting-famili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File:Teatro.sv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eakpx.com/470595/2-black-and-white-border-colli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ukrainianlaw.blogspot.com/2016/05/knowing-best-methods-for-passing-on.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ixabay.com/en/tree-forest-trunk-nature-leaves-57684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pastorcorsini.com/2014_11_01_archiv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publicdomainpictures.net/view-image.php?image=59356&amp;" TargetMode="External"/><Relationship Id="rId5" Type="http://schemas.openxmlformats.org/officeDocument/2006/relationships/image" Target="../media/image14.jpg"/><Relationship Id="rId4" Type="http://schemas.openxmlformats.org/officeDocument/2006/relationships/hyperlink" Target="https://openclipart.org/detail/285446/apartment-build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mpoweredpeace.blogspot.com/2010_08_01_archiv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ngall.com/disclaimer-symbol-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eartlight.org/articles/201507/20150712_processofhealing.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ampbellpropertymanagement.com/blog/2014/08/06/word-wednesdays-deferred-maintenance-wa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travelhollywood.blogspot.com/2012/10/knowing-when-to-take-bow.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pngimg.com/download/3811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flickr.com/photos/free_for_commercial_use/14375461993"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t.wikipedia.org/wiki/Mamma,_ho_perso_l%27aere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imacountygenealogysociety.blogspot.com/2016/03/march-12-is-genealogy-da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jazzgarcelle.blogspot.com/2013/12/christmas-films-pastpresent-futur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onfessionsofamastercaregiver.com/2012/01/06/transitions-to-com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eniorsafetyadvice.com/what-are-the-duties-of-a-caregi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EEEF9-17AE-4F3A-AD6D-93EB082CF6D8}"/>
              </a:ext>
            </a:extLst>
          </p:cNvPr>
          <p:cNvPicPr>
            <a:picLocks noChangeAspect="1"/>
          </p:cNvPicPr>
          <p:nvPr/>
        </p:nvPicPr>
        <p:blipFill rotWithShape="1">
          <a:blip r:embed="rId3">
            <a:alphaModFix amt="50000"/>
            <a:extLst>
              <a:ext uri="{837473B0-CC2E-450A-ABE3-18F120FF3D39}">
                <a1611:picAttrSrcUrl xmlns:a1611="http://schemas.microsoft.com/office/drawing/2016/11/main" xmlns="" r:id="rId4"/>
              </a:ext>
            </a:extLst>
          </a:blip>
          <a:srcRect l="17178" r="12156"/>
          <a:stretch/>
        </p:blipFill>
        <p:spPr>
          <a:xfrm>
            <a:off x="20" y="1"/>
            <a:ext cx="12191980" cy="6857999"/>
          </a:xfrm>
          <a:prstGeom prst="rect">
            <a:avLst/>
          </a:prstGeom>
        </p:spPr>
      </p:pic>
      <p:sp>
        <p:nvSpPr>
          <p:cNvPr id="2" name="Title 1">
            <a:extLst>
              <a:ext uri="{FF2B5EF4-FFF2-40B4-BE49-F238E27FC236}">
                <a16:creationId xmlns:a16="http://schemas.microsoft.com/office/drawing/2014/main" id="{F8F24E2C-CB8D-471A-88AA-5A1173227228}"/>
              </a:ext>
            </a:extLst>
          </p:cNvPr>
          <p:cNvSpPr>
            <a:spLocks noGrp="1"/>
          </p:cNvSpPr>
          <p:nvPr>
            <p:ph type="ctrTitle"/>
          </p:nvPr>
        </p:nvSpPr>
        <p:spPr>
          <a:xfrm>
            <a:off x="1524000" y="2661144"/>
            <a:ext cx="9144000" cy="1535711"/>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WHERE’S THE ‘FUN’ IN DYSFUNCTIONAL FAMILIES?</a:t>
            </a:r>
          </a:p>
        </p:txBody>
      </p:sp>
      <p:sp>
        <p:nvSpPr>
          <p:cNvPr id="3" name="Subtitle 2">
            <a:extLst>
              <a:ext uri="{FF2B5EF4-FFF2-40B4-BE49-F238E27FC236}">
                <a16:creationId xmlns:a16="http://schemas.microsoft.com/office/drawing/2014/main" id="{30AE4AD0-60B0-4F83-9E3B-89ABBE89D31A}"/>
              </a:ext>
            </a:extLst>
          </p:cNvPr>
          <p:cNvSpPr>
            <a:spLocks noGrp="1"/>
          </p:cNvSpPr>
          <p:nvPr>
            <p:ph type="subTitle" idx="1"/>
          </p:nvPr>
        </p:nvSpPr>
        <p:spPr>
          <a:xfrm>
            <a:off x="1524000" y="4505633"/>
            <a:ext cx="9144000" cy="1098395"/>
          </a:xfrm>
        </p:spPr>
        <p:txBody>
          <a:bodyPr>
            <a:noAutofit/>
          </a:bodyPr>
          <a:lstStyle/>
          <a:p>
            <a:pPr algn="ctr"/>
            <a:r>
              <a:rPr lang="en-US" sz="2800" dirty="0">
                <a:solidFill>
                  <a:srgbClr val="FFFFFF"/>
                </a:solidFill>
                <a:latin typeface="Arial" panose="020B0604020202020204" pitchFamily="34" charset="0"/>
                <a:cs typeface="Arial" panose="020B0604020202020204" pitchFamily="34" charset="0"/>
              </a:rPr>
              <a:t>ROBERT EARNEST	MARY THORNTON HOUSE	</a:t>
            </a:r>
          </a:p>
          <a:p>
            <a:pPr algn="ctr"/>
            <a:r>
              <a:rPr lang="en-US" sz="2800" dirty="0">
                <a:solidFill>
                  <a:srgbClr val="FFFFFF"/>
                </a:solidFill>
                <a:latin typeface="Arial" panose="020B0604020202020204" pitchFamily="34" charset="0"/>
                <a:cs typeface="Arial" panose="020B0604020202020204" pitchFamily="34" charset="0"/>
              </a:rPr>
              <a:t>BRENDA SHORKEND	       LAURIANN WRIGHT</a:t>
            </a:r>
          </a:p>
        </p:txBody>
      </p:sp>
      <p:sp>
        <p:nvSpPr>
          <p:cNvPr id="5" name="Slide Number Placeholder 4">
            <a:extLst>
              <a:ext uri="{FF2B5EF4-FFF2-40B4-BE49-F238E27FC236}">
                <a16:creationId xmlns:a16="http://schemas.microsoft.com/office/drawing/2014/main" id="{3F47A6D9-62D8-4FA1-AC85-1B3F8D6A9935}"/>
              </a:ext>
            </a:extLst>
          </p:cNvPr>
          <p:cNvSpPr>
            <a:spLocks noGrp="1"/>
          </p:cNvSpPr>
          <p:nvPr>
            <p:ph type="sldNum" sz="quarter" idx="12"/>
          </p:nvPr>
        </p:nvSpPr>
        <p:spPr/>
        <p:txBody>
          <a:bodyPr>
            <a:normAutofit/>
          </a:bodyPr>
          <a:lstStyle/>
          <a:p>
            <a:pPr>
              <a:spcAft>
                <a:spcPts val="600"/>
              </a:spcAft>
            </a:pPr>
            <a:fld id="{D57F1E4F-1CFF-5643-939E-217C01CDF565}" type="slidenum">
              <a:rPr lang="en-US">
                <a:solidFill>
                  <a:srgbClr val="FFFFFF"/>
                </a:solidFill>
              </a:rPr>
              <a:pPr>
                <a:spcAft>
                  <a:spcPts val="600"/>
                </a:spcAft>
              </a:pPr>
              <a:t>1</a:t>
            </a:fld>
            <a:endParaRPr lang="en-US" dirty="0">
              <a:solidFill>
                <a:srgbClr val="FFFFFF"/>
              </a:solidFill>
            </a:endParaRPr>
          </a:p>
        </p:txBody>
      </p:sp>
      <p:sp>
        <p:nvSpPr>
          <p:cNvPr id="7" name="TextBox 6">
            <a:extLst>
              <a:ext uri="{FF2B5EF4-FFF2-40B4-BE49-F238E27FC236}">
                <a16:creationId xmlns:a16="http://schemas.microsoft.com/office/drawing/2014/main" id="{21E7B585-9258-47CF-A377-2D62D5ACC213}"/>
              </a:ext>
            </a:extLst>
          </p:cNvPr>
          <p:cNvSpPr txBox="1"/>
          <p:nvPr/>
        </p:nvSpPr>
        <p:spPr>
          <a:xfrm>
            <a:off x="1194816" y="776575"/>
            <a:ext cx="10155936" cy="1200329"/>
          </a:xfrm>
          <a:prstGeom prst="rect">
            <a:avLst/>
          </a:prstGeom>
          <a:noFill/>
        </p:spPr>
        <p:txBody>
          <a:bodyPr wrap="square" rtlCol="0">
            <a:spAutoFit/>
          </a:bodyPr>
          <a:lstStyle/>
          <a:p>
            <a:pPr algn="ctr"/>
            <a:r>
              <a:rPr lang="en-US" sz="3600" dirty="0"/>
              <a:t>WOODLAND HILL TAX &amp; ESTATE </a:t>
            </a:r>
            <a:r>
              <a:rPr lang="en-US" sz="3600"/>
              <a:t>PLANNING </a:t>
            </a:r>
            <a:r>
              <a:rPr lang="en-US" sz="3600" smtClean="0"/>
              <a:t>COUNCIL </a:t>
            </a:r>
            <a:r>
              <a:rPr lang="en-US" sz="3600" dirty="0"/>
              <a:t>SEPTEMBER 2, 2020</a:t>
            </a:r>
          </a:p>
        </p:txBody>
      </p:sp>
    </p:spTree>
    <p:extLst>
      <p:ext uri="{BB962C8B-B14F-4D97-AF65-F5344CB8AC3E}">
        <p14:creationId xmlns:p14="http://schemas.microsoft.com/office/powerpoint/2010/main" val="28110260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A78-9774-4C34-8048-07C8367E350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Do you keep Natalia as the caregiver?</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886038-2F45-4362-B5F3-18C56821A319}"/>
              </a:ext>
            </a:extLst>
          </p:cNvPr>
          <p:cNvSpPr>
            <a:spLocks noGrp="1"/>
          </p:cNvSpPr>
          <p:nvPr>
            <p:ph idx="1"/>
          </p:nvPr>
        </p:nvSpPr>
        <p:spPr>
          <a:xfrm>
            <a:off x="581192" y="2180496"/>
            <a:ext cx="11029615" cy="4347304"/>
          </a:xfrm>
        </p:spPr>
        <p:txBody>
          <a:bodyPr>
            <a:normAutofit/>
          </a:bodyPr>
          <a:lstStyle/>
          <a:p>
            <a:pPr marL="666900" lvl="1" indent="-342900">
              <a:buFont typeface="+mj-lt"/>
              <a:buAutoNum type="alphaLcPeriod"/>
            </a:pPr>
            <a:r>
              <a:rPr lang="en-US" sz="2400" dirty="0">
                <a:latin typeface="Arial" panose="020B0604020202020204" pitchFamily="34" charset="0"/>
                <a:cs typeface="Arial" panose="020B0604020202020204" pitchFamily="34" charset="0"/>
              </a:rPr>
              <a:t>You’re not touching this overtime, employment mess with a 10-foot poll. Terminate Natalia immediately!</a:t>
            </a:r>
          </a:p>
          <a:p>
            <a:pPr marL="666900" lvl="1" indent="-342900">
              <a:buFont typeface="+mj-lt"/>
              <a:buAutoNum type="alphaLcPeriod"/>
            </a:pPr>
            <a:r>
              <a:rPr lang="en-US" sz="2400" dirty="0">
                <a:latin typeface="Arial" panose="020B0604020202020204" pitchFamily="34" charset="0"/>
                <a:cs typeface="Arial" panose="020B0604020202020204" pitchFamily="34" charset="0"/>
              </a:rPr>
              <a:t>Keep Natalia, but put her on payroll using a payroll service with you as the employer.</a:t>
            </a:r>
          </a:p>
          <a:p>
            <a:pPr marL="666900" lvl="1" indent="-342900">
              <a:buFont typeface="+mj-lt"/>
              <a:buAutoNum type="alphaLcPeriod"/>
            </a:pPr>
            <a:r>
              <a:rPr lang="en-US" sz="2400" dirty="0">
                <a:latin typeface="Arial" panose="020B0604020202020204" pitchFamily="34" charset="0"/>
                <a:cs typeface="Arial" panose="020B0604020202020204" pitchFamily="34" charset="0"/>
              </a:rPr>
              <a:t>Pay Cecile monies every month so she can continue to pay Natalia every month, but advise Cecile that  Natalia cannot work more than 8 hours per day.</a:t>
            </a:r>
          </a:p>
          <a:p>
            <a:pPr marL="666900" lvl="1" indent="-342900">
              <a:buFont typeface="+mj-lt"/>
              <a:buAutoNum type="alphaLcPeriod"/>
            </a:pPr>
            <a:r>
              <a:rPr lang="en-US" sz="2400" dirty="0">
                <a:latin typeface="Arial" panose="020B0604020202020204" pitchFamily="34" charset="0"/>
                <a:cs typeface="Arial" panose="020B0604020202020204" pitchFamily="34" charset="0"/>
              </a:rPr>
              <a:t>Have Natalia interview with a reputable caregiving agency you trust and, if she passes their background checks, hire her back only through the agency.</a:t>
            </a:r>
          </a:p>
          <a:p>
            <a:endParaRPr lang="en-US" dirty="0"/>
          </a:p>
        </p:txBody>
      </p:sp>
      <p:sp>
        <p:nvSpPr>
          <p:cNvPr id="4" name="Slide Number Placeholder 3">
            <a:extLst>
              <a:ext uri="{FF2B5EF4-FFF2-40B4-BE49-F238E27FC236}">
                <a16:creationId xmlns:a16="http://schemas.microsoft.com/office/drawing/2014/main" id="{7CA28C7A-AF07-4B7F-93E2-63F12CD4BEE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7857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FF90-FC42-411A-8265-2F62186A9BD2}"/>
              </a:ext>
            </a:extLst>
          </p:cNvPr>
          <p:cNvSpPr>
            <a:spLocks noGrp="1"/>
          </p:cNvSpPr>
          <p:nvPr>
            <p:ph type="title"/>
          </p:nvPr>
        </p:nvSpPr>
        <p:spPr>
          <a:xfrm>
            <a:off x="581192" y="702156"/>
            <a:ext cx="11029616" cy="1013800"/>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TWIST #2</a:t>
            </a:r>
            <a:r>
              <a:rPr lang="en-US" dirty="0">
                <a:solidFill>
                  <a:srgbClr val="FFFFFF"/>
                </a:solidFill>
              </a:rPr>
              <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8232C60C-01E2-4991-A865-D01969C1D993}"/>
              </a:ext>
            </a:extLst>
          </p:cNvPr>
          <p:cNvSpPr>
            <a:spLocks noGrp="1"/>
          </p:cNvSpPr>
          <p:nvPr>
            <p:ph idx="1"/>
          </p:nvPr>
        </p:nvSpPr>
        <p:spPr>
          <a:xfrm>
            <a:off x="581192" y="2180496"/>
            <a:ext cx="7699208" cy="4504267"/>
          </a:xfrm>
        </p:spPr>
        <p:txBody>
          <a:bodyPr>
            <a:normAutofit fontScale="92500" lnSpcReduction="20000"/>
          </a:bodyPr>
          <a:lstStyle/>
          <a:p>
            <a:r>
              <a:rPr lang="en-US" sz="2800" dirty="0">
                <a:latin typeface="Arial" panose="020B0604020202020204" pitchFamily="34" charset="0"/>
                <a:cs typeface="Arial" panose="020B0604020202020204" pitchFamily="34" charset="0"/>
              </a:rPr>
              <a:t>Now assume Jennifer complains to you that Natalia has been taking Cecile’s side in their disputes over how to best care for Linda.  Further, when Jennifer tries to call the house to talk to Linda, both Cecile and Natalia give excuses why Linda cannot come to the phone.  When you interview Linda, you discover that not only has Cecile been telling Linda that Jennifer wants to put her in a nursing home, but Natalia has been telling her that too!  Natalia seems to be adding to the family drama by taking sides and supporting negative comments about Jennifer.</a:t>
            </a:r>
          </a:p>
          <a:p>
            <a:endParaRPr lang="en-US" dirty="0"/>
          </a:p>
        </p:txBody>
      </p:sp>
      <p:sp>
        <p:nvSpPr>
          <p:cNvPr id="4" name="Slide Number Placeholder 3">
            <a:extLst>
              <a:ext uri="{FF2B5EF4-FFF2-40B4-BE49-F238E27FC236}">
                <a16:creationId xmlns:a16="http://schemas.microsoft.com/office/drawing/2014/main" id="{C0ECBA8F-2DDA-467F-AF89-C89E27617B7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4" descr="A close up of a logo&#10;&#10;Description automatically generated">
            <a:extLst>
              <a:ext uri="{FF2B5EF4-FFF2-40B4-BE49-F238E27FC236}">
                <a16:creationId xmlns:a16="http://schemas.microsoft.com/office/drawing/2014/main" id="{99332D30-74CC-44B3-8729-08B5BF7AD7BE}"/>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7460" r="6874"/>
          <a:stretch/>
        </p:blipFill>
        <p:spPr>
          <a:xfrm>
            <a:off x="7960658" y="2295018"/>
            <a:ext cx="3832412" cy="4026244"/>
          </a:xfrm>
          <a:prstGeom prst="rect">
            <a:avLst/>
          </a:prstGeom>
        </p:spPr>
      </p:pic>
    </p:spTree>
    <p:extLst>
      <p:ext uri="{BB962C8B-B14F-4D97-AF65-F5344CB8AC3E}">
        <p14:creationId xmlns:p14="http://schemas.microsoft.com/office/powerpoint/2010/main" val="329197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FA9D-8101-456E-B798-7494CAB0372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Do you still keep Natalia on as the caregiver?</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DD4FEA-D00E-480A-A8E9-CA76108660C6}"/>
              </a:ext>
            </a:extLst>
          </p:cNvPr>
          <p:cNvSpPr>
            <a:spLocks noGrp="1"/>
          </p:cNvSpPr>
          <p:nvPr>
            <p:ph idx="1"/>
          </p:nvPr>
        </p:nvSpPr>
        <p:spPr>
          <a:xfrm>
            <a:off x="581192" y="2180496"/>
            <a:ext cx="11029615" cy="4367060"/>
          </a:xfrm>
        </p:spPr>
        <p:txBody>
          <a:bodyPr>
            <a:normAutofit/>
          </a:bodyPr>
          <a:lstStyle/>
          <a:p>
            <a:pPr marL="666900" lvl="1" indent="-342900">
              <a:buFont typeface="+mj-lt"/>
              <a:buAutoNum type="alphaLcPeriod"/>
            </a:pPr>
            <a:r>
              <a:rPr lang="en-US" sz="2400" dirty="0">
                <a:latin typeface="Arial" panose="020B0604020202020204" pitchFamily="34" charset="0"/>
                <a:cs typeface="Arial" panose="020B0604020202020204" pitchFamily="34" charset="0"/>
              </a:rPr>
              <a:t>No way. You fire her immediately for cause.</a:t>
            </a:r>
          </a:p>
          <a:p>
            <a:pPr marL="666900" lvl="1" indent="-342900">
              <a:buFont typeface="+mj-lt"/>
              <a:buAutoNum type="alphaLcPeriod"/>
            </a:pPr>
            <a:r>
              <a:rPr lang="en-US" sz="2400" dirty="0">
                <a:latin typeface="Arial" panose="020B0604020202020204" pitchFamily="34" charset="0"/>
                <a:cs typeface="Arial" panose="020B0604020202020204" pitchFamily="34" charset="0"/>
              </a:rPr>
              <a:t>You have Natalia get hired by that reputable caregiving agency you like and have them deal with it.</a:t>
            </a:r>
          </a:p>
          <a:p>
            <a:pPr marL="666900" lvl="1" indent="-342900">
              <a:buFont typeface="+mj-lt"/>
              <a:buAutoNum type="alphaLcPeriod"/>
            </a:pPr>
            <a:r>
              <a:rPr lang="en-US" sz="2400" dirty="0">
                <a:latin typeface="Arial" panose="020B0604020202020204" pitchFamily="34" charset="0"/>
                <a:cs typeface="Arial" panose="020B0604020202020204" pitchFamily="34" charset="0"/>
              </a:rPr>
              <a:t>Hire an ALCP to assess Linda’s situation, including whether to keep Natalia despite her badmouthing of Jennifer and follow the ALCP’s advice.</a:t>
            </a:r>
          </a:p>
          <a:p>
            <a:pPr marL="666900" lvl="1" indent="-342900">
              <a:buFont typeface="+mj-lt"/>
              <a:buAutoNum type="alphaLcPeriod"/>
            </a:pPr>
            <a:r>
              <a:rPr lang="en-US" sz="2400" dirty="0">
                <a:latin typeface="Arial" panose="020B0604020202020204" pitchFamily="34" charset="0"/>
                <a:cs typeface="Arial" panose="020B0604020202020204" pitchFamily="34" charset="0"/>
              </a:rPr>
              <a:t>Contact the Court-Appointed Counsel (“CAC”) and ask input as to whether Natalia should be kept as the caregiver since it is her client – Linda – who is so attached to Natalia.</a:t>
            </a:r>
          </a:p>
          <a:p>
            <a:pPr marL="666900" lvl="1" indent="-342900">
              <a:buFont typeface="+mj-lt"/>
              <a:buAutoNum type="alphaLcPeriod"/>
            </a:pPr>
            <a:r>
              <a:rPr lang="en-US" sz="2400" dirty="0">
                <a:latin typeface="Arial" panose="020B0604020202020204" pitchFamily="34" charset="0"/>
                <a:cs typeface="Arial" panose="020B0604020202020204" pitchFamily="34" charset="0"/>
              </a:rPr>
              <a:t>Do c. and d., and make sure the CAC and ALCP talk to each other.</a:t>
            </a:r>
          </a:p>
          <a:p>
            <a:endParaRPr lang="en-US" dirty="0"/>
          </a:p>
        </p:txBody>
      </p:sp>
      <p:sp>
        <p:nvSpPr>
          <p:cNvPr id="4" name="Slide Number Placeholder 3">
            <a:extLst>
              <a:ext uri="{FF2B5EF4-FFF2-40B4-BE49-F238E27FC236}">
                <a16:creationId xmlns:a16="http://schemas.microsoft.com/office/drawing/2014/main" id="{B246B66F-1F3B-446B-ACF1-148AE8C0B11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03026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C8B5-A6D3-46C2-BC3A-0DDD5966FC5B}"/>
              </a:ext>
            </a:extLst>
          </p:cNvPr>
          <p:cNvSpPr>
            <a:spLocks noGrp="1"/>
          </p:cNvSpPr>
          <p:nvPr>
            <p:ph type="title"/>
          </p:nvPr>
        </p:nvSpPr>
        <p:spPr>
          <a:xfrm>
            <a:off x="581192" y="702156"/>
            <a:ext cx="11029616" cy="1013800"/>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TWIST #3</a:t>
            </a:r>
          </a:p>
        </p:txBody>
      </p:sp>
      <p:sp>
        <p:nvSpPr>
          <p:cNvPr id="3" name="Content Placeholder 2">
            <a:extLst>
              <a:ext uri="{FF2B5EF4-FFF2-40B4-BE49-F238E27FC236}">
                <a16:creationId xmlns:a16="http://schemas.microsoft.com/office/drawing/2014/main" id="{DA9DF7CB-B252-4C7D-BD76-C8A31D1B9B46}"/>
              </a:ext>
            </a:extLst>
          </p:cNvPr>
          <p:cNvSpPr>
            <a:spLocks noGrp="1"/>
          </p:cNvSpPr>
          <p:nvPr>
            <p:ph idx="1"/>
          </p:nvPr>
        </p:nvSpPr>
        <p:spPr>
          <a:xfrm>
            <a:off x="4360545" y="1907822"/>
            <a:ext cx="7707277" cy="4950178"/>
          </a:xfrm>
        </p:spPr>
        <p:txBody>
          <a:bodyPr>
            <a:normAutofit fontScale="92500"/>
          </a:bodyPr>
          <a:lstStyle/>
          <a:p>
            <a:pPr marL="0" indent="0">
              <a:buNone/>
            </a:pPr>
            <a:r>
              <a:rPr lang="en-US" dirty="0"/>
              <a:t> </a:t>
            </a:r>
          </a:p>
          <a:p>
            <a:r>
              <a:rPr lang="en-US" sz="2400" dirty="0">
                <a:latin typeface="Arial" panose="020B0604020202020204" pitchFamily="34" charset="0"/>
                <a:cs typeface="Arial" panose="020B0604020202020204" pitchFamily="34" charset="0"/>
              </a:rPr>
              <a:t>Cecile refuses to allow her mom to use the only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floor bedroom that Cecile now occupies.  There are 2 other bedrooms upstairs, but Cecile refuses to move.  Linda now sleeps in a hospital bed in the living room.  Cecile also has a couple of big dogs that bark all night, disturbing Linda’s sleep.  Cecile is unemployed, pays no rent, and uses Linda’s money to pay for all of the groceries and other household expenses for both of them.  And let’s not forget, Cecile and Natalia have both been blocking all of Jennifer’s attempts to call and talk to her mom.  But when you ask Linda about her living situation with Cecile, Linda tells you it’s fine, she loves Cecile and Cecile is her favorite daughter.</a:t>
            </a:r>
          </a:p>
          <a:p>
            <a:endParaRPr lang="en-US" dirty="0"/>
          </a:p>
        </p:txBody>
      </p:sp>
      <p:sp>
        <p:nvSpPr>
          <p:cNvPr id="4" name="Slide Number Placeholder 3">
            <a:extLst>
              <a:ext uri="{FF2B5EF4-FFF2-40B4-BE49-F238E27FC236}">
                <a16:creationId xmlns:a16="http://schemas.microsoft.com/office/drawing/2014/main" id="{A8A2C46D-9791-4099-912C-65B3ACD0B3A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descr="A close up of a dog&#10;&#10;Description automatically generated">
            <a:extLst>
              <a:ext uri="{FF2B5EF4-FFF2-40B4-BE49-F238E27FC236}">
                <a16:creationId xmlns:a16="http://schemas.microsoft.com/office/drawing/2014/main" id="{3B3F8E53-1B2C-4685-9BF8-350543D65C7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7225" y="2743783"/>
            <a:ext cx="3305175" cy="2883765"/>
          </a:xfrm>
          <a:prstGeom prst="rect">
            <a:avLst/>
          </a:prstGeom>
        </p:spPr>
      </p:pic>
    </p:spTree>
    <p:extLst>
      <p:ext uri="{BB962C8B-B14F-4D97-AF65-F5344CB8AC3E}">
        <p14:creationId xmlns:p14="http://schemas.microsoft.com/office/powerpoint/2010/main" val="181323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C634-7487-474E-A291-30A55424C9C7}"/>
              </a:ext>
            </a:extLst>
          </p:cNvPr>
          <p:cNvSpPr>
            <a:spLocks noGrp="1"/>
          </p:cNvSpPr>
          <p:nvPr>
            <p:ph type="title"/>
          </p:nvPr>
        </p:nvSpPr>
        <p:spPr>
          <a:xfrm>
            <a:off x="581192" y="536738"/>
            <a:ext cx="11029616" cy="1194377"/>
          </a:xfrm>
        </p:spPr>
        <p:txBody>
          <a:bodyPr>
            <a:normAutofit fontScale="90000"/>
          </a:bodyPr>
          <a:lstStyle/>
          <a:p>
            <a:pPr algn="ctr"/>
            <a:r>
              <a:rPr lang="en-US" dirty="0">
                <a:latin typeface="Arial" panose="020B0604020202020204" pitchFamily="34" charset="0"/>
                <a:cs typeface="Arial" panose="020B0604020202020204" pitchFamily="34" charset="0"/>
              </a:rPr>
              <a:t>How do you handle Cecile’s continued occupancy of the home and ensure that it is  healthy and safe for Linda?</a:t>
            </a:r>
          </a:p>
        </p:txBody>
      </p:sp>
      <p:sp>
        <p:nvSpPr>
          <p:cNvPr id="3" name="Content Placeholder 2">
            <a:extLst>
              <a:ext uri="{FF2B5EF4-FFF2-40B4-BE49-F238E27FC236}">
                <a16:creationId xmlns:a16="http://schemas.microsoft.com/office/drawing/2014/main" id="{A554E418-3176-4559-850F-948AF4EEA8EF}"/>
              </a:ext>
            </a:extLst>
          </p:cNvPr>
          <p:cNvSpPr>
            <a:spLocks noGrp="1"/>
          </p:cNvSpPr>
          <p:nvPr>
            <p:ph idx="1"/>
          </p:nvPr>
        </p:nvSpPr>
        <p:spPr>
          <a:xfrm>
            <a:off x="197555" y="2286000"/>
            <a:ext cx="11796889" cy="4572000"/>
          </a:xfrm>
        </p:spPr>
        <p:txBody>
          <a:bodyPr>
            <a:normAutofit/>
          </a:bodyPr>
          <a:lstStyle/>
          <a:p>
            <a:pPr marL="666900" lvl="1" indent="-342900">
              <a:buFont typeface="+mj-lt"/>
              <a:buAutoNum type="alphaLcPeriod"/>
            </a:pPr>
            <a:r>
              <a:rPr lang="en-US" sz="2400" dirty="0">
                <a:latin typeface="Arial" panose="020B0604020202020204" pitchFamily="34" charset="0"/>
                <a:cs typeface="Arial" panose="020B0604020202020204" pitchFamily="34" charset="0"/>
              </a:rPr>
              <a:t>Hire the ALCP to recommend corrective measures and file her report requesting to evict Cecile if she fails to promptly makes the changes.</a:t>
            </a:r>
          </a:p>
          <a:p>
            <a:pPr marL="666900" lvl="1" indent="-342900">
              <a:buFont typeface="+mj-lt"/>
              <a:buAutoNum type="alphaLcPeriod"/>
            </a:pPr>
            <a:r>
              <a:rPr lang="en-US" sz="2400" dirty="0">
                <a:latin typeface="Arial" panose="020B0604020202020204" pitchFamily="34" charset="0"/>
                <a:cs typeface="Arial" panose="020B0604020202020204" pitchFamily="34" charset="0"/>
              </a:rPr>
              <a:t>Send Cecile a demand letter to move upstairs, remove  the dogs, and pay ½  the rental value of the house, and the household expenses.</a:t>
            </a:r>
          </a:p>
          <a:p>
            <a:pPr marL="666900" lvl="1" indent="-342900">
              <a:buFont typeface="+mj-lt"/>
              <a:buAutoNum type="alphaLcPeriod"/>
            </a:pPr>
            <a:r>
              <a:rPr lang="en-US" sz="2400" dirty="0">
                <a:latin typeface="Arial" panose="020B0604020202020204" pitchFamily="34" charset="0"/>
                <a:cs typeface="Arial" panose="020B0604020202020204" pitchFamily="34" charset="0"/>
              </a:rPr>
              <a:t>Cecile has to go now! Ask your attorney to file an ex parte petition to hire an attorney to initiate eviction proceedings ASAP.</a:t>
            </a:r>
          </a:p>
          <a:p>
            <a:pPr marL="666900" lvl="1" indent="-342900">
              <a:buFont typeface="+mj-lt"/>
              <a:buAutoNum type="alphaLcPeriod"/>
            </a:pPr>
            <a:r>
              <a:rPr lang="en-US" sz="2400" dirty="0">
                <a:latin typeface="Arial" panose="020B0604020202020204" pitchFamily="34" charset="0"/>
                <a:cs typeface="Arial" panose="020B0604020202020204" pitchFamily="34" charset="0"/>
              </a:rPr>
              <a:t>Call the CAC, advise her of the problems and Linda’s position that she is fine with it.  Just let the CAC handle it. </a:t>
            </a:r>
          </a:p>
          <a:p>
            <a:pPr marL="666900" lvl="1" indent="-342900">
              <a:buFont typeface="+mj-lt"/>
              <a:buAutoNum type="alphaLcPeriod"/>
            </a:pPr>
            <a:r>
              <a:rPr lang="en-US" sz="2400" dirty="0">
                <a:latin typeface="Arial" panose="020B0604020202020204" pitchFamily="34" charset="0"/>
                <a:cs typeface="Arial" panose="020B0604020202020204" pitchFamily="34" charset="0"/>
              </a:rPr>
              <a:t>Have your attorney ask Jennifer’s attorney to amend their petition to seek an additional order that Cecile be ordered to leave the house.</a:t>
            </a:r>
          </a:p>
          <a:p>
            <a:pPr marL="666900" lvl="1" indent="-342900">
              <a:buFont typeface="+mj-lt"/>
              <a:buAutoNum type="alphaLcPeriod"/>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867B54D-98E9-4C7D-8651-6C3847292AC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22170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close up of a logo&#10;&#10;Description automatically generated">
            <a:extLst>
              <a:ext uri="{FF2B5EF4-FFF2-40B4-BE49-F238E27FC236}">
                <a16:creationId xmlns:a16="http://schemas.microsoft.com/office/drawing/2014/main" id="{CCDB63FF-DB1A-4350-B882-770CD03BD599}"/>
              </a:ext>
            </a:extLst>
          </p:cNvPr>
          <p:cNvPicPr>
            <a:picLocks noChangeAspect="1"/>
          </p:cNvPicPr>
          <p:nvPr/>
        </p:nvPicPr>
        <p:blipFill rotWithShape="1">
          <a:blip r:embed="rId3">
            <a:alphaModFix amt="40000"/>
            <a:extLst>
              <a:ext uri="{837473B0-CC2E-450A-ABE3-18F120FF3D39}">
                <a1611:picAttrSrcUrl xmlns:a1611="http://schemas.microsoft.com/office/drawing/2016/11/main" xmlns="" r:id="rId4"/>
              </a:ext>
            </a:extLst>
          </a:blip>
          <a:srcRect t="9639"/>
          <a:stretch/>
        </p:blipFill>
        <p:spPr>
          <a:xfrm>
            <a:off x="20" y="10"/>
            <a:ext cx="12191980" cy="6857990"/>
          </a:xfrm>
          <a:prstGeom prst="rect">
            <a:avLst/>
          </a:prstGeom>
        </p:spPr>
      </p:pic>
      <p:sp>
        <p:nvSpPr>
          <p:cNvPr id="2" name="Title 1">
            <a:extLst>
              <a:ext uri="{FF2B5EF4-FFF2-40B4-BE49-F238E27FC236}">
                <a16:creationId xmlns:a16="http://schemas.microsoft.com/office/drawing/2014/main" id="{1EF38DF3-6A23-4A8D-B030-324B1A942F07}"/>
              </a:ext>
            </a:extLst>
          </p:cNvPr>
          <p:cNvSpPr>
            <a:spLocks noGrp="1"/>
          </p:cNvSpPr>
          <p:nvPr>
            <p:ph type="title"/>
          </p:nvPr>
        </p:nvSpPr>
        <p:spPr>
          <a:xfrm>
            <a:off x="1023870" y="702156"/>
            <a:ext cx="10144260" cy="1013800"/>
          </a:xfrm>
        </p:spPr>
        <p:txBody>
          <a:bodyPr vert="horz" lIns="91440" tIns="45720" rIns="91440" bIns="45720" rtlCol="0">
            <a:normAutofit/>
          </a:bodyPr>
          <a:lstStyle/>
          <a:p>
            <a:r>
              <a:rPr lang="en-US" sz="4800" dirty="0">
                <a:solidFill>
                  <a:schemeClr val="tx1"/>
                </a:solidFill>
                <a:latin typeface="Arial" panose="020B0604020202020204" pitchFamily="34" charset="0"/>
                <a:cs typeface="Arial" panose="020B0604020202020204" pitchFamily="34" charset="0"/>
              </a:rPr>
              <a:t>IT’S </a:t>
            </a:r>
            <a:r>
              <a:rPr lang="en-US" sz="4800" i="1" dirty="0">
                <a:solidFill>
                  <a:schemeClr val="tx1"/>
                </a:solidFill>
                <a:latin typeface="Arial" panose="020B0604020202020204" pitchFamily="34" charset="0"/>
                <a:cs typeface="Arial" panose="020B0604020202020204" pitchFamily="34" charset="0"/>
              </a:rPr>
              <a:t>only</a:t>
            </a:r>
            <a:r>
              <a:rPr lang="en-US" sz="4800" dirty="0">
                <a:solidFill>
                  <a:schemeClr val="tx1"/>
                </a:solidFill>
                <a:latin typeface="Arial" panose="020B0604020202020204" pitchFamily="34" charset="0"/>
                <a:cs typeface="Arial" panose="020B0604020202020204" pitchFamily="34" charset="0"/>
              </a:rPr>
              <a:t>  The ….</a:t>
            </a:r>
          </a:p>
        </p:txBody>
      </p:sp>
      <p:sp>
        <p:nvSpPr>
          <p:cNvPr id="4" name="Slide Number Placeholder 3">
            <a:extLst>
              <a:ext uri="{FF2B5EF4-FFF2-40B4-BE49-F238E27FC236}">
                <a16:creationId xmlns:a16="http://schemas.microsoft.com/office/drawing/2014/main" id="{193C97A5-7F8E-4240-A9B9-194B839BEC8A}"/>
              </a:ext>
            </a:extLst>
          </p:cNvPr>
          <p:cNvSpPr>
            <a:spLocks noGrp="1"/>
          </p:cNvSpPr>
          <p:nvPr>
            <p:ph type="sldNum" sz="quarter" idx="12"/>
          </p:nvPr>
        </p:nvSpPr>
        <p:spPr>
          <a:xfrm>
            <a:off x="10558300" y="5956137"/>
            <a:ext cx="1052508" cy="365125"/>
          </a:xfrm>
        </p:spPr>
        <p:txBody>
          <a:bodyPr vert="horz" lIns="91440" tIns="45720" rIns="91440" bIns="45720" rtlCol="0">
            <a:normAutofit/>
          </a:bodyPr>
          <a:lstStyle/>
          <a:p>
            <a:pPr defTabSz="914400">
              <a:spcAft>
                <a:spcPts val="600"/>
              </a:spcAft>
            </a:pPr>
            <a:fld id="{D57F1E4F-1CFF-5643-939E-217C01CDF565}" type="slidenum">
              <a:rPr lang="en-US">
                <a:solidFill>
                  <a:schemeClr val="tx1"/>
                </a:solidFill>
              </a:rPr>
              <a:pPr defTabSz="914400">
                <a:spcAft>
                  <a:spcPts val="600"/>
                </a:spcAft>
              </a:pPr>
              <a:t>15</a:t>
            </a:fld>
            <a:endParaRPr lang="en-US" dirty="0">
              <a:solidFill>
                <a:schemeClr val="tx1"/>
              </a:solidFill>
            </a:endParaRPr>
          </a:p>
        </p:txBody>
      </p:sp>
    </p:spTree>
    <p:extLst>
      <p:ext uri="{BB962C8B-B14F-4D97-AF65-F5344CB8AC3E}">
        <p14:creationId xmlns:p14="http://schemas.microsoft.com/office/powerpoint/2010/main" val="21011538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FB6F-F764-4981-B037-FD32F95C553F}"/>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MEET THE FAMILY</a:t>
            </a:r>
            <a:r>
              <a:rPr lang="en-US" dirty="0"/>
              <a:t> </a:t>
            </a:r>
          </a:p>
        </p:txBody>
      </p:sp>
      <p:pic>
        <p:nvPicPr>
          <p:cNvPr id="28" name="Content Placeholder 27" descr="A picture containing dark, animal, coral, flower&#10;&#10;Description automatically generated">
            <a:extLst>
              <a:ext uri="{FF2B5EF4-FFF2-40B4-BE49-F238E27FC236}">
                <a16:creationId xmlns:a16="http://schemas.microsoft.com/office/drawing/2014/main" id="{5D19151C-90F1-40B1-BE1E-F1F6D5EF9CB7}"/>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3790011" y="1908749"/>
            <a:ext cx="4231175" cy="4046062"/>
          </a:xfrm>
        </p:spPr>
      </p:pic>
      <p:sp>
        <p:nvSpPr>
          <p:cNvPr id="3" name="Slide Number Placeholder 2">
            <a:extLst>
              <a:ext uri="{FF2B5EF4-FFF2-40B4-BE49-F238E27FC236}">
                <a16:creationId xmlns:a16="http://schemas.microsoft.com/office/drawing/2014/main" id="{0FC71191-64EC-4422-AB0E-AFDAB52E82A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4" name="Rectangle 3">
            <a:extLst>
              <a:ext uri="{FF2B5EF4-FFF2-40B4-BE49-F238E27FC236}">
                <a16:creationId xmlns:a16="http://schemas.microsoft.com/office/drawing/2014/main" id="{160DD564-995A-4BB1-9FCE-FAE523AA40E8}"/>
              </a:ext>
            </a:extLst>
          </p:cNvPr>
          <p:cNvSpPr/>
          <p:nvPr/>
        </p:nvSpPr>
        <p:spPr>
          <a:xfrm>
            <a:off x="1914525" y="2676524"/>
            <a:ext cx="1925955" cy="889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GENE</a:t>
            </a:r>
          </a:p>
        </p:txBody>
      </p:sp>
      <p:sp>
        <p:nvSpPr>
          <p:cNvPr id="6" name="Rectangle 5">
            <a:extLst>
              <a:ext uri="{FF2B5EF4-FFF2-40B4-BE49-F238E27FC236}">
                <a16:creationId xmlns:a16="http://schemas.microsoft.com/office/drawing/2014/main" id="{B24A0E3A-067B-4400-BBAA-8DC4FA21D55C}"/>
              </a:ext>
            </a:extLst>
          </p:cNvPr>
          <p:cNvSpPr/>
          <p:nvPr/>
        </p:nvSpPr>
        <p:spPr>
          <a:xfrm>
            <a:off x="8021186" y="2676524"/>
            <a:ext cx="2094807" cy="889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JOSEPHINE</a:t>
            </a:r>
          </a:p>
        </p:txBody>
      </p:sp>
      <p:cxnSp>
        <p:nvCxnSpPr>
          <p:cNvPr id="8" name="Straight Connector 7">
            <a:extLst>
              <a:ext uri="{FF2B5EF4-FFF2-40B4-BE49-F238E27FC236}">
                <a16:creationId xmlns:a16="http://schemas.microsoft.com/office/drawing/2014/main" id="{44188EC1-AF95-4D50-9B5E-0C5EAA42BD9E}"/>
              </a:ext>
            </a:extLst>
          </p:cNvPr>
          <p:cNvCxnSpPr>
            <a:cxnSpLocks/>
          </p:cNvCxnSpPr>
          <p:nvPr/>
        </p:nvCxnSpPr>
        <p:spPr>
          <a:xfrm>
            <a:off x="3929665" y="3158836"/>
            <a:ext cx="4002933" cy="35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1CC1C0-AAD9-43D0-8041-146C10176482}"/>
              </a:ext>
            </a:extLst>
          </p:cNvPr>
          <p:cNvCxnSpPr>
            <a:cxnSpLocks/>
          </p:cNvCxnSpPr>
          <p:nvPr/>
        </p:nvCxnSpPr>
        <p:spPr>
          <a:xfrm flipH="1" flipV="1">
            <a:off x="3000894" y="3931780"/>
            <a:ext cx="839586" cy="80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17DED-E66B-43C6-9827-F62F38D82375}"/>
              </a:ext>
            </a:extLst>
          </p:cNvPr>
          <p:cNvCxnSpPr>
            <a:cxnSpLocks/>
          </p:cNvCxnSpPr>
          <p:nvPr/>
        </p:nvCxnSpPr>
        <p:spPr>
          <a:xfrm flipV="1">
            <a:off x="7927573" y="3809852"/>
            <a:ext cx="847898" cy="90262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82023E1-85B8-4B95-AF2E-B8B7D84B3A90}"/>
              </a:ext>
            </a:extLst>
          </p:cNvPr>
          <p:cNvSpPr/>
          <p:nvPr/>
        </p:nvSpPr>
        <p:spPr>
          <a:xfrm>
            <a:off x="3665913" y="5082260"/>
            <a:ext cx="1205345" cy="590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GEORGE</a:t>
            </a:r>
          </a:p>
        </p:txBody>
      </p:sp>
      <p:sp>
        <p:nvSpPr>
          <p:cNvPr id="16" name="Rectangle 15">
            <a:extLst>
              <a:ext uri="{FF2B5EF4-FFF2-40B4-BE49-F238E27FC236}">
                <a16:creationId xmlns:a16="http://schemas.microsoft.com/office/drawing/2014/main" id="{F6C78A59-B2D5-4C05-AAE4-45071E256646}"/>
              </a:ext>
            </a:extLst>
          </p:cNvPr>
          <p:cNvSpPr/>
          <p:nvPr/>
        </p:nvSpPr>
        <p:spPr>
          <a:xfrm>
            <a:off x="5615247" y="5128954"/>
            <a:ext cx="931026" cy="535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JANIE</a:t>
            </a:r>
          </a:p>
        </p:txBody>
      </p:sp>
      <p:sp>
        <p:nvSpPr>
          <p:cNvPr id="17" name="Rectangle 16">
            <a:extLst>
              <a:ext uri="{FF2B5EF4-FFF2-40B4-BE49-F238E27FC236}">
                <a16:creationId xmlns:a16="http://schemas.microsoft.com/office/drawing/2014/main" id="{0EF7FE02-D653-4944-9F02-E23053AD5195}"/>
              </a:ext>
            </a:extLst>
          </p:cNvPr>
          <p:cNvSpPr/>
          <p:nvPr/>
        </p:nvSpPr>
        <p:spPr>
          <a:xfrm>
            <a:off x="7581207" y="5137266"/>
            <a:ext cx="1229096" cy="535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JEFFREY</a:t>
            </a:r>
          </a:p>
        </p:txBody>
      </p:sp>
      <p:cxnSp>
        <p:nvCxnSpPr>
          <p:cNvPr id="20" name="Straight Connector 19">
            <a:extLst>
              <a:ext uri="{FF2B5EF4-FFF2-40B4-BE49-F238E27FC236}">
                <a16:creationId xmlns:a16="http://schemas.microsoft.com/office/drawing/2014/main" id="{0E2F0924-6650-42FB-B434-46960C4D18CA}"/>
              </a:ext>
            </a:extLst>
          </p:cNvPr>
          <p:cNvCxnSpPr>
            <a:cxnSpLocks/>
          </p:cNvCxnSpPr>
          <p:nvPr/>
        </p:nvCxnSpPr>
        <p:spPr>
          <a:xfrm flipH="1">
            <a:off x="5033357" y="5404862"/>
            <a:ext cx="4779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250E19-5C45-4C8C-A3D7-FBC2075755B3}"/>
              </a:ext>
            </a:extLst>
          </p:cNvPr>
          <p:cNvCxnSpPr>
            <a:cxnSpLocks/>
          </p:cNvCxnSpPr>
          <p:nvPr/>
        </p:nvCxnSpPr>
        <p:spPr>
          <a:xfrm flipH="1" flipV="1">
            <a:off x="6789419" y="5404862"/>
            <a:ext cx="59436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5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around each other&#10;&#10;Description automatically generated">
            <a:extLst>
              <a:ext uri="{FF2B5EF4-FFF2-40B4-BE49-F238E27FC236}">
                <a16:creationId xmlns:a16="http://schemas.microsoft.com/office/drawing/2014/main" id="{6C5B50C3-BC54-4535-AB8A-2C4EC0044EE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81539" y="2254102"/>
            <a:ext cx="4674492" cy="3863216"/>
          </a:xfrm>
          <a:prstGeom prst="rect">
            <a:avLst/>
          </a:prstGeom>
        </p:spPr>
      </p:pic>
      <p:sp>
        <p:nvSpPr>
          <p:cNvPr id="3" name="Content Placeholder 2">
            <a:extLst>
              <a:ext uri="{FF2B5EF4-FFF2-40B4-BE49-F238E27FC236}">
                <a16:creationId xmlns:a16="http://schemas.microsoft.com/office/drawing/2014/main" id="{A5E9138D-12F1-4DF6-9E5D-9E56874141BE}"/>
              </a:ext>
            </a:extLst>
          </p:cNvPr>
          <p:cNvSpPr>
            <a:spLocks noGrp="1"/>
          </p:cNvSpPr>
          <p:nvPr>
            <p:ph idx="1"/>
          </p:nvPr>
        </p:nvSpPr>
        <p:spPr>
          <a:xfrm>
            <a:off x="6515987" y="2254102"/>
            <a:ext cx="4947221" cy="3650344"/>
          </a:xfrm>
        </p:spPr>
        <p:txBody>
          <a:bodyPr>
            <a:normAutofit/>
          </a:bodyPr>
          <a:lstStyle/>
          <a:p>
            <a:r>
              <a:rPr lang="en-US" sz="2400" dirty="0">
                <a:latin typeface="Arial" panose="020B0604020202020204" pitchFamily="34" charset="0"/>
                <a:cs typeface="Arial" panose="020B0604020202020204" pitchFamily="34" charset="0"/>
              </a:rPr>
              <a:t>Gene and Josephine had been married for 40 years before Josephine passed in 2012.  Together, they raised a daughter, Janie, and two sons, George and Jeffrey.  All three “kids” are now in their mid-forties to early-fifties.</a:t>
            </a:r>
          </a:p>
        </p:txBody>
      </p:sp>
      <p:sp>
        <p:nvSpPr>
          <p:cNvPr id="4" name="Slide Number Placeholder 3">
            <a:extLst>
              <a:ext uri="{FF2B5EF4-FFF2-40B4-BE49-F238E27FC236}">
                <a16:creationId xmlns:a16="http://schemas.microsoft.com/office/drawing/2014/main" id="{A01CE2C3-7463-4B99-8720-0EB542AD2665}"/>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17</a:t>
            </a:fld>
            <a:endParaRPr lang="en-US" dirty="0"/>
          </a:p>
        </p:txBody>
      </p:sp>
    </p:spTree>
    <p:extLst>
      <p:ext uri="{BB962C8B-B14F-4D97-AF65-F5344CB8AC3E}">
        <p14:creationId xmlns:p14="http://schemas.microsoft.com/office/powerpoint/2010/main" val="271732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F294A-6AA7-4412-B202-539E92628059}"/>
              </a:ext>
            </a:extLst>
          </p:cNvPr>
          <p:cNvSpPr>
            <a:spLocks noGrp="1"/>
          </p:cNvSpPr>
          <p:nvPr>
            <p:ph idx="1"/>
          </p:nvPr>
        </p:nvSpPr>
        <p:spPr>
          <a:xfrm>
            <a:off x="527664" y="2277834"/>
            <a:ext cx="7225075" cy="3678303"/>
          </a:xfrm>
        </p:spPr>
        <p:txBody>
          <a:bodyPr>
            <a:normAutofit fontScale="92500"/>
          </a:bodyPr>
          <a:lstStyle/>
          <a:p>
            <a:r>
              <a:rPr lang="en-US" sz="2400" dirty="0">
                <a:latin typeface="Arial" panose="020B0604020202020204" pitchFamily="34" charset="0"/>
                <a:cs typeface="Arial" panose="020B0604020202020204" pitchFamily="34" charset="0"/>
              </a:rPr>
              <a:t>During their marriage, Gene and Josephine amassed 4 businesses worth $10 million: (1) a Strip Mall with 4 commercial tenants, (2) a duplex rental, (3) 50-unit apartment complex, and (4) a commercial ice-skating rink open to the public near the Santa Monica Pier.  Jeffrey is the property manager for both apartment buildings.  Gene manages the commercial mall and helps George run the Ice Rink.  Although Janie kept out of the family business, she moved back to the family home when mom died.</a:t>
            </a:r>
          </a:p>
          <a:p>
            <a:pPr marL="0" indent="0">
              <a:buNone/>
            </a:pPr>
            <a:endParaRPr lang="en-US" dirty="0"/>
          </a:p>
        </p:txBody>
      </p:sp>
      <p:sp>
        <p:nvSpPr>
          <p:cNvPr id="4" name="Slide Number Placeholder 3">
            <a:extLst>
              <a:ext uri="{FF2B5EF4-FFF2-40B4-BE49-F238E27FC236}">
                <a16:creationId xmlns:a16="http://schemas.microsoft.com/office/drawing/2014/main" id="{908E9D4D-DA2A-4101-9910-784F0722FF6F}"/>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18</a:t>
            </a:fld>
            <a:endParaRPr lang="en-US" dirty="0"/>
          </a:p>
        </p:txBody>
      </p:sp>
      <p:pic>
        <p:nvPicPr>
          <p:cNvPr id="6" name="Picture 5" descr="A close up of a building&#10;&#10;Description automatically generated">
            <a:extLst>
              <a:ext uri="{FF2B5EF4-FFF2-40B4-BE49-F238E27FC236}">
                <a16:creationId xmlns:a16="http://schemas.microsoft.com/office/drawing/2014/main" id="{B014BB04-49F5-4C65-8852-EDF09B6905BD}"/>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13247" b="3"/>
          <a:stretch/>
        </p:blipFill>
        <p:spPr>
          <a:xfrm>
            <a:off x="8051799" y="1871133"/>
            <a:ext cx="3683001" cy="4504267"/>
          </a:xfrm>
          <a:prstGeom prst="rect">
            <a:avLst/>
          </a:prstGeom>
        </p:spPr>
      </p:pic>
      <p:pic>
        <p:nvPicPr>
          <p:cNvPr id="8" name="Picture 7" descr="A picture containing game&#10;&#10;Description automatically generated">
            <a:extLst>
              <a:ext uri="{FF2B5EF4-FFF2-40B4-BE49-F238E27FC236}">
                <a16:creationId xmlns:a16="http://schemas.microsoft.com/office/drawing/2014/main" id="{666B928F-6464-444C-9B40-C71EA3A5DBDE}"/>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5326976" y="595871"/>
            <a:ext cx="1538047" cy="1316838"/>
          </a:xfrm>
          <a:prstGeom prst="rect">
            <a:avLst/>
          </a:prstGeom>
        </p:spPr>
      </p:pic>
    </p:spTree>
    <p:extLst>
      <p:ext uri="{BB962C8B-B14F-4D97-AF65-F5344CB8AC3E}">
        <p14:creationId xmlns:p14="http://schemas.microsoft.com/office/powerpoint/2010/main" val="296033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98B28-A91A-4E28-9B23-E990198436A2}"/>
              </a:ext>
            </a:extLst>
          </p:cNvPr>
          <p:cNvSpPr>
            <a:spLocks noGrp="1"/>
          </p:cNvSpPr>
          <p:nvPr>
            <p:ph idx="1"/>
          </p:nvPr>
        </p:nvSpPr>
        <p:spPr>
          <a:xfrm>
            <a:off x="581192" y="2180496"/>
            <a:ext cx="7225075" cy="3678303"/>
          </a:xfrm>
        </p:spPr>
        <p:txBody>
          <a:bodyPr>
            <a:normAutofit lnSpcReduction="10000"/>
          </a:bodyPr>
          <a:lstStyle/>
          <a:p>
            <a:r>
              <a:rPr lang="en-US" sz="2400" dirty="0">
                <a:latin typeface="Arial" panose="020B0604020202020204" pitchFamily="34" charset="0"/>
                <a:cs typeface="Arial" panose="020B0604020202020204" pitchFamily="34" charset="0"/>
              </a:rPr>
              <a:t>The loss of Josephine profoundly affected Gene who his children later realized had been experiencing memory issues that Josephine covered up.  He was diagnosed with Alzheimer’s.  In response, Janie petitions the court for a temporary/permanent conservatorship of person and estate.  Her brothers object, and each file competing petitions.  None of them can be bonded, so you are appointed the permanent conservator of the person and estate.</a:t>
            </a:r>
          </a:p>
          <a:p>
            <a:endParaRPr lang="en-US" dirty="0"/>
          </a:p>
        </p:txBody>
      </p:sp>
      <p:sp>
        <p:nvSpPr>
          <p:cNvPr id="4" name="Slide Number Placeholder 3">
            <a:extLst>
              <a:ext uri="{FF2B5EF4-FFF2-40B4-BE49-F238E27FC236}">
                <a16:creationId xmlns:a16="http://schemas.microsoft.com/office/drawing/2014/main" id="{BFFAD312-947F-470C-930F-CDF1B1F5F064}"/>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19</a:t>
            </a:fld>
            <a:endParaRPr lang="en-US" dirty="0"/>
          </a:p>
        </p:txBody>
      </p:sp>
      <p:pic>
        <p:nvPicPr>
          <p:cNvPr id="6" name="Picture 5" descr="A person smiling for the camera&#10;&#10;Description automatically generated">
            <a:extLst>
              <a:ext uri="{FF2B5EF4-FFF2-40B4-BE49-F238E27FC236}">
                <a16:creationId xmlns:a16="http://schemas.microsoft.com/office/drawing/2014/main" id="{4F12AA63-CEB0-4EDA-8B33-F80B9DFB35D6}"/>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45624" b="-2"/>
          <a:stretch/>
        </p:blipFill>
        <p:spPr>
          <a:xfrm>
            <a:off x="8051799" y="1871133"/>
            <a:ext cx="3683001" cy="4504267"/>
          </a:xfrm>
          <a:prstGeom prst="rect">
            <a:avLst/>
          </a:prstGeom>
        </p:spPr>
      </p:pic>
    </p:spTree>
    <p:extLst>
      <p:ext uri="{BB962C8B-B14F-4D97-AF65-F5344CB8AC3E}">
        <p14:creationId xmlns:p14="http://schemas.microsoft.com/office/powerpoint/2010/main" val="12276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EB26F7-4F09-4593-BCF3-3134AD3693D5}"/>
              </a:ext>
            </a:extLst>
          </p:cNvPr>
          <p:cNvSpPr>
            <a:spLocks noGrp="1"/>
          </p:cNvSpPr>
          <p:nvPr>
            <p:ph idx="1"/>
          </p:nvPr>
        </p:nvSpPr>
        <p:spPr>
          <a:xfrm>
            <a:off x="609906" y="923925"/>
            <a:ext cx="4162119" cy="5051425"/>
          </a:xfrm>
        </p:spPr>
        <p:txBody>
          <a:bodyPr>
            <a:normAutofit/>
          </a:bodyPr>
          <a:lstStyle/>
          <a:p>
            <a:pPr marL="0" indent="0">
              <a:buNone/>
            </a:pPr>
            <a:r>
              <a:rPr lang="en-US" sz="2400" dirty="0">
                <a:latin typeface="Arial" panose="020B0604020202020204" pitchFamily="34" charset="0"/>
                <a:cs typeface="Arial" panose="020B0604020202020204" pitchFamily="34" charset="0"/>
              </a:rPr>
              <a:t>These hypotheticals are works of fiction, although “inspired” by similar events.  Names, characters, organizations, places, events, and incidents are either the products of the panel members or are used fictitiously!  Both the innocent and guilty are thereby protected!</a:t>
            </a:r>
          </a:p>
        </p:txBody>
      </p:sp>
      <p:pic>
        <p:nvPicPr>
          <p:cNvPr id="5" name="Picture 4" descr="A picture containing game&#10;&#10;Description automatically generated">
            <a:extLst>
              <a:ext uri="{FF2B5EF4-FFF2-40B4-BE49-F238E27FC236}">
                <a16:creationId xmlns:a16="http://schemas.microsoft.com/office/drawing/2014/main" id="{CC5F5741-BA28-4A5F-B841-73AB0704697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654296" y="1713869"/>
            <a:ext cx="6735272" cy="3249768"/>
          </a:xfrm>
          <a:prstGeom prst="rect">
            <a:avLst/>
          </a:prstGeom>
        </p:spPr>
      </p:pic>
      <p:sp>
        <p:nvSpPr>
          <p:cNvPr id="2" name="Slide Number Placeholder 1">
            <a:extLst>
              <a:ext uri="{FF2B5EF4-FFF2-40B4-BE49-F238E27FC236}">
                <a16:creationId xmlns:a16="http://schemas.microsoft.com/office/drawing/2014/main" id="{2881E5E4-B0F4-423D-AC73-65F16C062A41}"/>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2</a:t>
            </a:fld>
            <a:endParaRPr lang="en-US" dirty="0"/>
          </a:p>
        </p:txBody>
      </p:sp>
    </p:spTree>
    <p:extLst>
      <p:ext uri="{BB962C8B-B14F-4D97-AF65-F5344CB8AC3E}">
        <p14:creationId xmlns:p14="http://schemas.microsoft.com/office/powerpoint/2010/main" val="199480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B4BD-0B45-4545-AF29-E393D639F51E}"/>
              </a:ext>
            </a:extLst>
          </p:cNvPr>
          <p:cNvSpPr>
            <a:spLocks noGrp="1"/>
          </p:cNvSpPr>
          <p:nvPr>
            <p:ph type="title"/>
          </p:nvPr>
        </p:nvSpPr>
        <p:spPr>
          <a:xfrm>
            <a:off x="3100361" y="684498"/>
            <a:ext cx="4968489" cy="1013800"/>
          </a:xfrm>
        </p:spPr>
        <p:txBody>
          <a:bodyPr>
            <a:normAutofit/>
          </a:bodyPr>
          <a:lstStyle/>
          <a:p>
            <a:pPr algn="ctr"/>
            <a:r>
              <a:rPr lang="en-US" dirty="0">
                <a:latin typeface="Arial" panose="020B0604020202020204" pitchFamily="34" charset="0"/>
                <a:cs typeface="Arial" panose="020B0604020202020204" pitchFamily="34" charset="0"/>
              </a:rPr>
              <a:t>WHAT is THE Very FIRST STEP YOU TAKE?</a:t>
            </a:r>
          </a:p>
        </p:txBody>
      </p:sp>
      <p:sp>
        <p:nvSpPr>
          <p:cNvPr id="3" name="Content Placeholder 2">
            <a:extLst>
              <a:ext uri="{FF2B5EF4-FFF2-40B4-BE49-F238E27FC236}">
                <a16:creationId xmlns:a16="http://schemas.microsoft.com/office/drawing/2014/main" id="{1C7D8AF8-4B8A-4A80-8E7E-B4979BAA52D7}"/>
              </a:ext>
            </a:extLst>
          </p:cNvPr>
          <p:cNvSpPr>
            <a:spLocks noGrp="1"/>
          </p:cNvSpPr>
          <p:nvPr>
            <p:ph idx="1"/>
          </p:nvPr>
        </p:nvSpPr>
        <p:spPr>
          <a:xfrm>
            <a:off x="6515987" y="2254102"/>
            <a:ext cx="5485513" cy="4356248"/>
          </a:xfrm>
        </p:spPr>
        <p:txBody>
          <a:bodyPr>
            <a:normAutofit/>
          </a:bodyPr>
          <a:lstStyle/>
          <a:p>
            <a:pPr marL="457200" lvl="0" indent="-457200">
              <a:buFont typeface="+mj-lt"/>
              <a:buAutoNum type="alphaLcPeriod"/>
            </a:pPr>
            <a:r>
              <a:rPr lang="en-US" sz="2000" dirty="0">
                <a:latin typeface="Arial" panose="020B0604020202020204" pitchFamily="34" charset="0"/>
                <a:cs typeface="Arial" panose="020B0604020202020204" pitchFamily="34" charset="0"/>
              </a:rPr>
              <a:t>Hire a professional property manager.</a:t>
            </a:r>
          </a:p>
          <a:p>
            <a:pPr marL="457200" lvl="0" indent="-457200">
              <a:buFont typeface="+mj-lt"/>
              <a:buAutoNum type="alphaLcPeriod"/>
            </a:pPr>
            <a:r>
              <a:rPr lang="en-US" sz="2000" dirty="0">
                <a:latin typeface="Arial" panose="020B0604020202020204" pitchFamily="34" charset="0"/>
                <a:cs typeface="Arial" panose="020B0604020202020204" pitchFamily="34" charset="0"/>
              </a:rPr>
              <a:t>Seize all the paperwork/books/leases and get them to a forensic accountant.</a:t>
            </a:r>
          </a:p>
          <a:p>
            <a:pPr marL="457200" lvl="0" indent="-457200">
              <a:buFont typeface="+mj-lt"/>
              <a:buAutoNum type="alphaLcPeriod"/>
            </a:pPr>
            <a:r>
              <a:rPr lang="en-US" sz="2000" dirty="0">
                <a:latin typeface="Arial" panose="020B0604020202020204" pitchFamily="34" charset="0"/>
                <a:cs typeface="Arial" panose="020B0604020202020204" pitchFamily="34" charset="0"/>
              </a:rPr>
              <a:t>Hire a property inspector.</a:t>
            </a:r>
          </a:p>
          <a:p>
            <a:pPr marL="457200" lvl="0" indent="-457200">
              <a:buFont typeface="+mj-lt"/>
              <a:buAutoNum type="alphaLcPeriod"/>
            </a:pPr>
            <a:r>
              <a:rPr lang="en-US" sz="2000" dirty="0">
                <a:latin typeface="Arial" panose="020B0604020202020204" pitchFamily="34" charset="0"/>
                <a:cs typeface="Arial" panose="020B0604020202020204" pitchFamily="34" charset="0"/>
              </a:rPr>
              <a:t>Conduct a title search of all the properties.</a:t>
            </a:r>
          </a:p>
          <a:p>
            <a:pPr marL="457200" lvl="0" indent="-457200">
              <a:buFont typeface="+mj-lt"/>
              <a:buAutoNum type="alphaLcPeriod"/>
            </a:pPr>
            <a:r>
              <a:rPr lang="en-US" sz="2000" dirty="0">
                <a:latin typeface="Arial" panose="020B0604020202020204" pitchFamily="34" charset="0"/>
                <a:cs typeface="Arial" panose="020B0604020202020204" pitchFamily="34" charset="0"/>
              </a:rPr>
              <a:t>Check to see if the properties are insured.</a:t>
            </a:r>
          </a:p>
          <a:p>
            <a:pPr marL="457200" lvl="0" indent="-457200">
              <a:buFont typeface="+mj-lt"/>
              <a:buAutoNum type="alphaLcPeriod"/>
            </a:pPr>
            <a:r>
              <a:rPr lang="en-US" sz="2000" dirty="0">
                <a:latin typeface="Arial" panose="020B0604020202020204" pitchFamily="34" charset="0"/>
                <a:cs typeface="Arial" panose="020B0604020202020204" pitchFamily="34" charset="0"/>
              </a:rPr>
              <a:t>Run like the wind!</a:t>
            </a:r>
          </a:p>
          <a:p>
            <a:pPr marL="0" indent="0">
              <a:buNone/>
            </a:pPr>
            <a:r>
              <a:rPr lang="en-US" sz="2000" dirty="0">
                <a:latin typeface="Arial" panose="020B0604020202020204" pitchFamily="34" charset="0"/>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4C0FDCED-2394-4F9B-A25A-C81EA805DE0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20</a:t>
            </a:fld>
            <a:endParaRPr lang="en-US" dirty="0"/>
          </a:p>
        </p:txBody>
      </p:sp>
      <p:pic>
        <p:nvPicPr>
          <p:cNvPr id="6" name="Picture 5" descr="A picture containing drawing, sign&#10;&#10;Description automatically generated">
            <a:extLst>
              <a:ext uri="{FF2B5EF4-FFF2-40B4-BE49-F238E27FC236}">
                <a16:creationId xmlns:a16="http://schemas.microsoft.com/office/drawing/2014/main" id="{B9A04813-7B42-4C2C-87B3-EFD3C36FBC8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01522" y="2817936"/>
            <a:ext cx="4674492" cy="2500853"/>
          </a:xfrm>
          <a:prstGeom prst="rect">
            <a:avLst/>
          </a:prstGeom>
        </p:spPr>
      </p:pic>
    </p:spTree>
    <p:extLst>
      <p:ext uri="{BB962C8B-B14F-4D97-AF65-F5344CB8AC3E}">
        <p14:creationId xmlns:p14="http://schemas.microsoft.com/office/powerpoint/2010/main" val="119029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6070-E448-48C5-B9C7-BC22881CD7A3}"/>
              </a:ext>
            </a:extLst>
          </p:cNvPr>
          <p:cNvSpPr>
            <a:spLocks noGrp="1"/>
          </p:cNvSpPr>
          <p:nvPr>
            <p:ph type="title"/>
          </p:nvPr>
        </p:nvSpPr>
        <p:spPr>
          <a:xfrm>
            <a:off x="4008696" y="718946"/>
            <a:ext cx="4968489" cy="1013800"/>
          </a:xfrm>
        </p:spPr>
        <p:txBody>
          <a:bodyPr>
            <a:normAutofit/>
          </a:bodyPr>
          <a:lstStyle/>
          <a:p>
            <a:pPr algn="ctr"/>
            <a:r>
              <a:rPr lang="en-US" dirty="0">
                <a:latin typeface="Arial" panose="020B0604020202020204" pitchFamily="34" charset="0"/>
                <a:cs typeface="Arial" panose="020B0604020202020204" pitchFamily="34" charset="0"/>
              </a:rPr>
              <a:t>Twist #1</a:t>
            </a:r>
          </a:p>
        </p:txBody>
      </p:sp>
      <p:sp>
        <p:nvSpPr>
          <p:cNvPr id="3" name="Content Placeholder 2">
            <a:extLst>
              <a:ext uri="{FF2B5EF4-FFF2-40B4-BE49-F238E27FC236}">
                <a16:creationId xmlns:a16="http://schemas.microsoft.com/office/drawing/2014/main" id="{115B3A20-3042-4162-BDC7-D52261B8A9CF}"/>
              </a:ext>
            </a:extLst>
          </p:cNvPr>
          <p:cNvSpPr>
            <a:spLocks noGrp="1"/>
          </p:cNvSpPr>
          <p:nvPr>
            <p:ph idx="1"/>
          </p:nvPr>
        </p:nvSpPr>
        <p:spPr>
          <a:xfrm>
            <a:off x="4401437" y="2254102"/>
            <a:ext cx="6476113" cy="4146698"/>
          </a:xfrm>
        </p:spPr>
        <p:txBody>
          <a:bodyPr>
            <a:normAutofit/>
          </a:bodyPr>
          <a:lstStyle/>
          <a:p>
            <a:pPr>
              <a:lnSpc>
                <a:spcPct val="90000"/>
              </a:lnSpc>
            </a:pPr>
            <a:r>
              <a:rPr lang="en-US" sz="2000" dirty="0">
                <a:latin typeface="Arial" panose="020B0604020202020204" pitchFamily="34" charset="0"/>
                <a:cs typeface="Arial" panose="020B0604020202020204" pitchFamily="34" charset="0"/>
              </a:rPr>
              <a:t>From your initial due diligence, you learn the following:  </a:t>
            </a:r>
          </a:p>
          <a:p>
            <a:pPr>
              <a:lnSpc>
                <a:spcPct val="90000"/>
              </a:lnSpc>
            </a:pPr>
            <a:r>
              <a:rPr lang="en-US" sz="2000" dirty="0">
                <a:latin typeface="Arial" panose="020B0604020202020204" pitchFamily="34" charset="0"/>
                <a:cs typeface="Arial" panose="020B0604020202020204" pitchFamily="34" charset="0"/>
              </a:rPr>
              <a:t>(1) Janie has been living at home “room and board” rent-free for 5 years; </a:t>
            </a:r>
          </a:p>
          <a:p>
            <a:pPr>
              <a:lnSpc>
                <a:spcPct val="90000"/>
              </a:lnSpc>
            </a:pPr>
            <a:r>
              <a:rPr lang="en-US" sz="2000" dirty="0">
                <a:latin typeface="Arial" panose="020B0604020202020204" pitchFamily="34" charset="0"/>
                <a:cs typeface="Arial" panose="020B0604020202020204" pitchFamily="34" charset="0"/>
              </a:rPr>
              <a:t>(2) George has been “skimming” the profits from the rink, not engaging in routine maintenance, and hiring undocumented workers as janitorial staff; </a:t>
            </a:r>
          </a:p>
          <a:p>
            <a:pPr>
              <a:lnSpc>
                <a:spcPct val="90000"/>
              </a:lnSpc>
            </a:pPr>
            <a:r>
              <a:rPr lang="en-US" sz="2000" dirty="0">
                <a:latin typeface="Arial" panose="020B0604020202020204" pitchFamily="34" charset="0"/>
                <a:cs typeface="Arial" panose="020B0604020202020204" pitchFamily="34" charset="0"/>
              </a:rPr>
              <a:t>(3) Jeffrey’s “best” friends have been living rent free in </a:t>
            </a:r>
            <a:r>
              <a:rPr lang="en-US" sz="2000" u="sng"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of the 50 apartments </a:t>
            </a:r>
            <a:r>
              <a:rPr lang="en-US" sz="2000" u="sng"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he’s been living rent-free in one-half of the duplex; and </a:t>
            </a:r>
          </a:p>
          <a:p>
            <a:pPr>
              <a:lnSpc>
                <a:spcPct val="90000"/>
              </a:lnSpc>
            </a:pPr>
            <a:r>
              <a:rPr lang="en-US" sz="2000" dirty="0">
                <a:latin typeface="Arial" panose="020B0604020202020204" pitchFamily="34" charset="0"/>
                <a:cs typeface="Arial" panose="020B0604020202020204" pitchFamily="34" charset="0"/>
              </a:rPr>
              <a:t>(4) the only cash is around $40,000.00 in Gene’s personal checking account.</a:t>
            </a:r>
          </a:p>
          <a:p>
            <a:pPr>
              <a:lnSpc>
                <a:spcPct val="90000"/>
              </a:lnSpc>
            </a:pPr>
            <a:endParaRPr lang="en-US" sz="1700" dirty="0"/>
          </a:p>
        </p:txBody>
      </p:sp>
      <p:sp>
        <p:nvSpPr>
          <p:cNvPr id="4" name="Slide Number Placeholder 3">
            <a:extLst>
              <a:ext uri="{FF2B5EF4-FFF2-40B4-BE49-F238E27FC236}">
                <a16:creationId xmlns:a16="http://schemas.microsoft.com/office/drawing/2014/main" id="{C426053D-BFB8-42DF-B0F2-707CDCBD6BB5}"/>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21</a:t>
            </a:fld>
            <a:endParaRPr lang="en-US" dirty="0"/>
          </a:p>
        </p:txBody>
      </p:sp>
      <p:pic>
        <p:nvPicPr>
          <p:cNvPr id="5" name="Picture 4" descr="A sign on a pole&#10;&#10;Description automatically generated">
            <a:extLst>
              <a:ext uri="{FF2B5EF4-FFF2-40B4-BE49-F238E27FC236}">
                <a16:creationId xmlns:a16="http://schemas.microsoft.com/office/drawing/2014/main" id="{4CC12ABD-394A-4C71-9BD0-9D5A0F726D6A}"/>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1104" r="-2" b="15431"/>
          <a:stretch/>
        </p:blipFill>
        <p:spPr>
          <a:xfrm>
            <a:off x="834962" y="1993424"/>
            <a:ext cx="2978240" cy="4668054"/>
          </a:xfrm>
          <a:prstGeom prst="rect">
            <a:avLst/>
          </a:prstGeom>
        </p:spPr>
      </p:pic>
    </p:spTree>
    <p:extLst>
      <p:ext uri="{BB962C8B-B14F-4D97-AF65-F5344CB8AC3E}">
        <p14:creationId xmlns:p14="http://schemas.microsoft.com/office/powerpoint/2010/main" val="323785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1593-1AC5-4140-8EE3-61CF985EB7DF}"/>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is your priority?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0C0A5D-1DD2-40F9-82E2-6C55388473CE}"/>
              </a:ext>
            </a:extLst>
          </p:cNvPr>
          <p:cNvSpPr>
            <a:spLocks noGrp="1"/>
          </p:cNvSpPr>
          <p:nvPr>
            <p:ph idx="1"/>
          </p:nvPr>
        </p:nvSpPr>
        <p:spPr/>
        <p:txBody>
          <a:bodyPr>
            <a:normAutofit fontScale="92500" lnSpcReduction="10000"/>
          </a:bodyPr>
          <a:lstStyle/>
          <a:p>
            <a:pPr marL="514350" lvl="0" indent="-514350">
              <a:buFont typeface="+mj-lt"/>
              <a:buAutoNum type="alphaLcPeriod"/>
            </a:pPr>
            <a:r>
              <a:rPr lang="en-US" sz="2800" dirty="0">
                <a:latin typeface="Arial" panose="020B0604020202020204" pitchFamily="34" charset="0"/>
                <a:cs typeface="Arial" panose="020B0604020202020204" pitchFamily="34" charset="0"/>
              </a:rPr>
              <a:t>Evict Janie from the family home and move in 24/7 caregivers;</a:t>
            </a:r>
          </a:p>
          <a:p>
            <a:pPr marL="514350" lvl="0" indent="-514350">
              <a:buFont typeface="+mj-lt"/>
              <a:buAutoNum type="alphaLcPeriod"/>
            </a:pPr>
            <a:r>
              <a:rPr lang="en-US" sz="2800" dirty="0">
                <a:latin typeface="Arial" panose="020B0604020202020204" pitchFamily="34" charset="0"/>
                <a:cs typeface="Arial" panose="020B0604020202020204" pitchFamily="34" charset="0"/>
              </a:rPr>
              <a:t>Negotiate rental agreements with Jeffrey’s “best” friends, with deposits, or if no agreements, evict;</a:t>
            </a:r>
          </a:p>
          <a:p>
            <a:pPr marL="514350" lvl="0" indent="-514350">
              <a:buFont typeface="+mj-lt"/>
              <a:buAutoNum type="alphaLcPeriod"/>
            </a:pPr>
            <a:r>
              <a:rPr lang="en-US" sz="2800" dirty="0">
                <a:latin typeface="Arial" panose="020B0604020202020204" pitchFamily="34" charset="0"/>
                <a:cs typeface="Arial" panose="020B0604020202020204" pitchFamily="34" charset="0"/>
              </a:rPr>
              <a:t>Hire contractors to correct deferred maintenance at all properties;</a:t>
            </a:r>
          </a:p>
          <a:p>
            <a:pPr marL="514350" lvl="0" indent="-514350">
              <a:buFont typeface="+mj-lt"/>
              <a:buAutoNum type="alphaLcPeriod"/>
            </a:pPr>
            <a:r>
              <a:rPr lang="en-US" sz="2800" dirty="0">
                <a:latin typeface="Arial" panose="020B0604020202020204" pitchFamily="34" charset="0"/>
                <a:cs typeface="Arial" panose="020B0604020202020204" pitchFamily="34" charset="0"/>
              </a:rPr>
              <a:t>File a legal action that removes George as manager immediately and install new management;</a:t>
            </a:r>
          </a:p>
          <a:p>
            <a:pPr marL="514350" lvl="0" indent="-514350">
              <a:buFont typeface="+mj-lt"/>
              <a:buAutoNum type="alphaLcPeriod"/>
            </a:pPr>
            <a:r>
              <a:rPr lang="en-US" sz="2800" dirty="0">
                <a:latin typeface="Arial" panose="020B0604020202020204" pitchFamily="34" charset="0"/>
                <a:cs typeface="Arial" panose="020B0604020202020204" pitchFamily="34" charset="0"/>
              </a:rPr>
              <a:t>Retain counsel for Financial Elder Abuse case against George and Jeffrey </a:t>
            </a:r>
          </a:p>
          <a:p>
            <a:pPr marL="0" indent="0">
              <a:buNone/>
            </a:pPr>
            <a:endParaRPr lang="en-US" dirty="0"/>
          </a:p>
        </p:txBody>
      </p:sp>
      <p:sp>
        <p:nvSpPr>
          <p:cNvPr id="4" name="Slide Number Placeholder 3">
            <a:extLst>
              <a:ext uri="{FF2B5EF4-FFF2-40B4-BE49-F238E27FC236}">
                <a16:creationId xmlns:a16="http://schemas.microsoft.com/office/drawing/2014/main" id="{E37FC7CE-06CB-4F65-BFD1-66088C2C013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9993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E08B-D97F-4DAB-A055-FFB5AA7BEDC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Twist #2:  how do you solve the problem of George skimming profits?</a:t>
            </a:r>
          </a:p>
        </p:txBody>
      </p:sp>
      <p:sp>
        <p:nvSpPr>
          <p:cNvPr id="6" name="Content Placeholder 5">
            <a:extLst>
              <a:ext uri="{FF2B5EF4-FFF2-40B4-BE49-F238E27FC236}">
                <a16:creationId xmlns:a16="http://schemas.microsoft.com/office/drawing/2014/main" id="{57E35D19-3FB7-494D-A997-7926EC397AA2}"/>
              </a:ext>
            </a:extLst>
          </p:cNvPr>
          <p:cNvSpPr>
            <a:spLocks noGrp="1"/>
          </p:cNvSpPr>
          <p:nvPr>
            <p:ph idx="1"/>
          </p:nvPr>
        </p:nvSpPr>
        <p:spPr/>
        <p:txBody>
          <a:bodyPr>
            <a:normAutofit/>
          </a:bodyPr>
          <a:lstStyle/>
          <a:p>
            <a:pPr marL="342900" lvl="0" indent="-342900">
              <a:buFont typeface="+mj-lt"/>
              <a:buAutoNum type="alphaLcPeriod"/>
            </a:pPr>
            <a:r>
              <a:rPr lang="en-US" dirty="0">
                <a:latin typeface="Arial" panose="020B0604020202020204" pitchFamily="34" charset="0"/>
                <a:cs typeface="Arial" panose="020B0604020202020204" pitchFamily="34" charset="0"/>
              </a:rPr>
              <a:t>Sue George via a Probate Code §850 petition, assuring facts are gathered to recover those monies during discovery.</a:t>
            </a:r>
          </a:p>
          <a:p>
            <a:pPr marL="342900" lvl="0" indent="-342900">
              <a:buFont typeface="+mj-lt"/>
              <a:buAutoNum type="alphaLcPeriod"/>
            </a:pPr>
            <a:r>
              <a:rPr lang="en-US" dirty="0">
                <a:latin typeface="Arial" panose="020B0604020202020204" pitchFamily="34" charset="0"/>
                <a:cs typeface="Arial" panose="020B0604020202020204" pitchFamily="34" charset="0"/>
              </a:rPr>
              <a:t>Using marshalled bank accounts, hire a forensic CPA to determine if the situation is bad enough to merit the cost of litigation.</a:t>
            </a:r>
          </a:p>
          <a:p>
            <a:pPr marL="342900" lvl="0" indent="-342900">
              <a:buFont typeface="+mj-lt"/>
              <a:buAutoNum type="alphaLcPeriod"/>
            </a:pPr>
            <a:r>
              <a:rPr lang="en-US" dirty="0">
                <a:latin typeface="Arial" panose="020B0604020202020204" pitchFamily="34" charset="0"/>
                <a:cs typeface="Arial" panose="020B0604020202020204" pitchFamily="34" charset="0"/>
              </a:rPr>
              <a:t>Bring the CAC into the discussion and file suit only if the CAC tells you to do so.</a:t>
            </a:r>
          </a:p>
          <a:p>
            <a:pPr marL="342900" lvl="0" indent="-342900">
              <a:buFont typeface="+mj-lt"/>
              <a:buAutoNum type="alphaLcPeriod"/>
            </a:pPr>
            <a:r>
              <a:rPr lang="en-US" dirty="0">
                <a:latin typeface="Arial" panose="020B0604020202020204" pitchFamily="34" charset="0"/>
                <a:cs typeface="Arial" panose="020B0604020202020204" pitchFamily="34" charset="0"/>
              </a:rPr>
              <a:t>Do nothing yourself, so as to remain neutral; rely on the other attorneys to pursue their client’s respective claims.</a:t>
            </a:r>
          </a:p>
          <a:p>
            <a:pPr marL="342900" lvl="0" indent="-342900">
              <a:buFont typeface="+mj-lt"/>
              <a:buAutoNum type="alphaLcPeriod"/>
            </a:pPr>
            <a:r>
              <a:rPr lang="en-US" dirty="0">
                <a:latin typeface="Arial" panose="020B0604020202020204" pitchFamily="34" charset="0"/>
                <a:cs typeface="Arial" panose="020B0604020202020204" pitchFamily="34" charset="0"/>
              </a:rPr>
              <a:t>Ask the Court for an early settlement conference in order to keep down expenses by a resolution without further litigation.</a:t>
            </a:r>
          </a:p>
          <a:p>
            <a:pPr marL="0" indent="0">
              <a:buNone/>
            </a:pPr>
            <a:endParaRPr lang="en-US" dirty="0"/>
          </a:p>
        </p:txBody>
      </p:sp>
      <p:sp>
        <p:nvSpPr>
          <p:cNvPr id="4" name="Slide Number Placeholder 3">
            <a:extLst>
              <a:ext uri="{FF2B5EF4-FFF2-40B4-BE49-F238E27FC236}">
                <a16:creationId xmlns:a16="http://schemas.microsoft.com/office/drawing/2014/main" id="{3F2F3EBB-4FE7-460A-9583-EADBBAA5289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0317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9C79-8ED6-4ED2-B212-20FB9C4782D8}"/>
              </a:ext>
            </a:extLst>
          </p:cNvPr>
          <p:cNvSpPr>
            <a:spLocks noGrp="1"/>
          </p:cNvSpPr>
          <p:nvPr>
            <p:ph type="title"/>
          </p:nvPr>
        </p:nvSpPr>
        <p:spPr>
          <a:xfrm>
            <a:off x="927916" y="1856714"/>
            <a:ext cx="3269749" cy="4624327"/>
          </a:xfrm>
          <a:solidFill>
            <a:schemeClr val="accent2">
              <a:lumMod val="50000"/>
            </a:schemeClr>
          </a:solidFill>
        </p:spPr>
        <p:txBody>
          <a:bodyPr anchor="ctr">
            <a:normAutofit/>
          </a:bodyPr>
          <a:lstStyle/>
          <a:p>
            <a:pPr algn="ctr"/>
            <a:r>
              <a:rPr lang="en-US" sz="3200" dirty="0">
                <a:solidFill>
                  <a:srgbClr val="FFFFFF"/>
                </a:solidFill>
                <a:latin typeface="Arial" panose="020B0604020202020204" pitchFamily="34" charset="0"/>
                <a:cs typeface="Arial" panose="020B0604020202020204" pitchFamily="34" charset="0"/>
              </a:rPr>
              <a:t>Twist #3:</a:t>
            </a:r>
            <a:br>
              <a:rPr lang="en-US" sz="3200" dirty="0">
                <a:solidFill>
                  <a:srgbClr val="FFFFFF"/>
                </a:solidFill>
                <a:latin typeface="Arial" panose="020B0604020202020204" pitchFamily="34" charset="0"/>
                <a:cs typeface="Arial" panose="020B0604020202020204" pitchFamily="34" charset="0"/>
              </a:rPr>
            </a:br>
            <a:endParaRPr lang="en-US" sz="3200"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FA3A3B7-17E2-4F18-9BFD-FD715497D484}"/>
              </a:ext>
            </a:extLst>
          </p:cNvPr>
          <p:cNvSpPr>
            <a:spLocks noGrp="1"/>
          </p:cNvSpPr>
          <p:nvPr>
            <p:ph idx="1"/>
          </p:nvPr>
        </p:nvSpPr>
        <p:spPr>
          <a:xfrm>
            <a:off x="5155905" y="1113764"/>
            <a:ext cx="6108179" cy="4624327"/>
          </a:xfrm>
        </p:spPr>
        <p:txBody>
          <a:bodyPr anchor="ctr">
            <a:normAutofit fontScale="92500" lnSpcReduction="20000"/>
          </a:bodyPr>
          <a:lstStyle/>
          <a:p>
            <a:endParaRPr lang="en-US" sz="2800" dirty="0"/>
          </a:p>
          <a:p>
            <a:endParaRPr lang="en-US" sz="2800" dirty="0"/>
          </a:p>
          <a:p>
            <a:r>
              <a:rPr lang="en-US" sz="2800" dirty="0">
                <a:latin typeface="Arial" panose="020B0604020202020204" pitchFamily="34" charset="0"/>
                <a:cs typeface="Arial" panose="020B0604020202020204" pitchFamily="34" charset="0"/>
              </a:rPr>
              <a:t>Assume you are just the temporary conservator.  Gene insists that he is fine.  At his direction, court appointed counsel is advocating for a denial of the permanent conservatorship.  The three kids, now realizing that their actions have disabled the ‘gravy train,’ band together and move to terminate the conservatorship and dismiss all three petitions!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B9401E-F749-4D9B-80EE-8221F127113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15456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E745-E9D1-4AE5-9904-ECDF5AB639C6}"/>
              </a:ext>
            </a:extLst>
          </p:cNvPr>
          <p:cNvSpPr>
            <a:spLocks noGrp="1"/>
          </p:cNvSpPr>
          <p:nvPr>
            <p:ph type="title"/>
          </p:nvPr>
        </p:nvSpPr>
        <p:spPr>
          <a:xfrm>
            <a:off x="4401850" y="702156"/>
            <a:ext cx="7208958" cy="1013800"/>
          </a:xfrm>
        </p:spPr>
        <p:txBody>
          <a:bodyPr>
            <a:normAutofit fontScale="90000"/>
          </a:bodyPr>
          <a:lstStyle/>
          <a:p>
            <a:r>
              <a:rPr lang="en-US" dirty="0">
                <a:solidFill>
                  <a:srgbClr val="FFFFFF"/>
                </a:solidFill>
                <a:latin typeface="Arial" panose="020B0604020202020204" pitchFamily="34" charset="0"/>
                <a:cs typeface="Arial" panose="020B0604020202020204" pitchFamily="34" charset="0"/>
              </a:rPr>
              <a:t>What are your ethical obligations?</a:t>
            </a:r>
            <a:br>
              <a:rPr lang="en-US" dirty="0">
                <a:solidFill>
                  <a:srgbClr val="FFFFFF"/>
                </a:solidFill>
                <a:latin typeface="Arial" panose="020B0604020202020204" pitchFamily="34" charset="0"/>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49C2C0-85E0-4B60-91F4-4D286267CF65}"/>
              </a:ext>
            </a:extLst>
          </p:cNvPr>
          <p:cNvSpPr>
            <a:spLocks noGrp="1"/>
          </p:cNvSpPr>
          <p:nvPr>
            <p:ph idx="1"/>
          </p:nvPr>
        </p:nvSpPr>
        <p:spPr>
          <a:xfrm>
            <a:off x="4401849" y="2180496"/>
            <a:ext cx="7208957" cy="4045683"/>
          </a:xfrm>
        </p:spPr>
        <p:txBody>
          <a:bodyPr>
            <a:normAutofit fontScale="92500" lnSpcReduction="20000"/>
          </a:bodyPr>
          <a:lstStyle/>
          <a:p>
            <a:pPr marL="342900" lvl="0" indent="-342900">
              <a:buFont typeface="+mj-lt"/>
              <a:buAutoNum type="alphaLcPeriod"/>
            </a:pPr>
            <a:r>
              <a:rPr lang="en-US" sz="2800" dirty="0">
                <a:latin typeface="Arial" panose="020B0604020202020204" pitchFamily="34" charset="0"/>
                <a:cs typeface="Arial" panose="020B0604020202020204" pitchFamily="34" charset="0"/>
              </a:rPr>
              <a:t>Petition the Court for Conservatorship.</a:t>
            </a:r>
          </a:p>
          <a:p>
            <a:pPr marL="342900" lvl="0" indent="-342900">
              <a:buFont typeface="+mj-lt"/>
              <a:buAutoNum type="alphaLcPeriod"/>
            </a:pPr>
            <a:r>
              <a:rPr lang="en-US" sz="2800" dirty="0">
                <a:latin typeface="Arial" panose="020B0604020202020204" pitchFamily="34" charset="0"/>
                <a:cs typeface="Arial" panose="020B0604020202020204" pitchFamily="34" charset="0"/>
              </a:rPr>
              <a:t>Contact the probate examiner to come interview Gene again.</a:t>
            </a:r>
          </a:p>
          <a:p>
            <a:pPr marL="342900" lvl="0" indent="-342900">
              <a:buFont typeface="+mj-lt"/>
              <a:buAutoNum type="alphaLcPeriod"/>
            </a:pPr>
            <a:r>
              <a:rPr lang="en-US" sz="2800" dirty="0">
                <a:latin typeface="Arial" panose="020B0604020202020204" pitchFamily="34" charset="0"/>
                <a:cs typeface="Arial" panose="020B0604020202020204" pitchFamily="34" charset="0"/>
              </a:rPr>
              <a:t>Have Gene assessed by an ALCP.</a:t>
            </a:r>
          </a:p>
          <a:p>
            <a:pPr marL="342900" lvl="0" indent="-342900">
              <a:buFont typeface="+mj-lt"/>
              <a:buAutoNum type="alphaLcPeriod"/>
            </a:pPr>
            <a:r>
              <a:rPr lang="en-US" sz="2800" dirty="0">
                <a:latin typeface="Arial" panose="020B0604020202020204" pitchFamily="34" charset="0"/>
                <a:cs typeface="Arial" panose="020B0604020202020204" pitchFamily="34" charset="0"/>
              </a:rPr>
              <a:t>File your First and Final Accounting and bow out gracefully.</a:t>
            </a:r>
          </a:p>
          <a:p>
            <a:pPr marL="342900" lvl="0" indent="-342900">
              <a:buFont typeface="+mj-lt"/>
              <a:buAutoNum type="alphaLcPeriod"/>
            </a:pPr>
            <a:r>
              <a:rPr lang="en-US" sz="2800" dirty="0">
                <a:latin typeface="Arial" panose="020B0604020202020204" pitchFamily="34" charset="0"/>
                <a:cs typeface="Arial" panose="020B0604020202020204" pitchFamily="34" charset="0"/>
              </a:rPr>
              <a:t>File a Declaration for the next hearing date, detailing why Gene still needs a conservatorship and seek an instruction for you to petition one.</a:t>
            </a:r>
            <a:endParaRPr lang="en-US" dirty="0"/>
          </a:p>
        </p:txBody>
      </p:sp>
      <p:sp>
        <p:nvSpPr>
          <p:cNvPr id="4" name="Slide Number Placeholder 3">
            <a:extLst>
              <a:ext uri="{FF2B5EF4-FFF2-40B4-BE49-F238E27FC236}">
                <a16:creationId xmlns:a16="http://schemas.microsoft.com/office/drawing/2014/main" id="{8FF83A90-48F5-44F7-A6D1-1FFFE03BF5F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4" descr="A picture containing person, hill, snow, slope&#10;&#10;Description automatically generated">
            <a:extLst>
              <a:ext uri="{FF2B5EF4-FFF2-40B4-BE49-F238E27FC236}">
                <a16:creationId xmlns:a16="http://schemas.microsoft.com/office/drawing/2014/main" id="{743EA6FE-A77C-4E5E-8400-3D21D84123D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74441" y="1909368"/>
            <a:ext cx="3036818" cy="3865949"/>
          </a:xfrm>
          <a:prstGeom prst="rect">
            <a:avLst/>
          </a:prstGeom>
        </p:spPr>
      </p:pic>
    </p:spTree>
    <p:extLst>
      <p:ext uri="{BB962C8B-B14F-4D97-AF65-F5344CB8AC3E}">
        <p14:creationId xmlns:p14="http://schemas.microsoft.com/office/powerpoint/2010/main" val="102415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BF3D65BA-1C65-40FB-92EF-83951BDC1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13" descr="A picture containing food, light&#10;&#10;Description automatically generated">
            <a:extLst>
              <a:ext uri="{FF2B5EF4-FFF2-40B4-BE49-F238E27FC236}">
                <a16:creationId xmlns:a16="http://schemas.microsoft.com/office/drawing/2014/main" id="{BA5604C3-03A5-4593-9C14-DD0ED19C6642}"/>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984" r="-2" b="15758"/>
          <a:stretch/>
        </p:blipFill>
        <p:spPr>
          <a:xfrm>
            <a:off x="1167673" y="1047665"/>
            <a:ext cx="6427942" cy="5351670"/>
          </a:xfrm>
          <a:prstGeom prst="rect">
            <a:avLst/>
          </a:prstGeom>
        </p:spPr>
      </p:pic>
      <p:sp>
        <p:nvSpPr>
          <p:cNvPr id="55" name="Rectangle 54">
            <a:extLst>
              <a:ext uri="{FF2B5EF4-FFF2-40B4-BE49-F238E27FC236}">
                <a16:creationId xmlns:a16="http://schemas.microsoft.com/office/drawing/2014/main" id="{ADF52CCA-FCDD-49A0-BFFC-3BD41F1B82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2785B6-2573-4297-B071-80AB44D24258}"/>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Questions?  </a:t>
            </a:r>
          </a:p>
        </p:txBody>
      </p:sp>
    </p:spTree>
    <p:extLst>
      <p:ext uri="{BB962C8B-B14F-4D97-AF65-F5344CB8AC3E}">
        <p14:creationId xmlns:p14="http://schemas.microsoft.com/office/powerpoint/2010/main" val="120757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441E7DC-C148-4A95-AF2B-D613C2820E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3FB3E502-7B9D-4CC2-AEF1-61E35D08E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BC3DFB63-5ACC-44EB-A0A9-33D0ADA3E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sitting, dirty, old, table&#10;&#10;Description automatically generated">
            <a:extLst>
              <a:ext uri="{FF2B5EF4-FFF2-40B4-BE49-F238E27FC236}">
                <a16:creationId xmlns:a16="http://schemas.microsoft.com/office/drawing/2014/main" id="{8080A331-AE5E-434E-9935-9B71A0986AEC}"/>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269" b="12461"/>
          <a:stretch/>
        </p:blipFill>
        <p:spPr>
          <a:xfrm>
            <a:off x="20" y="10"/>
            <a:ext cx="12191980" cy="6857990"/>
          </a:xfrm>
          <a:prstGeom prst="rect">
            <a:avLst/>
          </a:prstGeom>
        </p:spPr>
      </p:pic>
    </p:spTree>
    <p:extLst>
      <p:ext uri="{BB962C8B-B14F-4D97-AF65-F5344CB8AC3E}">
        <p14:creationId xmlns:p14="http://schemas.microsoft.com/office/powerpoint/2010/main" val="136745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539A-00D4-41C4-9084-C4DF16994D88}"/>
              </a:ext>
            </a:extLst>
          </p:cNvPr>
          <p:cNvSpPr>
            <a:spLocks noGrp="1"/>
          </p:cNvSpPr>
          <p:nvPr>
            <p:ph type="title"/>
          </p:nvPr>
        </p:nvSpPr>
        <p:spPr>
          <a:xfrm>
            <a:off x="581192" y="702156"/>
            <a:ext cx="11029616" cy="1013800"/>
          </a:xfrm>
        </p:spPr>
        <p:txBody>
          <a:bodyPr>
            <a:normAutofit/>
          </a:bodyPr>
          <a:lstStyle/>
          <a:p>
            <a:r>
              <a:rPr lang="en-US" dirty="0">
                <a:solidFill>
                  <a:srgbClr val="FFFEFF"/>
                </a:solidFill>
                <a:latin typeface="Arial" panose="020B0604020202020204" pitchFamily="34" charset="0"/>
                <a:cs typeface="Arial" panose="020B0604020202020204" pitchFamily="34" charset="0"/>
              </a:rPr>
              <a:t>Our objectives:  Through the use of reality-inspired</a:t>
            </a:r>
            <a:br>
              <a:rPr lang="en-US" dirty="0">
                <a:solidFill>
                  <a:srgbClr val="FFFEFF"/>
                </a:solidFill>
                <a:latin typeface="Arial" panose="020B0604020202020204" pitchFamily="34" charset="0"/>
                <a:cs typeface="Arial" panose="020B0604020202020204" pitchFamily="34" charset="0"/>
              </a:rPr>
            </a:br>
            <a:r>
              <a:rPr lang="en-US" dirty="0">
                <a:solidFill>
                  <a:srgbClr val="FFFEFF"/>
                </a:solidFill>
                <a:latin typeface="Arial" panose="020B0604020202020204" pitchFamily="34" charset="0"/>
                <a:cs typeface="Arial" panose="020B0604020202020204" pitchFamily="34" charset="0"/>
              </a:rPr>
              <a:t> cases—we will discuss best practices and more!</a:t>
            </a:r>
          </a:p>
        </p:txBody>
      </p:sp>
      <p:graphicFrame>
        <p:nvGraphicFramePr>
          <p:cNvPr id="6" name="Content Placeholder 2">
            <a:extLst>
              <a:ext uri="{FF2B5EF4-FFF2-40B4-BE49-F238E27FC236}">
                <a16:creationId xmlns:a16="http://schemas.microsoft.com/office/drawing/2014/main" id="{CAE5F98B-7E58-4973-B044-04FCB6D67B9A}"/>
              </a:ext>
            </a:extLst>
          </p:cNvPr>
          <p:cNvGraphicFramePr>
            <a:graphicFrameLocks noGrp="1"/>
          </p:cNvGraphicFramePr>
          <p:nvPr>
            <p:ph idx="1"/>
            <p:extLst>
              <p:ext uri="{D42A27DB-BD31-4B8C-83A1-F6EECF244321}">
                <p14:modId xmlns:p14="http://schemas.microsoft.com/office/powerpoint/2010/main" val="16144286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6AB1CED-6DE7-454D-A37D-DB9F317025E2}"/>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3</a:t>
            </a:fld>
            <a:endParaRPr lang="en-US" dirty="0"/>
          </a:p>
        </p:txBody>
      </p:sp>
    </p:spTree>
    <p:extLst>
      <p:ext uri="{BB962C8B-B14F-4D97-AF65-F5344CB8AC3E}">
        <p14:creationId xmlns:p14="http://schemas.microsoft.com/office/powerpoint/2010/main" val="37422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2">
            <a:extLst>
              <a:ext uri="{FF2B5EF4-FFF2-40B4-BE49-F238E27FC236}">
                <a16:creationId xmlns:a16="http://schemas.microsoft.com/office/drawing/2014/main" id="{00401440-1DC9-4C9E-A3BA-4DECEEB465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ign in the dark&#10;&#10;Description automatically generated">
            <a:extLst>
              <a:ext uri="{FF2B5EF4-FFF2-40B4-BE49-F238E27FC236}">
                <a16:creationId xmlns:a16="http://schemas.microsoft.com/office/drawing/2014/main" id="{43C46895-A51C-4923-B80F-35B42D6039AC}"/>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8901" r="1" b="278"/>
          <a:stretch/>
        </p:blipFill>
        <p:spPr>
          <a:xfrm rot="21600000">
            <a:off x="2264188" y="314292"/>
            <a:ext cx="6753676" cy="3450273"/>
          </a:xfrm>
          <a:prstGeom prst="rect">
            <a:avLst/>
          </a:prstGeom>
        </p:spPr>
      </p:pic>
      <p:sp>
        <p:nvSpPr>
          <p:cNvPr id="52" name="Rectangle 44">
            <a:extLst>
              <a:ext uri="{FF2B5EF4-FFF2-40B4-BE49-F238E27FC236}">
                <a16:creationId xmlns:a16="http://schemas.microsoft.com/office/drawing/2014/main" id="{36B822CC-7DA9-4417-AA94-64CEB676F0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46">
            <a:extLst>
              <a:ext uri="{FF2B5EF4-FFF2-40B4-BE49-F238E27FC236}">
                <a16:creationId xmlns:a16="http://schemas.microsoft.com/office/drawing/2014/main" id="{AFA01E88-71CC-4FF3-9E81-51E0C32B4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sp>
      <p:sp>
        <p:nvSpPr>
          <p:cNvPr id="38" name="Content Placeholder 23">
            <a:extLst>
              <a:ext uri="{FF2B5EF4-FFF2-40B4-BE49-F238E27FC236}">
                <a16:creationId xmlns:a16="http://schemas.microsoft.com/office/drawing/2014/main" id="{33D91C08-1FF7-45A5-9856-AEE230084387}"/>
              </a:ext>
            </a:extLst>
          </p:cNvPr>
          <p:cNvSpPr>
            <a:spLocks noGrp="1"/>
          </p:cNvSpPr>
          <p:nvPr>
            <p:ph idx="1"/>
          </p:nvPr>
        </p:nvSpPr>
        <p:spPr>
          <a:xfrm>
            <a:off x="2475545" y="4470175"/>
            <a:ext cx="8440105" cy="1607012"/>
          </a:xfrm>
        </p:spPr>
        <p:txBody>
          <a:bodyPr>
            <a:noAutofit/>
          </a:bodyPr>
          <a:lstStyle/>
          <a:p>
            <a:r>
              <a:rPr lang="en-US" sz="3600" dirty="0">
                <a:solidFill>
                  <a:schemeClr val="bg1"/>
                </a:solidFill>
                <a:latin typeface="Arial" panose="020B0604020202020204" pitchFamily="34" charset="0"/>
                <a:cs typeface="Arial" panose="020B0604020202020204" pitchFamily="34" charset="0"/>
              </a:rPr>
              <a:t>WHAT TO DO WHEN THE </a:t>
            </a:r>
            <a:r>
              <a:rPr lang="en-US" sz="3600" i="1" dirty="0">
                <a:solidFill>
                  <a:schemeClr val="bg1"/>
                </a:solidFill>
                <a:latin typeface="Arial" panose="020B0604020202020204" pitchFamily="34" charset="0"/>
                <a:cs typeface="Arial" panose="020B0604020202020204" pitchFamily="34" charset="0"/>
              </a:rPr>
              <a:t>HOME ALONE</a:t>
            </a:r>
            <a:r>
              <a:rPr lang="en-US" sz="3600" dirty="0">
                <a:solidFill>
                  <a:schemeClr val="bg1"/>
                </a:solidFill>
                <a:latin typeface="Arial" panose="020B0604020202020204" pitchFamily="34" charset="0"/>
                <a:cs typeface="Arial" panose="020B0604020202020204" pitchFamily="34" charset="0"/>
              </a:rPr>
              <a:t> IS THE ONLY ASSET!</a:t>
            </a:r>
          </a:p>
        </p:txBody>
      </p:sp>
      <p:sp>
        <p:nvSpPr>
          <p:cNvPr id="4" name="Slide Number Placeholder 3">
            <a:extLst>
              <a:ext uri="{FF2B5EF4-FFF2-40B4-BE49-F238E27FC236}">
                <a16:creationId xmlns:a16="http://schemas.microsoft.com/office/drawing/2014/main" id="{82836B92-7329-46D8-AA60-5D65C4B76860}"/>
              </a:ext>
            </a:extLst>
          </p:cNvPr>
          <p:cNvSpPr>
            <a:spLocks noGrp="1"/>
          </p:cNvSpPr>
          <p:nvPr>
            <p:ph type="sldNum" sz="quarter" idx="12"/>
          </p:nvPr>
        </p:nvSpPr>
        <p:spPr>
          <a:xfrm>
            <a:off x="10558300" y="6025503"/>
            <a:ext cx="1052508" cy="365125"/>
          </a:xfrm>
        </p:spPr>
        <p:txBody>
          <a:bodyPr vert="horz" lIns="91440" tIns="45720" rIns="91440" bIns="45720" rtlCol="0">
            <a:normAutofit/>
          </a:bodyPr>
          <a:lstStyle/>
          <a:p>
            <a:pPr>
              <a:spcAft>
                <a:spcPts val="600"/>
              </a:spcAft>
            </a:pPr>
            <a:fld id="{D57F1E4F-1CFF-5643-939E-217C01CDF565}" type="slidenum">
              <a:rPr lang="en-US">
                <a:solidFill>
                  <a:schemeClr val="bg1">
                    <a:alpha val="75000"/>
                  </a:schemeClr>
                </a:solidFill>
              </a:rPr>
              <a:pPr>
                <a:spcAft>
                  <a:spcPts val="600"/>
                </a:spcAft>
              </a:pPr>
              <a:t>4</a:t>
            </a:fld>
            <a:endParaRPr lang="en-US" dirty="0">
              <a:solidFill>
                <a:schemeClr val="bg1">
                  <a:alpha val="75000"/>
                </a:schemeClr>
              </a:solidFill>
            </a:endParaRPr>
          </a:p>
        </p:txBody>
      </p:sp>
    </p:spTree>
    <p:extLst>
      <p:ext uri="{BB962C8B-B14F-4D97-AF65-F5344CB8AC3E}">
        <p14:creationId xmlns:p14="http://schemas.microsoft.com/office/powerpoint/2010/main" val="246306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D9E7-1FA8-480F-A61D-7719057F7FAD}"/>
              </a:ext>
            </a:extLst>
          </p:cNvPr>
          <p:cNvSpPr>
            <a:spLocks noGrp="1"/>
          </p:cNvSpPr>
          <p:nvPr>
            <p:ph type="title"/>
          </p:nvPr>
        </p:nvSpPr>
        <p:spPr>
          <a:xfrm>
            <a:off x="762119" y="694866"/>
            <a:ext cx="4968489" cy="1013800"/>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MEET THE FAMILY</a:t>
            </a:r>
          </a:p>
        </p:txBody>
      </p:sp>
      <p:sp>
        <p:nvSpPr>
          <p:cNvPr id="3" name="Content Placeholder 2">
            <a:extLst>
              <a:ext uri="{FF2B5EF4-FFF2-40B4-BE49-F238E27FC236}">
                <a16:creationId xmlns:a16="http://schemas.microsoft.com/office/drawing/2014/main" id="{05647EC0-0E0D-41AB-BBAF-8533AED0A08C}"/>
              </a:ext>
            </a:extLst>
          </p:cNvPr>
          <p:cNvSpPr>
            <a:spLocks noGrp="1"/>
          </p:cNvSpPr>
          <p:nvPr>
            <p:ph idx="1"/>
          </p:nvPr>
        </p:nvSpPr>
        <p:spPr>
          <a:xfrm>
            <a:off x="783387" y="2254102"/>
            <a:ext cx="4947221" cy="3650344"/>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Linda is an 85 year old widow and mother of two daughters, Cecile and Jennifer.  Linda is living in her Pasadena home, together with Cecile who is unemployed.  Linda’s other daughter, Jennifer, is a successful stockbroker living in San Francisco.</a:t>
            </a:r>
          </a:p>
        </p:txBody>
      </p:sp>
      <p:sp>
        <p:nvSpPr>
          <p:cNvPr id="4" name="Slide Number Placeholder 3">
            <a:extLst>
              <a:ext uri="{FF2B5EF4-FFF2-40B4-BE49-F238E27FC236}">
                <a16:creationId xmlns:a16="http://schemas.microsoft.com/office/drawing/2014/main" id="{6C3EC02A-B06C-4FEC-B050-77147C734001}"/>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2" name="Picture 11" descr="A picture containing mirror, cup&#10;&#10;Description automatically generated">
            <a:extLst>
              <a:ext uri="{FF2B5EF4-FFF2-40B4-BE49-F238E27FC236}">
                <a16:creationId xmlns:a16="http://schemas.microsoft.com/office/drawing/2014/main" id="{19ACF3B3-5A37-4282-80AF-02749A98021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356225" y="797953"/>
            <a:ext cx="5358477" cy="5440078"/>
          </a:xfrm>
          <a:prstGeom prst="rect">
            <a:avLst/>
          </a:prstGeom>
        </p:spPr>
      </p:pic>
      <p:sp>
        <p:nvSpPr>
          <p:cNvPr id="16" name="TextBox 15">
            <a:extLst>
              <a:ext uri="{FF2B5EF4-FFF2-40B4-BE49-F238E27FC236}">
                <a16:creationId xmlns:a16="http://schemas.microsoft.com/office/drawing/2014/main" id="{239B00FA-FFE4-49AA-AA75-0E8A9CF701D4}"/>
              </a:ext>
            </a:extLst>
          </p:cNvPr>
          <p:cNvSpPr txBox="1"/>
          <p:nvPr/>
        </p:nvSpPr>
        <p:spPr>
          <a:xfrm>
            <a:off x="8220075" y="1524000"/>
            <a:ext cx="1905000" cy="369332"/>
          </a:xfrm>
          <a:prstGeom prst="rect">
            <a:avLst/>
          </a:prstGeom>
          <a:solidFill>
            <a:srgbClr val="00B050"/>
          </a:solidFill>
        </p:spPr>
        <p:txBody>
          <a:bodyPr wrap="square" rtlCol="0">
            <a:spAutoFit/>
          </a:bodyPr>
          <a:lstStyle/>
          <a:p>
            <a:pPr algn="ctr"/>
            <a:r>
              <a:rPr lang="en-US" dirty="0">
                <a:latin typeface="Arial" panose="020B0604020202020204" pitchFamily="34" charset="0"/>
                <a:cs typeface="Arial" panose="020B0604020202020204" pitchFamily="34" charset="0"/>
              </a:rPr>
              <a:t>LINDA</a:t>
            </a:r>
          </a:p>
        </p:txBody>
      </p:sp>
      <p:sp>
        <p:nvSpPr>
          <p:cNvPr id="22" name="Arrow: Right 21">
            <a:extLst>
              <a:ext uri="{FF2B5EF4-FFF2-40B4-BE49-F238E27FC236}">
                <a16:creationId xmlns:a16="http://schemas.microsoft.com/office/drawing/2014/main" id="{D693592A-FBA4-498A-8E02-A78421749680}"/>
              </a:ext>
            </a:extLst>
          </p:cNvPr>
          <p:cNvSpPr/>
          <p:nvPr/>
        </p:nvSpPr>
        <p:spPr>
          <a:xfrm rot="3639140">
            <a:off x="9178208" y="2698815"/>
            <a:ext cx="1893733" cy="324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DB0822FE-78A9-4BA0-A222-3A5381A6B646}"/>
              </a:ext>
            </a:extLst>
          </p:cNvPr>
          <p:cNvSpPr/>
          <p:nvPr/>
        </p:nvSpPr>
        <p:spPr>
          <a:xfrm rot="7136809">
            <a:off x="7436348" y="2715183"/>
            <a:ext cx="1893733" cy="443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9E96F94-2387-4201-8517-5548A0668EE1}"/>
              </a:ext>
            </a:extLst>
          </p:cNvPr>
          <p:cNvSpPr/>
          <p:nvPr/>
        </p:nvSpPr>
        <p:spPr>
          <a:xfrm>
            <a:off x="6720227" y="3980354"/>
            <a:ext cx="1810456" cy="85129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CECILE: LIVING WITH LINDA</a:t>
            </a:r>
          </a:p>
        </p:txBody>
      </p:sp>
      <p:sp>
        <p:nvSpPr>
          <p:cNvPr id="27" name="Rectangle 26">
            <a:extLst>
              <a:ext uri="{FF2B5EF4-FFF2-40B4-BE49-F238E27FC236}">
                <a16:creationId xmlns:a16="http://schemas.microsoft.com/office/drawing/2014/main" id="{F448629E-F6F8-4FA8-817E-AA2465AA8FD7}"/>
              </a:ext>
            </a:extLst>
          </p:cNvPr>
          <p:cNvSpPr/>
          <p:nvPr/>
        </p:nvSpPr>
        <p:spPr>
          <a:xfrm>
            <a:off x="10577689" y="41656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54AD0A-B1B0-42D0-9D00-D6F7AC63E38C}"/>
              </a:ext>
            </a:extLst>
          </p:cNvPr>
          <p:cNvSpPr/>
          <p:nvPr/>
        </p:nvSpPr>
        <p:spPr>
          <a:xfrm>
            <a:off x="9718768" y="3872700"/>
            <a:ext cx="1809279" cy="8512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JENNIFER:  SFO STOCK BROKER</a:t>
            </a:r>
          </a:p>
        </p:txBody>
      </p:sp>
    </p:spTree>
    <p:extLst>
      <p:ext uri="{BB962C8B-B14F-4D97-AF65-F5344CB8AC3E}">
        <p14:creationId xmlns:p14="http://schemas.microsoft.com/office/powerpoint/2010/main" val="22018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C37E-3ED9-4BB5-A703-3DBAB6B6D384}"/>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WHEN THE HOME ALONE IS THE ONLY ASSET…….</a:t>
            </a:r>
          </a:p>
        </p:txBody>
      </p:sp>
      <p:sp>
        <p:nvSpPr>
          <p:cNvPr id="3" name="Content Placeholder 2">
            <a:extLst>
              <a:ext uri="{FF2B5EF4-FFF2-40B4-BE49-F238E27FC236}">
                <a16:creationId xmlns:a16="http://schemas.microsoft.com/office/drawing/2014/main" id="{BEA8B220-A6E1-490A-A684-00F61F972988}"/>
              </a:ext>
            </a:extLst>
          </p:cNvPr>
          <p:cNvSpPr>
            <a:spLocks noGrp="1"/>
          </p:cNvSpPr>
          <p:nvPr>
            <p:ph idx="1"/>
          </p:nvPr>
        </p:nvSpPr>
        <p:spPr>
          <a:xfrm>
            <a:off x="508000" y="2171701"/>
            <a:ext cx="11102807" cy="4445000"/>
          </a:xfrm>
        </p:spPr>
        <p:txBody>
          <a:bodyPr>
            <a:normAutofit/>
          </a:bodyPr>
          <a:lstStyle/>
          <a:p>
            <a:r>
              <a:rPr lang="en-US" sz="2800" dirty="0">
                <a:latin typeface="Arial" panose="020B0604020202020204" pitchFamily="34" charset="0"/>
                <a:cs typeface="Arial" panose="020B0604020202020204" pitchFamily="34" charset="0"/>
              </a:rPr>
              <a:t>Linda has used up all of her liquid assets on caregiving so she can stay at home.  Cecile provides about 8 hours per day of care for Linda, which means Linda requires a caregiver at least 8 hours a day to provide relief to Cecile and oversee medications.  Linda’s only remaining asset is her house in Pasadena owned by her living Trust, estimated to be worth $1.5 million without any outstanding mortgages.  Jennifer has petitioned to have you appointed both Conservator and Trustee.  Cecile has objected.  In the meantime, the Court has appointed you Temporary Conservator of the Person and Estate, as well as Temporary Trustee.</a:t>
            </a:r>
          </a:p>
          <a:p>
            <a:endParaRPr lang="en-US" dirty="0"/>
          </a:p>
        </p:txBody>
      </p:sp>
      <p:sp>
        <p:nvSpPr>
          <p:cNvPr id="4" name="Slide Number Placeholder 3">
            <a:extLst>
              <a:ext uri="{FF2B5EF4-FFF2-40B4-BE49-F238E27FC236}">
                <a16:creationId xmlns:a16="http://schemas.microsoft.com/office/drawing/2014/main" id="{15E71B7E-062D-459B-95A4-A52FC2448A0C}"/>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5" descr="A close up of a boy&#10;&#10;Description automatically generated">
            <a:extLst>
              <a:ext uri="{FF2B5EF4-FFF2-40B4-BE49-F238E27FC236}">
                <a16:creationId xmlns:a16="http://schemas.microsoft.com/office/drawing/2014/main" id="{97F55627-B285-47DD-83B4-8910A7B6549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677525" y="702156"/>
            <a:ext cx="933282" cy="1306595"/>
          </a:xfrm>
          <a:prstGeom prst="rect">
            <a:avLst/>
          </a:prstGeom>
        </p:spPr>
      </p:pic>
    </p:spTree>
    <p:extLst>
      <p:ext uri="{BB962C8B-B14F-4D97-AF65-F5344CB8AC3E}">
        <p14:creationId xmlns:p14="http://schemas.microsoft.com/office/powerpoint/2010/main" val="26877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5758-913B-40CD-8F04-B553B15CB8B5}"/>
              </a:ext>
            </a:extLst>
          </p:cNvPr>
          <p:cNvSpPr>
            <a:spLocks noGrp="1"/>
          </p:cNvSpPr>
          <p:nvPr>
            <p:ph type="title"/>
          </p:nvPr>
        </p:nvSpPr>
        <p:spPr>
          <a:xfrm>
            <a:off x="581192" y="748238"/>
            <a:ext cx="11029616" cy="1220262"/>
          </a:xfrm>
        </p:spPr>
        <p:txBody>
          <a:bodyPr>
            <a:normAutofit/>
          </a:bodyPr>
          <a:lstStyle/>
          <a:p>
            <a:pPr algn="ctr">
              <a:lnSpc>
                <a:spcPct val="90000"/>
              </a:lnSpc>
            </a:pPr>
            <a:r>
              <a:rPr lang="en-US" sz="2400" dirty="0">
                <a:solidFill>
                  <a:srgbClr val="FFFFFF"/>
                </a:solidFill>
                <a:latin typeface="Arial" panose="020B0604020202020204" pitchFamily="34" charset="0"/>
                <a:cs typeface="Arial" panose="020B0604020202020204" pitchFamily="34" charset="0"/>
              </a:rPr>
              <a:t>What do you do </a:t>
            </a:r>
            <a:r>
              <a:rPr lang="en-US" sz="2400" u="sng" dirty="0">
                <a:solidFill>
                  <a:srgbClr val="FFFFFF"/>
                </a:solidFill>
                <a:latin typeface="Arial" panose="020B0604020202020204" pitchFamily="34" charset="0"/>
                <a:cs typeface="Arial" panose="020B0604020202020204" pitchFamily="34" charset="0"/>
              </a:rPr>
              <a:t>in the short-term</a:t>
            </a:r>
            <a:r>
              <a:rPr lang="en-US" sz="2400" dirty="0">
                <a:solidFill>
                  <a:srgbClr val="FFFFFF"/>
                </a:solidFill>
                <a:latin typeface="Arial" panose="020B0604020202020204" pitchFamily="34" charset="0"/>
                <a:cs typeface="Arial" panose="020B0604020202020204" pitchFamily="34" charset="0"/>
              </a:rPr>
              <a:t> to fund the caregiving that</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 Linda requires?</a:t>
            </a:r>
            <a:br>
              <a:rPr lang="en-US" sz="2400" dirty="0">
                <a:solidFill>
                  <a:srgbClr val="FFFFFF"/>
                </a:solidFill>
                <a:latin typeface="Arial" panose="020B0604020202020204" pitchFamily="34" charset="0"/>
                <a:cs typeface="Arial" panose="020B0604020202020204" pitchFamily="34" charset="0"/>
              </a:rPr>
            </a:br>
            <a:r>
              <a:rPr lang="en-US" sz="1500" dirty="0">
                <a:solidFill>
                  <a:srgbClr val="FFFFFF"/>
                </a:solidFill>
              </a:rPr>
              <a:t/>
            </a:r>
            <a:br>
              <a:rPr lang="en-US" sz="1500" dirty="0">
                <a:solidFill>
                  <a:srgbClr val="FFFFFF"/>
                </a:solidFill>
              </a:rPr>
            </a:br>
            <a:endParaRPr lang="en-US" sz="1500" dirty="0">
              <a:solidFill>
                <a:srgbClr val="FFFFFF"/>
              </a:solidFill>
            </a:endParaRPr>
          </a:p>
        </p:txBody>
      </p:sp>
      <p:sp>
        <p:nvSpPr>
          <p:cNvPr id="3" name="Content Placeholder 2">
            <a:extLst>
              <a:ext uri="{FF2B5EF4-FFF2-40B4-BE49-F238E27FC236}">
                <a16:creationId xmlns:a16="http://schemas.microsoft.com/office/drawing/2014/main" id="{4281DEFE-B5D4-410E-B504-5CAF2F0D19D7}"/>
              </a:ext>
            </a:extLst>
          </p:cNvPr>
          <p:cNvSpPr>
            <a:spLocks noGrp="1"/>
          </p:cNvSpPr>
          <p:nvPr>
            <p:ph idx="1"/>
          </p:nvPr>
        </p:nvSpPr>
        <p:spPr>
          <a:xfrm>
            <a:off x="4505325" y="1968500"/>
            <a:ext cx="7470775" cy="4724400"/>
          </a:xfrm>
        </p:spPr>
        <p:txBody>
          <a:bodyPr>
            <a:normAutofit fontScale="92500" lnSpcReduction="10000"/>
          </a:bodyPr>
          <a:lstStyle/>
          <a:p>
            <a:pPr marL="781200" lvl="1" indent="-457200">
              <a:buFont typeface="+mj-lt"/>
              <a:buAutoNum type="alphaLcPeriod"/>
            </a:pPr>
            <a:r>
              <a:rPr lang="en-US" sz="2400" dirty="0">
                <a:latin typeface="Arial" panose="020B0604020202020204" pitchFamily="34" charset="0"/>
                <a:cs typeface="Arial" panose="020B0604020202020204" pitchFamily="34" charset="0"/>
              </a:rPr>
              <a:t>Ask daughter Jennifer to loan the Conservatorship money to pay for the caregivers.</a:t>
            </a:r>
          </a:p>
          <a:p>
            <a:pPr marL="781200" lvl="1" indent="-457200">
              <a:buFont typeface="+mj-lt"/>
              <a:buAutoNum type="alphaLcPeriod"/>
            </a:pPr>
            <a:r>
              <a:rPr lang="en-US" sz="2400" dirty="0">
                <a:latin typeface="Arial" panose="020B0604020202020204" pitchFamily="34" charset="0"/>
                <a:cs typeface="Arial" panose="020B0604020202020204" pitchFamily="34" charset="0"/>
              </a:rPr>
              <a:t>Replace the caregivers with one of your regular caregiving agencies to advance services on credit until you can get some liquidity.</a:t>
            </a:r>
          </a:p>
          <a:p>
            <a:pPr marL="781200" lvl="1" indent="-457200">
              <a:buFont typeface="+mj-lt"/>
              <a:buAutoNum type="alphaLcPeriod"/>
            </a:pPr>
            <a:r>
              <a:rPr lang="en-US" sz="2400" dirty="0">
                <a:latin typeface="Arial" panose="020B0604020202020204" pitchFamily="34" charset="0"/>
                <a:cs typeface="Arial" panose="020B0604020202020204" pitchFamily="34" charset="0"/>
              </a:rPr>
              <a:t>Temporarily place Linda in a board and care on credit until you can free up liquidity.</a:t>
            </a:r>
          </a:p>
          <a:p>
            <a:pPr marL="781200" lvl="1" indent="-457200">
              <a:buFont typeface="+mj-lt"/>
              <a:buAutoNum type="alphaLcPeriod"/>
            </a:pPr>
            <a:r>
              <a:rPr lang="en-US" sz="2400" dirty="0">
                <a:latin typeface="Arial" panose="020B0604020202020204" pitchFamily="34" charset="0"/>
                <a:cs typeface="Arial" panose="020B0604020202020204" pitchFamily="34" charset="0"/>
              </a:rPr>
              <a:t>Cancel all caregiving services and allow Cecile to handle all of it alone until you can get a short-term hard-money loan against the house.</a:t>
            </a:r>
          </a:p>
          <a:p>
            <a:pPr marL="781200" lvl="1" indent="-457200">
              <a:buFont typeface="+mj-lt"/>
              <a:buAutoNum type="alphaLcPeriod"/>
            </a:pPr>
            <a:r>
              <a:rPr lang="en-US" sz="2400" dirty="0">
                <a:latin typeface="Arial" panose="020B0604020202020204" pitchFamily="34" charset="0"/>
                <a:cs typeface="Arial" panose="020B0604020202020204" pitchFamily="34" charset="0"/>
              </a:rPr>
              <a:t>Advance your own funds to float the caregiving costs for two (2) months.</a:t>
            </a:r>
          </a:p>
          <a:p>
            <a:pPr marL="0" indent="0">
              <a:buNone/>
            </a:pPr>
            <a:endParaRPr lang="en-US" dirty="0"/>
          </a:p>
        </p:txBody>
      </p:sp>
      <p:sp>
        <p:nvSpPr>
          <p:cNvPr id="4" name="Slide Number Placeholder 3">
            <a:extLst>
              <a:ext uri="{FF2B5EF4-FFF2-40B4-BE49-F238E27FC236}">
                <a16:creationId xmlns:a16="http://schemas.microsoft.com/office/drawing/2014/main" id="{C516DDFD-7ACD-4561-8C3A-CA96FC56731F}"/>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descr="A close up of a newspaper&#10;&#10;Description automatically generated">
            <a:extLst>
              <a:ext uri="{FF2B5EF4-FFF2-40B4-BE49-F238E27FC236}">
                <a16:creationId xmlns:a16="http://schemas.microsoft.com/office/drawing/2014/main" id="{82EA10CE-D645-4759-A25C-FC98A83F2EE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7225" y="3202376"/>
            <a:ext cx="3305175" cy="1966579"/>
          </a:xfrm>
          <a:prstGeom prst="rect">
            <a:avLst/>
          </a:prstGeom>
        </p:spPr>
      </p:pic>
    </p:spTree>
    <p:extLst>
      <p:ext uri="{BB962C8B-B14F-4D97-AF65-F5344CB8AC3E}">
        <p14:creationId xmlns:p14="http://schemas.microsoft.com/office/powerpoint/2010/main" val="380806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933-A252-41BD-A5B2-60B62C6BFD4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What do you do </a:t>
            </a:r>
            <a:r>
              <a:rPr lang="en-US" u="sng" dirty="0">
                <a:latin typeface="Arial" panose="020B0604020202020204" pitchFamily="34" charset="0"/>
                <a:cs typeface="Arial" panose="020B0604020202020204" pitchFamily="34" charset="0"/>
              </a:rPr>
              <a:t>in the long-term</a:t>
            </a:r>
            <a:r>
              <a:rPr lang="en-US" dirty="0">
                <a:latin typeface="Arial" panose="020B0604020202020204" pitchFamily="34" charset="0"/>
                <a:cs typeface="Arial" panose="020B0604020202020204" pitchFamily="34" charset="0"/>
              </a:rPr>
              <a:t> to free up liquidity?</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3A4A8D-2EA4-491F-AE6C-A4E1121911F3}"/>
              </a:ext>
            </a:extLst>
          </p:cNvPr>
          <p:cNvSpPr>
            <a:spLocks noGrp="1"/>
          </p:cNvSpPr>
          <p:nvPr>
            <p:ph idx="1"/>
          </p:nvPr>
        </p:nvSpPr>
        <p:spPr>
          <a:xfrm>
            <a:off x="581192" y="2076450"/>
            <a:ext cx="11477458" cy="4781550"/>
          </a:xfrm>
        </p:spPr>
        <p:txBody>
          <a:bodyPr>
            <a:normAutofit/>
          </a:bodyPr>
          <a:lstStyle/>
          <a:p>
            <a:pPr marL="666900" lvl="1" indent="-342900">
              <a:buFont typeface="+mj-lt"/>
              <a:buAutoNum type="alphaLcPeriod"/>
            </a:pPr>
            <a:r>
              <a:rPr lang="en-US" sz="2400" dirty="0">
                <a:latin typeface="Arial" panose="020B0604020202020204" pitchFamily="34" charset="0"/>
                <a:cs typeface="Arial" panose="020B0604020202020204" pitchFamily="34" charset="0"/>
              </a:rPr>
              <a:t>Use a mortgage broker to locate the best terms possible for a hard-money loan, and then bring a Petition to approve the loan.</a:t>
            </a:r>
          </a:p>
          <a:p>
            <a:pPr marL="666900" lvl="1" indent="-342900">
              <a:buFont typeface="+mj-lt"/>
              <a:buAutoNum type="alphaLcPeriod"/>
            </a:pPr>
            <a:r>
              <a:rPr lang="en-US" sz="2400" dirty="0">
                <a:latin typeface="Arial" panose="020B0604020202020204" pitchFamily="34" charset="0"/>
                <a:cs typeface="Arial" panose="020B0604020202020204" pitchFamily="34" charset="0"/>
              </a:rPr>
              <a:t>Use a mortgage broker to locate the best possible terms for a reverse mortgage, and then bring a Petition to approve the loan.</a:t>
            </a:r>
          </a:p>
          <a:p>
            <a:pPr marL="666900" lvl="1" indent="-342900">
              <a:buFont typeface="+mj-lt"/>
              <a:buAutoNum type="alphaLcPeriod"/>
            </a:pPr>
            <a:r>
              <a:rPr lang="en-US" sz="2400" dirty="0">
                <a:latin typeface="Arial" panose="020B0604020202020204" pitchFamily="34" charset="0"/>
                <a:cs typeface="Arial" panose="020B0604020202020204" pitchFamily="34" charset="0"/>
              </a:rPr>
              <a:t>Move Linda to a board and care and sell the house with court approval because her funds will last longer with this cheaper alternative. </a:t>
            </a:r>
          </a:p>
          <a:p>
            <a:pPr marL="666900" lvl="1" indent="-342900">
              <a:buFont typeface="+mj-lt"/>
              <a:buAutoNum type="alphaLcPeriod"/>
            </a:pPr>
            <a:r>
              <a:rPr lang="en-US" sz="2400" dirty="0">
                <a:latin typeface="Arial" panose="020B0604020202020204" pitchFamily="34" charset="0"/>
                <a:cs typeface="Arial" panose="020B0604020202020204" pitchFamily="34" charset="0"/>
              </a:rPr>
              <a:t>Hire an Aging Life Care Professional (ALCP) to assess Linda’s living situation and  recommend whether staying at home or moving to a board and care is in Linda’s best interests.</a:t>
            </a:r>
          </a:p>
          <a:p>
            <a:pPr marL="666900" lvl="1" indent="-342900">
              <a:buFont typeface="+mj-lt"/>
              <a:buAutoNum type="alphaLcPeriod"/>
            </a:pPr>
            <a:r>
              <a:rPr lang="en-US" sz="2400" dirty="0">
                <a:latin typeface="Arial" panose="020B0604020202020204" pitchFamily="34" charset="0"/>
                <a:cs typeface="Arial" panose="020B0604020202020204" pitchFamily="34" charset="0"/>
              </a:rPr>
              <a:t>Move Linda to a board and care and rent the house with court approval.</a:t>
            </a:r>
          </a:p>
          <a:p>
            <a:pPr marL="324000" lvl="1" indent="0">
              <a:buNone/>
            </a:pPr>
            <a:endParaRPr lang="en-US" sz="2400" dirty="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96CFF507-AD0F-40BD-8344-1B1B875374A6}"/>
              </a:ext>
            </a:extLst>
          </p:cNvPr>
          <p:cNvSpPr>
            <a:spLocks noGrp="1"/>
          </p:cNvSpPr>
          <p:nvPr>
            <p:ph type="sldNum" sz="quarter" idx="12"/>
          </p:nvPr>
        </p:nvSpPr>
        <p:spPr/>
        <p:txBody>
          <a:bodyPr/>
          <a:lstStyle/>
          <a:p>
            <a:pPr algn="ctr"/>
            <a:fld id="{D57F1E4F-1CFF-5643-939E-217C01CDF565}" type="slidenum">
              <a:rPr lang="en-US" smtClean="0"/>
              <a:pPr algn="ctr"/>
              <a:t>8</a:t>
            </a:fld>
            <a:endParaRPr lang="en-US" dirty="0"/>
          </a:p>
        </p:txBody>
      </p:sp>
    </p:spTree>
    <p:extLst>
      <p:ext uri="{BB962C8B-B14F-4D97-AF65-F5344CB8AC3E}">
        <p14:creationId xmlns:p14="http://schemas.microsoft.com/office/powerpoint/2010/main" val="273529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9F07-8921-43E7-BA72-C6F2E6F2D8EA}"/>
              </a:ext>
            </a:extLst>
          </p:cNvPr>
          <p:cNvSpPr>
            <a:spLocks noGrp="1"/>
          </p:cNvSpPr>
          <p:nvPr>
            <p:ph type="title"/>
          </p:nvPr>
        </p:nvSpPr>
        <p:spPr>
          <a:xfrm>
            <a:off x="581192" y="702156"/>
            <a:ext cx="11029616" cy="1013800"/>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TWIST #1</a:t>
            </a:r>
            <a:r>
              <a:rPr lang="en-US" dirty="0">
                <a:solidFill>
                  <a:srgbClr val="FFFFFF"/>
                </a:solidFill>
              </a:rPr>
              <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2924921A-A6EF-479B-870E-BB8C3C0DA5B7}"/>
              </a:ext>
            </a:extLst>
          </p:cNvPr>
          <p:cNvSpPr>
            <a:spLocks noGrp="1"/>
          </p:cNvSpPr>
          <p:nvPr>
            <p:ph idx="1"/>
          </p:nvPr>
        </p:nvSpPr>
        <p:spPr>
          <a:xfrm>
            <a:off x="581192" y="2180496"/>
            <a:ext cx="7225075" cy="4504267"/>
          </a:xfrm>
        </p:spPr>
        <p:txBody>
          <a:bodyPr>
            <a:normAutofit/>
          </a:bodyPr>
          <a:lstStyle/>
          <a:p>
            <a:r>
              <a:rPr lang="en-US" sz="2400" dirty="0">
                <a:latin typeface="Arial" panose="020B0604020202020204" pitchFamily="34" charset="0"/>
                <a:cs typeface="Arial" panose="020B0604020202020204" pitchFamily="34" charset="0"/>
              </a:rPr>
              <a:t>Now assume the caregiver currently in place, Natalia, is not hired through an agency.  Instead, Cecile uses money from Linda’s social security payments and pension to pay her in cash, withholding no monies for payroll taxes.  You also learn that Natalia has routinely been working 10 hour-days, but is paid $15 an hour no matter how many hours she works per day.  Natalia used to be Linda’s maid and has worked for her for 8 years.  Linda and Natalia seem really attached to one another.</a:t>
            </a:r>
          </a:p>
          <a:p>
            <a:endParaRPr lang="en-US" dirty="0"/>
          </a:p>
        </p:txBody>
      </p:sp>
      <p:sp>
        <p:nvSpPr>
          <p:cNvPr id="4" name="Slide Number Placeholder 3">
            <a:extLst>
              <a:ext uri="{FF2B5EF4-FFF2-40B4-BE49-F238E27FC236}">
                <a16:creationId xmlns:a16="http://schemas.microsoft.com/office/drawing/2014/main" id="{CC444FC2-13DE-482B-9D0A-46A720A9B880}"/>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descr="A person in a suit and tie&#10;&#10;Description automatically generated">
            <a:extLst>
              <a:ext uri="{FF2B5EF4-FFF2-40B4-BE49-F238E27FC236}">
                <a16:creationId xmlns:a16="http://schemas.microsoft.com/office/drawing/2014/main" id="{1C727B70-228C-45B3-9B11-1DE4F48A7F35}"/>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2713" r="5522" b="3"/>
          <a:stretch/>
        </p:blipFill>
        <p:spPr>
          <a:xfrm>
            <a:off x="8051799" y="1871133"/>
            <a:ext cx="3683001" cy="4504267"/>
          </a:xfrm>
          <a:prstGeom prst="rect">
            <a:avLst/>
          </a:prstGeom>
        </p:spPr>
      </p:pic>
    </p:spTree>
    <p:extLst>
      <p:ext uri="{BB962C8B-B14F-4D97-AF65-F5344CB8AC3E}">
        <p14:creationId xmlns:p14="http://schemas.microsoft.com/office/powerpoint/2010/main" val="208842622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3488</Words>
  <Application>Microsoft Office PowerPoint</Application>
  <PresentationFormat>Widescreen</PresentationFormat>
  <Paragraphs>336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Wingdings 2</vt:lpstr>
      <vt:lpstr>Dividend</vt:lpstr>
      <vt:lpstr>WHERE’S THE ‘FUN’ IN DYSFUNCTIONAL FAMILIES?</vt:lpstr>
      <vt:lpstr>PowerPoint Presentation</vt:lpstr>
      <vt:lpstr>Our objectives:  Through the use of reality-inspired  cases—we will discuss best practices and more!</vt:lpstr>
      <vt:lpstr>PowerPoint Presentation</vt:lpstr>
      <vt:lpstr>MEET THE FAMILY</vt:lpstr>
      <vt:lpstr>WHEN THE HOME ALONE IS THE ONLY ASSET…….</vt:lpstr>
      <vt:lpstr>What do you do in the short-term to fund the caregiving that  Linda requires?  </vt:lpstr>
      <vt:lpstr>What do you do in the long-term to free up liquidity? </vt:lpstr>
      <vt:lpstr>TWIST #1 </vt:lpstr>
      <vt:lpstr>Do you keep Natalia as the caregiver? </vt:lpstr>
      <vt:lpstr>TWIST #2 </vt:lpstr>
      <vt:lpstr>Do you still keep Natalia on as the caregiver? </vt:lpstr>
      <vt:lpstr>TWIST #3</vt:lpstr>
      <vt:lpstr>How do you handle Cecile’s continued occupancy of the home and ensure that it is  healthy and safe for Linda?</vt:lpstr>
      <vt:lpstr>IT’S only  The ….</vt:lpstr>
      <vt:lpstr>MEET THE FAMILY </vt:lpstr>
      <vt:lpstr>PowerPoint Presentation</vt:lpstr>
      <vt:lpstr>PowerPoint Presentation</vt:lpstr>
      <vt:lpstr>PowerPoint Presentation</vt:lpstr>
      <vt:lpstr>WHAT is THE Very FIRST STEP YOU TAKE?</vt:lpstr>
      <vt:lpstr>Twist #1</vt:lpstr>
      <vt:lpstr>What is your priority?  </vt:lpstr>
      <vt:lpstr>Twist #2:  how do you solve the problem of George skimming profits?</vt:lpstr>
      <vt:lpstr>Twist #3: </vt:lpstr>
      <vt:lpstr>What are your ethical obligations?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THE ‘FUN’ IN DYSFUNCTIONAL FAMILIES?</dc:title>
  <dc:creator>Mary House</dc:creator>
  <cp:lastModifiedBy>Aaron Levinson</cp:lastModifiedBy>
  <cp:revision>6</cp:revision>
  <dcterms:created xsi:type="dcterms:W3CDTF">2020-09-01T04:13:59Z</dcterms:created>
  <dcterms:modified xsi:type="dcterms:W3CDTF">2020-09-01T20:31:03Z</dcterms:modified>
</cp:coreProperties>
</file>